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97" r:id="rId3"/>
    <p:sldId id="298" r:id="rId4"/>
    <p:sldId id="304" r:id="rId5"/>
    <p:sldId id="305" r:id="rId6"/>
    <p:sldId id="306" r:id="rId7"/>
    <p:sldId id="307" r:id="rId8"/>
    <p:sldId id="308" r:id="rId9"/>
    <p:sldId id="309" r:id="rId10"/>
    <p:sldId id="313" r:id="rId11"/>
    <p:sldId id="257" r:id="rId12"/>
    <p:sldId id="258" r:id="rId13"/>
    <p:sldId id="260" r:id="rId14"/>
    <p:sldId id="262" r:id="rId15"/>
    <p:sldId id="266" r:id="rId16"/>
    <p:sldId id="267" r:id="rId17"/>
    <p:sldId id="268" r:id="rId18"/>
    <p:sldId id="269" r:id="rId19"/>
    <p:sldId id="270" r:id="rId20"/>
    <p:sldId id="271" r:id="rId21"/>
    <p:sldId id="272" r:id="rId22"/>
    <p:sldId id="299" r:id="rId23"/>
    <p:sldId id="275" r:id="rId24"/>
    <p:sldId id="276" r:id="rId25"/>
    <p:sldId id="278" r:id="rId26"/>
    <p:sldId id="279" r:id="rId27"/>
    <p:sldId id="280" r:id="rId28"/>
    <p:sldId id="282" r:id="rId29"/>
    <p:sldId id="300" r:id="rId30"/>
    <p:sldId id="302" r:id="rId31"/>
    <p:sldId id="311" r:id="rId32"/>
    <p:sldId id="312" r:id="rId33"/>
    <p:sldId id="295" r:id="rId34"/>
    <p:sldId id="283" r:id="rId35"/>
    <p:sldId id="284" r:id="rId36"/>
    <p:sldId id="296" r:id="rId37"/>
    <p:sldId id="285" r:id="rId38"/>
    <p:sldId id="286" r:id="rId39"/>
    <p:sldId id="287" r:id="rId40"/>
    <p:sldId id="288" r:id="rId41"/>
    <p:sldId id="289" r:id="rId42"/>
    <p:sldId id="290" r:id="rId43"/>
    <p:sldId id="291" r:id="rId44"/>
    <p:sldId id="292" r:id="rId45"/>
    <p:sldId id="293" r:id="rId46"/>
    <p:sldId id="294"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C189"/>
    <a:srgbClr val="1E7A48"/>
    <a:srgbClr val="9EDAC2"/>
    <a:srgbClr val="047250"/>
    <a:srgbClr val="03593E"/>
    <a:srgbClr val="B1F9CC"/>
    <a:srgbClr val="249C6E"/>
    <a:srgbClr val="2FBF70"/>
    <a:srgbClr val="277D4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22" autoAdjust="0"/>
    <p:restoredTop sz="94660"/>
  </p:normalViewPr>
  <p:slideViewPr>
    <p:cSldViewPr snapToGrid="0">
      <p:cViewPr varScale="1">
        <p:scale>
          <a:sx n="114" d="100"/>
          <a:sy n="114" d="100"/>
        </p:scale>
        <p:origin x="9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643122-0ADB-4EE8-B372-EE1C3C26372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00B0D3FA-2107-461F-91E8-CE2F05D4F943}">
      <dgm:prSet phldrT="[Текст]"/>
      <dgm:spPr>
        <a:gradFill flip="none" rotWithShape="0">
          <a:gsLst>
            <a:gs pos="0">
              <a:srgbClr val="277D4E">
                <a:shade val="30000"/>
                <a:satMod val="115000"/>
              </a:srgbClr>
            </a:gs>
            <a:gs pos="50000">
              <a:srgbClr val="277D4E">
                <a:shade val="67500"/>
                <a:satMod val="115000"/>
              </a:srgbClr>
            </a:gs>
            <a:gs pos="100000">
              <a:srgbClr val="277D4E">
                <a:shade val="100000"/>
                <a:satMod val="115000"/>
              </a:srgbClr>
            </a:gs>
          </a:gsLst>
          <a:lin ang="2700000" scaled="1"/>
          <a:tileRect/>
        </a:gradFill>
      </dgm:spPr>
      <dgm:t>
        <a:bodyPr/>
        <a:lstStyle/>
        <a:p>
          <a:pPr algn="ctr"/>
          <a:r>
            <a:rPr lang="ru-RU" b="1" i="0" spc="-125" dirty="0">
              <a:solidFill>
                <a:srgbClr val="FFFFFF"/>
              </a:solidFill>
              <a:latin typeface="Trebuchet MS"/>
              <a:cs typeface="Trebuchet MS"/>
            </a:rPr>
            <a:t>Муниципальный (государственный) </a:t>
          </a:r>
          <a:r>
            <a:rPr lang="ru-RU" b="1" i="0" spc="-90" dirty="0">
              <a:solidFill>
                <a:srgbClr val="FFFFFF"/>
              </a:solidFill>
              <a:latin typeface="Trebuchet MS"/>
              <a:cs typeface="Trebuchet MS"/>
            </a:rPr>
            <a:t>служащий</a:t>
          </a:r>
          <a:endParaRPr lang="ru-RU" b="1" i="0" dirty="0"/>
        </a:p>
      </dgm:t>
    </dgm:pt>
    <dgm:pt modelId="{F942B240-1C1D-4600-92FF-D8C905FE29EC}" type="parTrans" cxnId="{9AB1936B-22BD-45BB-934E-BD37FF73BDED}">
      <dgm:prSet/>
      <dgm:spPr/>
      <dgm:t>
        <a:bodyPr/>
        <a:lstStyle/>
        <a:p>
          <a:endParaRPr lang="ru-RU"/>
        </a:p>
      </dgm:t>
    </dgm:pt>
    <dgm:pt modelId="{08A5922E-74BF-457E-8F91-F042DB15613E}" type="sibTrans" cxnId="{9AB1936B-22BD-45BB-934E-BD37FF73BDED}">
      <dgm:prSet/>
      <dgm:spPr/>
      <dgm:t>
        <a:bodyPr/>
        <a:lstStyle/>
        <a:p>
          <a:endParaRPr lang="ru-RU"/>
        </a:p>
      </dgm:t>
    </dgm:pt>
    <dgm:pt modelId="{15188D34-DA80-4C7E-B2BE-B833418E813D}">
      <dgm:prSet phldrT="[Текст]"/>
      <dgm:spPr>
        <a:gradFill flip="none" rotWithShape="1">
          <a:gsLst>
            <a:gs pos="0">
              <a:srgbClr val="277D4E">
                <a:shade val="30000"/>
                <a:satMod val="115000"/>
              </a:srgbClr>
            </a:gs>
            <a:gs pos="50000">
              <a:srgbClr val="277D4E">
                <a:shade val="67500"/>
                <a:satMod val="115000"/>
              </a:srgbClr>
            </a:gs>
            <a:gs pos="100000">
              <a:srgbClr val="277D4E">
                <a:shade val="100000"/>
                <a:satMod val="115000"/>
              </a:srgbClr>
            </a:gs>
          </a:gsLst>
          <a:lin ang="2700000" scaled="1"/>
          <a:tileRect/>
        </a:gradFill>
      </dgm:spPr>
      <dgm:t>
        <a:bodyPr/>
        <a:lstStyle/>
        <a:p>
          <a:pPr algn="ctr"/>
          <a:r>
            <a:rPr lang="ru-RU" b="1" spc="-125" dirty="0">
              <a:solidFill>
                <a:srgbClr val="FFFFFF"/>
              </a:solidFill>
              <a:latin typeface="Trebuchet MS"/>
              <a:cs typeface="Trebuchet MS"/>
            </a:rPr>
            <a:t>Супруг(а)</a:t>
          </a:r>
          <a:r>
            <a:rPr lang="ru-RU" b="1" spc="-150" dirty="0">
              <a:solidFill>
                <a:srgbClr val="FFFFFF"/>
              </a:solidFill>
              <a:latin typeface="Trebuchet MS"/>
              <a:cs typeface="Trebuchet MS"/>
            </a:rPr>
            <a:t> </a:t>
          </a:r>
          <a:r>
            <a:rPr lang="ru-RU" b="1" spc="-110" dirty="0">
              <a:solidFill>
                <a:srgbClr val="FFFFFF"/>
              </a:solidFill>
              <a:latin typeface="Trebuchet MS"/>
              <a:cs typeface="Trebuchet MS"/>
            </a:rPr>
            <a:t>гражданского </a:t>
          </a:r>
          <a:r>
            <a:rPr lang="ru-RU" b="1" spc="-20" dirty="0">
              <a:solidFill>
                <a:srgbClr val="FFFFFF"/>
              </a:solidFill>
              <a:latin typeface="Trebuchet MS"/>
              <a:cs typeface="Trebuchet MS"/>
            </a:rPr>
            <a:t>служащего</a:t>
          </a:r>
          <a:endParaRPr lang="ru-RU" b="1" dirty="0"/>
        </a:p>
      </dgm:t>
    </dgm:pt>
    <dgm:pt modelId="{A0A9DF35-6E6D-48E2-91CF-E55C5BE03F4A}" type="parTrans" cxnId="{0AF05044-8F0B-4A3A-99ED-CD57D2EF65E6}">
      <dgm:prSet/>
      <dgm:spPr/>
      <dgm:t>
        <a:bodyPr/>
        <a:lstStyle/>
        <a:p>
          <a:endParaRPr lang="ru-RU"/>
        </a:p>
      </dgm:t>
    </dgm:pt>
    <dgm:pt modelId="{E3038AE8-0D7C-4B46-AF65-10110C7D3E0F}" type="sibTrans" cxnId="{0AF05044-8F0B-4A3A-99ED-CD57D2EF65E6}">
      <dgm:prSet/>
      <dgm:spPr/>
      <dgm:t>
        <a:bodyPr/>
        <a:lstStyle/>
        <a:p>
          <a:endParaRPr lang="ru-RU"/>
        </a:p>
      </dgm:t>
    </dgm:pt>
    <dgm:pt modelId="{5C72E7A1-F251-4477-A729-F27C18663CB7}">
      <dgm:prSet phldrT="[Текст]"/>
      <dgm:spPr>
        <a:gradFill flip="none" rotWithShape="0">
          <a:gsLst>
            <a:gs pos="0">
              <a:srgbClr val="277D4E">
                <a:shade val="30000"/>
                <a:satMod val="115000"/>
              </a:srgbClr>
            </a:gs>
            <a:gs pos="50000">
              <a:srgbClr val="277D4E">
                <a:shade val="67500"/>
                <a:satMod val="115000"/>
              </a:srgbClr>
            </a:gs>
            <a:gs pos="100000">
              <a:srgbClr val="277D4E">
                <a:shade val="100000"/>
                <a:satMod val="115000"/>
              </a:srgbClr>
            </a:gs>
          </a:gsLst>
          <a:lin ang="2700000" scaled="1"/>
          <a:tileRect/>
        </a:gradFill>
      </dgm:spPr>
      <dgm:t>
        <a:bodyPr/>
        <a:lstStyle/>
        <a:p>
          <a:pPr algn="ctr"/>
          <a:r>
            <a:rPr lang="ru-RU" b="1" spc="-95" dirty="0">
              <a:solidFill>
                <a:srgbClr val="FFFFFF"/>
              </a:solidFill>
              <a:latin typeface="Trebuchet MS"/>
              <a:cs typeface="Trebuchet MS"/>
            </a:rPr>
            <a:t>Несовершеннолетний </a:t>
          </a:r>
          <a:r>
            <a:rPr lang="ru-RU" b="1" spc="-10" dirty="0">
              <a:solidFill>
                <a:srgbClr val="FFFFFF"/>
              </a:solidFill>
              <a:latin typeface="Trebuchet MS"/>
              <a:cs typeface="Trebuchet MS"/>
            </a:rPr>
            <a:t>ребенок</a:t>
          </a:r>
          <a:endParaRPr lang="ru-RU" b="1" dirty="0"/>
        </a:p>
      </dgm:t>
    </dgm:pt>
    <dgm:pt modelId="{0BD3CAE2-98DE-48DE-81FD-84DBFBB0FBF2}" type="parTrans" cxnId="{E64A35FF-17C1-44DB-A3B3-0B06058E6993}">
      <dgm:prSet/>
      <dgm:spPr/>
      <dgm:t>
        <a:bodyPr/>
        <a:lstStyle/>
        <a:p>
          <a:endParaRPr lang="ru-RU"/>
        </a:p>
      </dgm:t>
    </dgm:pt>
    <dgm:pt modelId="{AF2ED56A-F5A3-4EA6-8C76-58FA54E900AC}" type="sibTrans" cxnId="{E64A35FF-17C1-44DB-A3B3-0B06058E6993}">
      <dgm:prSet/>
      <dgm:spPr/>
      <dgm:t>
        <a:bodyPr/>
        <a:lstStyle/>
        <a:p>
          <a:endParaRPr lang="ru-RU"/>
        </a:p>
      </dgm:t>
    </dgm:pt>
    <dgm:pt modelId="{879C779B-1B98-44FB-BF13-E7D12CFE97AC}">
      <dgm:prSet/>
      <dgm:spPr/>
      <dgm:t>
        <a:bodyPr/>
        <a:lstStyle/>
        <a:p>
          <a:r>
            <a:rPr lang="ru-RU" spc="-70" dirty="0">
              <a:latin typeface="Trebuchet MS"/>
              <a:cs typeface="Trebuchet MS"/>
            </a:rPr>
            <a:t>Если</a:t>
          </a:r>
          <a:r>
            <a:rPr lang="ru-RU" spc="-55" dirty="0">
              <a:latin typeface="Trebuchet MS"/>
              <a:cs typeface="Trebuchet MS"/>
            </a:rPr>
            <a:t> </a:t>
          </a:r>
          <a:r>
            <a:rPr lang="ru-RU" spc="-30" dirty="0">
              <a:latin typeface="Trebuchet MS"/>
              <a:cs typeface="Trebuchet MS"/>
            </a:rPr>
            <a:t>по</a:t>
          </a:r>
          <a:r>
            <a:rPr lang="ru-RU" spc="-25" dirty="0">
              <a:latin typeface="Trebuchet MS"/>
              <a:cs typeface="Trebuchet MS"/>
            </a:rPr>
            <a:t> </a:t>
          </a:r>
          <a:r>
            <a:rPr lang="ru-RU" spc="-55" dirty="0">
              <a:latin typeface="Trebuchet MS"/>
              <a:cs typeface="Trebuchet MS"/>
            </a:rPr>
            <a:t>состоянию</a:t>
          </a:r>
          <a:r>
            <a:rPr lang="ru-RU" spc="-25" dirty="0">
              <a:latin typeface="Trebuchet MS"/>
              <a:cs typeface="Trebuchet MS"/>
            </a:rPr>
            <a:t> </a:t>
          </a:r>
          <a:r>
            <a:rPr lang="ru-RU" spc="-45" dirty="0">
              <a:latin typeface="Trebuchet MS"/>
              <a:cs typeface="Trebuchet MS"/>
            </a:rPr>
            <a:t>на</a:t>
          </a:r>
          <a:r>
            <a:rPr lang="ru-RU" spc="-20" dirty="0">
              <a:latin typeface="Trebuchet MS"/>
              <a:cs typeface="Trebuchet MS"/>
            </a:rPr>
            <a:t> </a:t>
          </a:r>
          <a:r>
            <a:rPr lang="ru-RU" spc="-45" dirty="0">
              <a:latin typeface="Trebuchet MS"/>
              <a:cs typeface="Trebuchet MS"/>
            </a:rPr>
            <a:t>31.12.2023</a:t>
          </a:r>
          <a:r>
            <a:rPr lang="ru-RU" spc="-30" dirty="0">
              <a:latin typeface="Trebuchet MS"/>
              <a:cs typeface="Trebuchet MS"/>
            </a:rPr>
            <a:t> </a:t>
          </a:r>
          <a:r>
            <a:rPr lang="ru-RU" spc="-50" dirty="0">
              <a:latin typeface="Trebuchet MS"/>
              <a:cs typeface="Trebuchet MS"/>
            </a:rPr>
            <a:t>должность</a:t>
          </a:r>
          <a:r>
            <a:rPr lang="ru-RU" spc="-5" dirty="0">
              <a:latin typeface="Trebuchet MS"/>
              <a:cs typeface="Trebuchet MS"/>
            </a:rPr>
            <a:t> </a:t>
          </a:r>
          <a:r>
            <a:rPr lang="ru-RU" spc="-45" dirty="0">
              <a:latin typeface="Trebuchet MS"/>
              <a:cs typeface="Trebuchet MS"/>
            </a:rPr>
            <a:t>была</a:t>
          </a:r>
          <a:r>
            <a:rPr lang="ru-RU" spc="-25" dirty="0">
              <a:latin typeface="Trebuchet MS"/>
              <a:cs typeface="Trebuchet MS"/>
            </a:rPr>
            <a:t> </a:t>
          </a:r>
          <a:r>
            <a:rPr lang="ru-RU" spc="-45" dirty="0">
              <a:latin typeface="Trebuchet MS"/>
              <a:cs typeface="Trebuchet MS"/>
            </a:rPr>
            <a:t>в</a:t>
          </a:r>
          <a:r>
            <a:rPr lang="ru-RU" spc="-40" dirty="0">
              <a:latin typeface="Trebuchet MS"/>
              <a:cs typeface="Trebuchet MS"/>
            </a:rPr>
            <a:t> </a:t>
          </a:r>
          <a:r>
            <a:rPr lang="ru-RU" spc="-55" dirty="0">
              <a:latin typeface="Trebuchet MS"/>
              <a:cs typeface="Trebuchet MS"/>
            </a:rPr>
            <a:t>соответствующем</a:t>
          </a:r>
          <a:r>
            <a:rPr lang="ru-RU" spc="-15" dirty="0">
              <a:latin typeface="Trebuchet MS"/>
              <a:cs typeface="Trebuchet MS"/>
            </a:rPr>
            <a:t> </a:t>
          </a:r>
          <a:r>
            <a:rPr lang="ru-RU" spc="-20" dirty="0">
              <a:latin typeface="Trebuchet MS"/>
              <a:cs typeface="Trebuchet MS"/>
            </a:rPr>
            <a:t>перечне.</a:t>
          </a:r>
          <a:endParaRPr lang="ru-RU" dirty="0"/>
        </a:p>
      </dgm:t>
    </dgm:pt>
    <dgm:pt modelId="{C7636165-B95A-4E1D-A55D-BC18C96F8E1E}" type="parTrans" cxnId="{A50DD508-8E07-4125-A3AA-729ECA13BA8B}">
      <dgm:prSet/>
      <dgm:spPr/>
      <dgm:t>
        <a:bodyPr/>
        <a:lstStyle/>
        <a:p>
          <a:endParaRPr lang="ru-RU"/>
        </a:p>
      </dgm:t>
    </dgm:pt>
    <dgm:pt modelId="{116075C4-1B1B-496B-BA47-B181836A3B17}" type="sibTrans" cxnId="{A50DD508-8E07-4125-A3AA-729ECA13BA8B}">
      <dgm:prSet/>
      <dgm:spPr/>
      <dgm:t>
        <a:bodyPr/>
        <a:lstStyle/>
        <a:p>
          <a:endParaRPr lang="ru-RU"/>
        </a:p>
      </dgm:t>
    </dgm:pt>
    <dgm:pt modelId="{E1DD81E2-EDC4-449C-A7F4-D8568CC17B44}">
      <dgm:prSet/>
      <dgm:spPr/>
      <dgm:t>
        <a:bodyPr/>
        <a:lstStyle/>
        <a:p>
          <a:r>
            <a:rPr lang="ru-RU" spc="-70" dirty="0">
              <a:latin typeface="Trebuchet MS"/>
              <a:cs typeface="Trebuchet MS"/>
            </a:rPr>
            <a:t>Если</a:t>
          </a:r>
          <a:r>
            <a:rPr lang="ru-RU" spc="-60" dirty="0">
              <a:latin typeface="Trebuchet MS"/>
              <a:cs typeface="Trebuchet MS"/>
            </a:rPr>
            <a:t> </a:t>
          </a:r>
          <a:r>
            <a:rPr lang="ru-RU" spc="-30" dirty="0">
              <a:latin typeface="Trebuchet MS"/>
              <a:cs typeface="Trebuchet MS"/>
            </a:rPr>
            <a:t>по </a:t>
          </a:r>
          <a:r>
            <a:rPr lang="ru-RU" spc="-55" dirty="0">
              <a:latin typeface="Trebuchet MS"/>
              <a:cs typeface="Trebuchet MS"/>
            </a:rPr>
            <a:t>состоянию</a:t>
          </a:r>
          <a:r>
            <a:rPr lang="ru-RU" spc="-30" dirty="0">
              <a:latin typeface="Trebuchet MS"/>
              <a:cs typeface="Trebuchet MS"/>
            </a:rPr>
            <a:t> </a:t>
          </a:r>
          <a:r>
            <a:rPr lang="ru-RU" spc="-45" dirty="0">
              <a:latin typeface="Trebuchet MS"/>
              <a:cs typeface="Trebuchet MS"/>
            </a:rPr>
            <a:t>на</a:t>
          </a:r>
          <a:r>
            <a:rPr lang="ru-RU" spc="-25" dirty="0">
              <a:latin typeface="Trebuchet MS"/>
              <a:cs typeface="Trebuchet MS"/>
            </a:rPr>
            <a:t> </a:t>
          </a:r>
          <a:r>
            <a:rPr lang="ru-RU" spc="-45" dirty="0">
              <a:latin typeface="Trebuchet MS"/>
              <a:cs typeface="Trebuchet MS"/>
            </a:rPr>
            <a:t>31.12.2023</a:t>
          </a:r>
          <a:r>
            <a:rPr lang="ru-RU" spc="-35" dirty="0">
              <a:latin typeface="Trebuchet MS"/>
              <a:cs typeface="Trebuchet MS"/>
            </a:rPr>
            <a:t> </a:t>
          </a:r>
          <a:r>
            <a:rPr lang="ru-RU" spc="-45" dirty="0">
              <a:latin typeface="Trebuchet MS"/>
              <a:cs typeface="Trebuchet MS"/>
            </a:rPr>
            <a:t>брак </a:t>
          </a:r>
          <a:r>
            <a:rPr lang="ru-RU" spc="-65" dirty="0">
              <a:latin typeface="Trebuchet MS"/>
              <a:cs typeface="Trebuchet MS"/>
            </a:rPr>
            <a:t>являлся</a:t>
          </a:r>
          <a:r>
            <a:rPr lang="ru-RU" spc="-10" dirty="0">
              <a:latin typeface="Trebuchet MS"/>
              <a:cs typeface="Trebuchet MS"/>
            </a:rPr>
            <a:t> заключенным.</a:t>
          </a:r>
          <a:endParaRPr lang="ru-RU" dirty="0"/>
        </a:p>
      </dgm:t>
    </dgm:pt>
    <dgm:pt modelId="{512CF8F1-C76B-4BBF-A395-4FBFCE6245D1}" type="parTrans" cxnId="{D4FB30A3-A535-409F-9A34-7CFB28C643FB}">
      <dgm:prSet/>
      <dgm:spPr/>
      <dgm:t>
        <a:bodyPr/>
        <a:lstStyle/>
        <a:p>
          <a:endParaRPr lang="ru-RU"/>
        </a:p>
      </dgm:t>
    </dgm:pt>
    <dgm:pt modelId="{7798755D-65A5-4407-8866-7269383E92F0}" type="sibTrans" cxnId="{D4FB30A3-A535-409F-9A34-7CFB28C643FB}">
      <dgm:prSet/>
      <dgm:spPr/>
      <dgm:t>
        <a:bodyPr/>
        <a:lstStyle/>
        <a:p>
          <a:endParaRPr lang="ru-RU"/>
        </a:p>
      </dgm:t>
    </dgm:pt>
    <dgm:pt modelId="{D5F52FDD-A5EF-45DA-9BD8-A7DF508EDF7A}">
      <dgm:prSet/>
      <dgm:spPr/>
      <dgm:t>
        <a:bodyPr/>
        <a:lstStyle/>
        <a:p>
          <a:r>
            <a:rPr lang="ru-RU" spc="-70" dirty="0">
              <a:latin typeface="Trebuchet MS"/>
              <a:cs typeface="Trebuchet MS"/>
            </a:rPr>
            <a:t>Если</a:t>
          </a:r>
          <a:r>
            <a:rPr lang="ru-RU" spc="-60" dirty="0">
              <a:latin typeface="Trebuchet MS"/>
              <a:cs typeface="Trebuchet MS"/>
            </a:rPr>
            <a:t> </a:t>
          </a:r>
          <a:r>
            <a:rPr lang="ru-RU" spc="-45" dirty="0">
              <a:latin typeface="Trebuchet MS"/>
              <a:cs typeface="Trebuchet MS"/>
            </a:rPr>
            <a:t>брак</a:t>
          </a:r>
          <a:r>
            <a:rPr lang="ru-RU" spc="-35" dirty="0">
              <a:latin typeface="Trebuchet MS"/>
              <a:cs typeface="Trebuchet MS"/>
            </a:rPr>
            <a:t> </a:t>
          </a:r>
          <a:r>
            <a:rPr lang="ru-RU" spc="-45" dirty="0">
              <a:latin typeface="Trebuchet MS"/>
              <a:cs typeface="Trebuchet MS"/>
            </a:rPr>
            <a:t>был</a:t>
          </a:r>
          <a:r>
            <a:rPr lang="ru-RU" spc="-30" dirty="0">
              <a:latin typeface="Trebuchet MS"/>
              <a:cs typeface="Trebuchet MS"/>
            </a:rPr>
            <a:t> </a:t>
          </a:r>
          <a:r>
            <a:rPr lang="ru-RU" spc="-60" dirty="0">
              <a:latin typeface="Trebuchet MS"/>
              <a:cs typeface="Trebuchet MS"/>
            </a:rPr>
            <a:t>расторгнут</a:t>
          </a:r>
          <a:r>
            <a:rPr lang="ru-RU" spc="-45" dirty="0">
              <a:latin typeface="Trebuchet MS"/>
              <a:cs typeface="Trebuchet MS"/>
            </a:rPr>
            <a:t> в</a:t>
          </a:r>
          <a:r>
            <a:rPr lang="ru-RU" spc="-40" dirty="0">
              <a:latin typeface="Trebuchet MS"/>
              <a:cs typeface="Trebuchet MS"/>
            </a:rPr>
            <a:t> </a:t>
          </a:r>
          <a:r>
            <a:rPr lang="ru-RU" spc="-30" dirty="0">
              <a:latin typeface="Trebuchet MS"/>
              <a:cs typeface="Trebuchet MS"/>
            </a:rPr>
            <a:t>2024</a:t>
          </a:r>
          <a:r>
            <a:rPr lang="ru-RU" spc="-35" dirty="0">
              <a:latin typeface="Trebuchet MS"/>
              <a:cs typeface="Trebuchet MS"/>
            </a:rPr>
            <a:t> </a:t>
          </a:r>
          <a:r>
            <a:rPr lang="ru-RU" spc="-55" dirty="0">
              <a:latin typeface="Trebuchet MS"/>
              <a:cs typeface="Trebuchet MS"/>
            </a:rPr>
            <a:t>году</a:t>
          </a:r>
          <a:r>
            <a:rPr lang="ru-RU" spc="-40" dirty="0">
              <a:latin typeface="Trebuchet MS"/>
              <a:cs typeface="Trebuchet MS"/>
            </a:rPr>
            <a:t> </a:t>
          </a:r>
          <a:r>
            <a:rPr lang="ru-RU" spc="-50" dirty="0">
              <a:latin typeface="Trebuchet MS"/>
              <a:cs typeface="Trebuchet MS"/>
            </a:rPr>
            <a:t>и</a:t>
          </a:r>
          <a:r>
            <a:rPr lang="ru-RU" spc="-40" dirty="0">
              <a:latin typeface="Trebuchet MS"/>
              <a:cs typeface="Trebuchet MS"/>
            </a:rPr>
            <a:t> </a:t>
          </a:r>
          <a:r>
            <a:rPr lang="ru-RU" spc="-50" dirty="0">
              <a:latin typeface="Trebuchet MS"/>
              <a:cs typeface="Trebuchet MS"/>
            </a:rPr>
            <a:t>отношения</a:t>
          </a:r>
          <a:r>
            <a:rPr lang="ru-RU" spc="-20" dirty="0">
              <a:latin typeface="Trebuchet MS"/>
              <a:cs typeface="Trebuchet MS"/>
            </a:rPr>
            <a:t> </a:t>
          </a:r>
          <a:r>
            <a:rPr lang="ru-RU" spc="-55" dirty="0">
              <a:latin typeface="Trebuchet MS"/>
              <a:cs typeface="Trebuchet MS"/>
            </a:rPr>
            <a:t>не</a:t>
          </a:r>
          <a:r>
            <a:rPr lang="ru-RU" spc="-35" dirty="0">
              <a:latin typeface="Trebuchet MS"/>
              <a:cs typeface="Trebuchet MS"/>
            </a:rPr>
            <a:t> </a:t>
          </a:r>
          <a:r>
            <a:rPr lang="ru-RU" spc="-55" dirty="0">
              <a:latin typeface="Trebuchet MS"/>
              <a:cs typeface="Trebuchet MS"/>
            </a:rPr>
            <a:t>поддерживаются,</a:t>
          </a:r>
          <a:r>
            <a:rPr lang="ru-RU" dirty="0">
              <a:latin typeface="Trebuchet MS"/>
              <a:cs typeface="Trebuchet MS"/>
            </a:rPr>
            <a:t> </a:t>
          </a:r>
          <a:r>
            <a:rPr lang="ru-RU" spc="-25" dirty="0">
              <a:latin typeface="Trebuchet MS"/>
              <a:cs typeface="Trebuchet MS"/>
            </a:rPr>
            <a:t>или </a:t>
          </a:r>
          <a:r>
            <a:rPr lang="ru-RU" spc="-65" dirty="0">
              <a:latin typeface="Trebuchet MS"/>
              <a:cs typeface="Trebuchet MS"/>
            </a:rPr>
            <a:t>супруг(а)</a:t>
          </a:r>
          <a:r>
            <a:rPr lang="ru-RU" spc="-60" dirty="0">
              <a:latin typeface="Trebuchet MS"/>
              <a:cs typeface="Trebuchet MS"/>
            </a:rPr>
            <a:t> </a:t>
          </a:r>
          <a:r>
            <a:rPr lang="ru-RU" spc="-50" dirty="0">
              <a:latin typeface="Trebuchet MS"/>
              <a:cs typeface="Trebuchet MS"/>
            </a:rPr>
            <a:t>умер</a:t>
          </a:r>
          <a:r>
            <a:rPr lang="ru-RU" spc="-45" dirty="0">
              <a:latin typeface="Trebuchet MS"/>
              <a:cs typeface="Trebuchet MS"/>
            </a:rPr>
            <a:t> в</a:t>
          </a:r>
          <a:r>
            <a:rPr lang="ru-RU" spc="-40" dirty="0">
              <a:latin typeface="Trebuchet MS"/>
              <a:cs typeface="Trebuchet MS"/>
            </a:rPr>
            <a:t> </a:t>
          </a:r>
          <a:r>
            <a:rPr lang="ru-RU" spc="-25" dirty="0">
              <a:latin typeface="Trebuchet MS"/>
              <a:cs typeface="Trebuchet MS"/>
            </a:rPr>
            <a:t>2024</a:t>
          </a:r>
          <a:r>
            <a:rPr lang="ru-RU" spc="-30" dirty="0">
              <a:latin typeface="Trebuchet MS"/>
              <a:cs typeface="Trebuchet MS"/>
            </a:rPr>
            <a:t> </a:t>
          </a:r>
          <a:r>
            <a:rPr lang="ru-RU" spc="-114" dirty="0">
              <a:latin typeface="Trebuchet MS"/>
              <a:cs typeface="Trebuchet MS"/>
            </a:rPr>
            <a:t>г.,</a:t>
          </a:r>
          <a:r>
            <a:rPr lang="ru-RU" spc="-55" dirty="0">
              <a:latin typeface="Trebuchet MS"/>
              <a:cs typeface="Trebuchet MS"/>
            </a:rPr>
            <a:t> </a:t>
          </a:r>
          <a:r>
            <a:rPr lang="ru-RU" spc="-50" dirty="0">
              <a:latin typeface="Trebuchet MS"/>
              <a:cs typeface="Trebuchet MS"/>
            </a:rPr>
            <a:t>то</a:t>
          </a:r>
          <a:r>
            <a:rPr lang="ru-RU" spc="-40" dirty="0">
              <a:latin typeface="Trebuchet MS"/>
              <a:cs typeface="Trebuchet MS"/>
            </a:rPr>
            <a:t> необходимо</a:t>
          </a:r>
          <a:r>
            <a:rPr lang="ru-RU" spc="-20" dirty="0">
              <a:latin typeface="Trebuchet MS"/>
              <a:cs typeface="Trebuchet MS"/>
            </a:rPr>
            <a:t> </a:t>
          </a:r>
          <a:r>
            <a:rPr lang="ru-RU" spc="-45" dirty="0">
              <a:latin typeface="Trebuchet MS"/>
              <a:cs typeface="Trebuchet MS"/>
            </a:rPr>
            <a:t>подать</a:t>
          </a:r>
          <a:r>
            <a:rPr lang="ru-RU" spc="-30" dirty="0">
              <a:latin typeface="Trebuchet MS"/>
              <a:cs typeface="Trebuchet MS"/>
            </a:rPr>
            <a:t> </a:t>
          </a:r>
          <a:r>
            <a:rPr lang="ru-RU" spc="-55" dirty="0">
              <a:latin typeface="Trebuchet MS"/>
              <a:cs typeface="Trebuchet MS"/>
            </a:rPr>
            <a:t>соответствующее</a:t>
          </a:r>
          <a:r>
            <a:rPr lang="ru-RU" spc="-5" dirty="0">
              <a:latin typeface="Trebuchet MS"/>
              <a:cs typeface="Trebuchet MS"/>
            </a:rPr>
            <a:t> </a:t>
          </a:r>
          <a:r>
            <a:rPr lang="ru-RU" spc="-55" dirty="0">
              <a:latin typeface="Trebuchet MS"/>
              <a:cs typeface="Trebuchet MS"/>
            </a:rPr>
            <a:t>заявление</a:t>
          </a:r>
          <a:r>
            <a:rPr lang="ru-RU" spc="-20" dirty="0">
              <a:latin typeface="Trebuchet MS"/>
              <a:cs typeface="Trebuchet MS"/>
            </a:rPr>
            <a:t> </a:t>
          </a:r>
          <a:r>
            <a:rPr lang="ru-RU" spc="-50" dirty="0">
              <a:latin typeface="Trebuchet MS"/>
              <a:cs typeface="Trebuchet MS"/>
            </a:rPr>
            <a:t>в </a:t>
          </a:r>
          <a:r>
            <a:rPr lang="ru-RU" spc="-55" dirty="0">
              <a:latin typeface="Trebuchet MS"/>
              <a:cs typeface="Trebuchet MS"/>
            </a:rPr>
            <a:t>Комиссию</a:t>
          </a:r>
          <a:r>
            <a:rPr lang="ru-RU" spc="-30" dirty="0">
              <a:latin typeface="Trebuchet MS"/>
              <a:cs typeface="Trebuchet MS"/>
            </a:rPr>
            <a:t> урегулирования конфликта интересов</a:t>
          </a:r>
          <a:r>
            <a:rPr lang="ru-RU" spc="-10" dirty="0">
              <a:latin typeface="Trebuchet MS"/>
              <a:cs typeface="Trebuchet MS"/>
            </a:rPr>
            <a:t>.</a:t>
          </a:r>
          <a:endParaRPr lang="ru-RU" dirty="0"/>
        </a:p>
      </dgm:t>
    </dgm:pt>
    <dgm:pt modelId="{1CBEC49B-16ED-4EC9-B126-81588FF21CCC}" type="parTrans" cxnId="{5BE05183-8B89-4D9E-839B-76B7DD3CB810}">
      <dgm:prSet/>
      <dgm:spPr/>
      <dgm:t>
        <a:bodyPr/>
        <a:lstStyle/>
        <a:p>
          <a:endParaRPr lang="ru-RU"/>
        </a:p>
      </dgm:t>
    </dgm:pt>
    <dgm:pt modelId="{3749CEAE-4562-4004-B0FE-C23576DFFCB6}" type="sibTrans" cxnId="{5BE05183-8B89-4D9E-839B-76B7DD3CB810}">
      <dgm:prSet/>
      <dgm:spPr/>
      <dgm:t>
        <a:bodyPr/>
        <a:lstStyle/>
        <a:p>
          <a:endParaRPr lang="ru-RU"/>
        </a:p>
      </dgm:t>
    </dgm:pt>
    <dgm:pt modelId="{7496CD7D-B4BE-415D-834C-35E5EDFA41FF}">
      <dgm:prSet/>
      <dgm:spPr/>
      <dgm:t>
        <a:bodyPr/>
        <a:lstStyle/>
        <a:p>
          <a:r>
            <a:rPr lang="ru-RU" spc="-70" dirty="0">
              <a:latin typeface="Trebuchet MS"/>
              <a:cs typeface="Trebuchet MS"/>
            </a:rPr>
            <a:t>Если</a:t>
          </a:r>
          <a:r>
            <a:rPr lang="ru-RU" spc="-60" dirty="0">
              <a:latin typeface="Trebuchet MS"/>
              <a:cs typeface="Trebuchet MS"/>
            </a:rPr>
            <a:t> </a:t>
          </a:r>
          <a:r>
            <a:rPr lang="ru-RU" spc="-30" dirty="0">
              <a:latin typeface="Trebuchet MS"/>
              <a:cs typeface="Trebuchet MS"/>
            </a:rPr>
            <a:t>по</a:t>
          </a:r>
          <a:r>
            <a:rPr lang="ru-RU" spc="-40" dirty="0">
              <a:latin typeface="Trebuchet MS"/>
              <a:cs typeface="Trebuchet MS"/>
            </a:rPr>
            <a:t> </a:t>
          </a:r>
          <a:r>
            <a:rPr lang="ru-RU" spc="-55" dirty="0">
              <a:latin typeface="Trebuchet MS"/>
              <a:cs typeface="Trebuchet MS"/>
            </a:rPr>
            <a:t>состоянию</a:t>
          </a:r>
          <a:r>
            <a:rPr lang="ru-RU" spc="-30" dirty="0">
              <a:latin typeface="Trebuchet MS"/>
              <a:cs typeface="Trebuchet MS"/>
            </a:rPr>
            <a:t> </a:t>
          </a:r>
          <a:r>
            <a:rPr lang="ru-RU" spc="-45" dirty="0">
              <a:latin typeface="Trebuchet MS"/>
              <a:cs typeface="Trebuchet MS"/>
            </a:rPr>
            <a:t>на</a:t>
          </a:r>
          <a:r>
            <a:rPr lang="ru-RU" spc="-30" dirty="0">
              <a:latin typeface="Trebuchet MS"/>
              <a:cs typeface="Trebuchet MS"/>
            </a:rPr>
            <a:t> </a:t>
          </a:r>
          <a:r>
            <a:rPr lang="ru-RU" spc="-45" dirty="0">
              <a:latin typeface="Trebuchet MS"/>
              <a:cs typeface="Trebuchet MS"/>
            </a:rPr>
            <a:t>31.12.2023</a:t>
          </a:r>
          <a:r>
            <a:rPr lang="ru-RU" spc="-40" dirty="0">
              <a:latin typeface="Trebuchet MS"/>
              <a:cs typeface="Trebuchet MS"/>
            </a:rPr>
            <a:t> </a:t>
          </a:r>
          <a:r>
            <a:rPr lang="ru-RU" spc="-50" dirty="0">
              <a:latin typeface="Trebuchet MS"/>
              <a:cs typeface="Trebuchet MS"/>
            </a:rPr>
            <a:t>ребенку</a:t>
          </a:r>
          <a:r>
            <a:rPr lang="ru-RU" spc="-30" dirty="0">
              <a:latin typeface="Trebuchet MS"/>
              <a:cs typeface="Trebuchet MS"/>
            </a:rPr>
            <a:t> </a:t>
          </a:r>
          <a:r>
            <a:rPr lang="ru-RU" spc="-50" dirty="0">
              <a:latin typeface="Trebuchet MS"/>
              <a:cs typeface="Trebuchet MS"/>
            </a:rPr>
            <a:t>не</a:t>
          </a:r>
          <a:r>
            <a:rPr lang="ru-RU" spc="-40" dirty="0">
              <a:latin typeface="Trebuchet MS"/>
              <a:cs typeface="Trebuchet MS"/>
            </a:rPr>
            <a:t> </a:t>
          </a:r>
          <a:r>
            <a:rPr lang="ru-RU" spc="-50" dirty="0">
              <a:latin typeface="Trebuchet MS"/>
              <a:cs typeface="Trebuchet MS"/>
            </a:rPr>
            <a:t>исполнилось</a:t>
          </a:r>
          <a:r>
            <a:rPr lang="ru-RU" spc="-10" dirty="0">
              <a:latin typeface="Trebuchet MS"/>
              <a:cs typeface="Trebuchet MS"/>
            </a:rPr>
            <a:t> </a:t>
          </a:r>
          <a:r>
            <a:rPr lang="ru-RU" spc="-30" dirty="0">
              <a:latin typeface="Trebuchet MS"/>
              <a:cs typeface="Trebuchet MS"/>
            </a:rPr>
            <a:t>18</a:t>
          </a:r>
          <a:r>
            <a:rPr lang="ru-RU" spc="-55" dirty="0">
              <a:latin typeface="Trebuchet MS"/>
              <a:cs typeface="Trebuchet MS"/>
            </a:rPr>
            <a:t> </a:t>
          </a:r>
          <a:r>
            <a:rPr lang="ru-RU" spc="-20" dirty="0">
              <a:latin typeface="Trebuchet MS"/>
              <a:cs typeface="Trebuchet MS"/>
            </a:rPr>
            <a:t>лет.</a:t>
          </a:r>
          <a:endParaRPr lang="ru-RU" dirty="0"/>
        </a:p>
      </dgm:t>
    </dgm:pt>
    <dgm:pt modelId="{610AD2F8-8A2F-4982-A07F-291EE5B7D8CE}" type="parTrans" cxnId="{1DEFFC58-DB60-4B5F-B95A-731134ED7A6D}">
      <dgm:prSet/>
      <dgm:spPr/>
      <dgm:t>
        <a:bodyPr/>
        <a:lstStyle/>
        <a:p>
          <a:endParaRPr lang="ru-RU"/>
        </a:p>
      </dgm:t>
    </dgm:pt>
    <dgm:pt modelId="{EBD8FF48-FEEA-4005-BD61-EEFE070C8727}" type="sibTrans" cxnId="{1DEFFC58-DB60-4B5F-B95A-731134ED7A6D}">
      <dgm:prSet/>
      <dgm:spPr/>
      <dgm:t>
        <a:bodyPr/>
        <a:lstStyle/>
        <a:p>
          <a:endParaRPr lang="ru-RU"/>
        </a:p>
      </dgm:t>
    </dgm:pt>
    <dgm:pt modelId="{C5168CFB-D0B1-4886-AF2D-8C1377FC2A33}">
      <dgm:prSet/>
      <dgm:spPr/>
      <dgm:t>
        <a:bodyPr/>
        <a:lstStyle/>
        <a:p>
          <a:r>
            <a:rPr lang="ru-RU" spc="-70" dirty="0">
              <a:latin typeface="Trebuchet MS"/>
              <a:cs typeface="Trebuchet MS"/>
            </a:rPr>
            <a:t>Если</a:t>
          </a:r>
          <a:r>
            <a:rPr lang="ru-RU" spc="-60" dirty="0">
              <a:latin typeface="Trebuchet MS"/>
              <a:cs typeface="Trebuchet MS"/>
            </a:rPr>
            <a:t> </a:t>
          </a:r>
          <a:r>
            <a:rPr lang="ru-RU" spc="-45" dirty="0">
              <a:latin typeface="Trebuchet MS"/>
              <a:cs typeface="Trebuchet MS"/>
            </a:rPr>
            <a:t>ребенок</a:t>
          </a:r>
          <a:r>
            <a:rPr lang="ru-RU" spc="-25" dirty="0">
              <a:latin typeface="Trebuchet MS"/>
              <a:cs typeface="Trebuchet MS"/>
            </a:rPr>
            <a:t> </a:t>
          </a:r>
          <a:r>
            <a:rPr lang="ru-RU" spc="-50" dirty="0">
              <a:latin typeface="Trebuchet MS"/>
              <a:cs typeface="Trebuchet MS"/>
            </a:rPr>
            <a:t>проживает</a:t>
          </a:r>
          <a:r>
            <a:rPr lang="ru-RU" spc="-30" dirty="0">
              <a:latin typeface="Trebuchet MS"/>
              <a:cs typeface="Trebuchet MS"/>
            </a:rPr>
            <a:t> </a:t>
          </a:r>
          <a:r>
            <a:rPr lang="ru-RU" spc="-45" dirty="0">
              <a:latin typeface="Trebuchet MS"/>
              <a:cs typeface="Trebuchet MS"/>
            </a:rPr>
            <a:t>отдельно</a:t>
          </a:r>
          <a:r>
            <a:rPr lang="ru-RU" spc="-5" dirty="0">
              <a:latin typeface="Trebuchet MS"/>
              <a:cs typeface="Trebuchet MS"/>
            </a:rPr>
            <a:t> </a:t>
          </a:r>
          <a:r>
            <a:rPr lang="ru-RU" spc="-50" dirty="0">
              <a:latin typeface="Trebuchet MS"/>
              <a:cs typeface="Trebuchet MS"/>
            </a:rPr>
            <a:t>от </a:t>
          </a:r>
          <a:r>
            <a:rPr lang="ru-RU" spc="-65" dirty="0">
              <a:latin typeface="Trebuchet MS"/>
              <a:cs typeface="Trebuchet MS"/>
            </a:rPr>
            <a:t>госслужащего</a:t>
          </a:r>
          <a:r>
            <a:rPr lang="ru-RU" spc="-30" dirty="0">
              <a:latin typeface="Trebuchet MS"/>
              <a:cs typeface="Trebuchet MS"/>
            </a:rPr>
            <a:t> </a:t>
          </a:r>
          <a:r>
            <a:rPr lang="ru-RU" spc="-50" dirty="0">
              <a:latin typeface="Trebuchet MS"/>
              <a:cs typeface="Trebuchet MS"/>
            </a:rPr>
            <a:t>и</a:t>
          </a:r>
          <a:r>
            <a:rPr lang="ru-RU" spc="-45" dirty="0">
              <a:latin typeface="Trebuchet MS"/>
              <a:cs typeface="Trebuchet MS"/>
            </a:rPr>
            <a:t> </a:t>
          </a:r>
          <a:r>
            <a:rPr lang="ru-RU" spc="-55" dirty="0">
              <a:latin typeface="Trebuchet MS"/>
              <a:cs typeface="Trebuchet MS"/>
            </a:rPr>
            <a:t>связи</a:t>
          </a:r>
          <a:r>
            <a:rPr lang="ru-RU" spc="-35" dirty="0">
              <a:latin typeface="Trebuchet MS"/>
              <a:cs typeface="Trebuchet MS"/>
            </a:rPr>
            <a:t> </a:t>
          </a:r>
          <a:r>
            <a:rPr lang="ru-RU" spc="-55" dirty="0">
              <a:latin typeface="Trebuchet MS"/>
              <a:cs typeface="Trebuchet MS"/>
            </a:rPr>
            <a:t>не</a:t>
          </a:r>
          <a:r>
            <a:rPr lang="ru-RU" spc="-45" dirty="0">
              <a:latin typeface="Trebuchet MS"/>
              <a:cs typeface="Trebuchet MS"/>
            </a:rPr>
            <a:t> </a:t>
          </a:r>
          <a:r>
            <a:rPr lang="ru-RU" spc="-35" dirty="0">
              <a:latin typeface="Trebuchet MS"/>
              <a:cs typeface="Trebuchet MS"/>
            </a:rPr>
            <a:t>поддерживаются, </a:t>
          </a:r>
          <a:r>
            <a:rPr lang="ru-RU" spc="-50" dirty="0">
              <a:latin typeface="Trebuchet MS"/>
              <a:cs typeface="Trebuchet MS"/>
            </a:rPr>
            <a:t>то </a:t>
          </a:r>
          <a:r>
            <a:rPr lang="ru-RU" spc="-40" dirty="0">
              <a:latin typeface="Trebuchet MS"/>
              <a:cs typeface="Trebuchet MS"/>
            </a:rPr>
            <a:t>необходимо</a:t>
          </a:r>
          <a:r>
            <a:rPr lang="ru-RU" spc="-15" dirty="0">
              <a:latin typeface="Trebuchet MS"/>
              <a:cs typeface="Trebuchet MS"/>
            </a:rPr>
            <a:t> </a:t>
          </a:r>
          <a:r>
            <a:rPr lang="ru-RU" spc="-45" dirty="0">
              <a:latin typeface="Trebuchet MS"/>
              <a:cs typeface="Trebuchet MS"/>
            </a:rPr>
            <a:t>подать</a:t>
          </a:r>
          <a:r>
            <a:rPr lang="ru-RU" spc="-25" dirty="0">
              <a:latin typeface="Trebuchet MS"/>
              <a:cs typeface="Trebuchet MS"/>
            </a:rPr>
            <a:t> </a:t>
          </a:r>
          <a:r>
            <a:rPr lang="ru-RU" spc="-55" dirty="0">
              <a:latin typeface="Trebuchet MS"/>
              <a:cs typeface="Trebuchet MS"/>
            </a:rPr>
            <a:t>соответствующее</a:t>
          </a:r>
          <a:r>
            <a:rPr lang="ru-RU" spc="-5" dirty="0">
              <a:latin typeface="Trebuchet MS"/>
              <a:cs typeface="Trebuchet MS"/>
            </a:rPr>
            <a:t> </a:t>
          </a:r>
          <a:r>
            <a:rPr lang="ru-RU" spc="-55" dirty="0">
              <a:latin typeface="Trebuchet MS"/>
              <a:cs typeface="Trebuchet MS"/>
            </a:rPr>
            <a:t>заявление</a:t>
          </a:r>
          <a:r>
            <a:rPr lang="ru-RU" spc="-15" dirty="0">
              <a:latin typeface="Trebuchet MS"/>
              <a:cs typeface="Trebuchet MS"/>
            </a:rPr>
            <a:t> </a:t>
          </a:r>
          <a:r>
            <a:rPr lang="ru-RU" spc="-45" dirty="0">
              <a:latin typeface="Trebuchet MS"/>
              <a:cs typeface="Trebuchet MS"/>
            </a:rPr>
            <a:t>в</a:t>
          </a:r>
          <a:r>
            <a:rPr lang="ru-RU" spc="-35" dirty="0">
              <a:latin typeface="Trebuchet MS"/>
              <a:cs typeface="Trebuchet MS"/>
            </a:rPr>
            <a:t> </a:t>
          </a:r>
          <a:r>
            <a:rPr lang="ru-RU" spc="-55" dirty="0">
              <a:latin typeface="Trebuchet MS"/>
              <a:cs typeface="Trebuchet MS"/>
            </a:rPr>
            <a:t>Комиссию</a:t>
          </a:r>
          <a:r>
            <a:rPr lang="ru-RU" spc="-20" dirty="0">
              <a:latin typeface="Trebuchet MS"/>
              <a:cs typeface="Trebuchet MS"/>
            </a:rPr>
            <a:t> </a:t>
          </a:r>
          <a:r>
            <a:rPr lang="ru-RU" spc="-50" dirty="0">
              <a:latin typeface="Trebuchet MS"/>
              <a:cs typeface="Trebuchet MS"/>
            </a:rPr>
            <a:t>о </a:t>
          </a:r>
          <a:r>
            <a:rPr lang="ru-RU" spc="-45" dirty="0">
              <a:latin typeface="Trebuchet MS"/>
              <a:cs typeface="Trebuchet MS"/>
            </a:rPr>
            <a:t>невозможности</a:t>
          </a:r>
          <a:r>
            <a:rPr lang="ru-RU" spc="15" dirty="0">
              <a:latin typeface="Trebuchet MS"/>
              <a:cs typeface="Trebuchet MS"/>
            </a:rPr>
            <a:t> </a:t>
          </a:r>
          <a:r>
            <a:rPr lang="ru-RU" spc="-55" dirty="0">
              <a:latin typeface="Trebuchet MS"/>
              <a:cs typeface="Trebuchet MS"/>
            </a:rPr>
            <a:t>представить</a:t>
          </a:r>
          <a:r>
            <a:rPr lang="ru-RU" dirty="0">
              <a:latin typeface="Trebuchet MS"/>
              <a:cs typeface="Trebuchet MS"/>
            </a:rPr>
            <a:t> </a:t>
          </a:r>
          <a:r>
            <a:rPr lang="ru-RU" spc="-10" dirty="0">
              <a:latin typeface="Trebuchet MS"/>
              <a:cs typeface="Trebuchet MS"/>
            </a:rPr>
            <a:t>сведения.</a:t>
          </a:r>
          <a:endParaRPr lang="ru-RU" dirty="0"/>
        </a:p>
      </dgm:t>
    </dgm:pt>
    <dgm:pt modelId="{FB2E73BD-0B87-4EE5-83C5-5F9EE82F901A}" type="parTrans" cxnId="{A197763D-999D-4F26-8B76-9DB88E8FFAA1}">
      <dgm:prSet/>
      <dgm:spPr/>
      <dgm:t>
        <a:bodyPr/>
        <a:lstStyle/>
        <a:p>
          <a:endParaRPr lang="ru-RU"/>
        </a:p>
      </dgm:t>
    </dgm:pt>
    <dgm:pt modelId="{A44CB6AB-7D72-4A70-9445-9F029B3408C4}" type="sibTrans" cxnId="{A197763D-999D-4F26-8B76-9DB88E8FFAA1}">
      <dgm:prSet/>
      <dgm:spPr/>
      <dgm:t>
        <a:bodyPr/>
        <a:lstStyle/>
        <a:p>
          <a:endParaRPr lang="ru-RU"/>
        </a:p>
      </dgm:t>
    </dgm:pt>
    <dgm:pt modelId="{D2430014-422D-473E-A930-318C0B366FE5}" type="pres">
      <dgm:prSet presAssocID="{0B643122-0ADB-4EE8-B372-EE1C3C263723}" presName="linear" presStyleCnt="0">
        <dgm:presLayoutVars>
          <dgm:dir/>
          <dgm:animLvl val="lvl"/>
          <dgm:resizeHandles val="exact"/>
        </dgm:presLayoutVars>
      </dgm:prSet>
      <dgm:spPr/>
    </dgm:pt>
    <dgm:pt modelId="{EEC7B83D-BA3A-41EB-BC17-EAC11CC2BE10}" type="pres">
      <dgm:prSet presAssocID="{00B0D3FA-2107-461F-91E8-CE2F05D4F943}" presName="parentLin" presStyleCnt="0"/>
      <dgm:spPr/>
    </dgm:pt>
    <dgm:pt modelId="{5DA24D03-4FF6-45CC-A4E3-41FF26708D7F}" type="pres">
      <dgm:prSet presAssocID="{00B0D3FA-2107-461F-91E8-CE2F05D4F943}" presName="parentLeftMargin" presStyleLbl="node1" presStyleIdx="0" presStyleCnt="3"/>
      <dgm:spPr/>
    </dgm:pt>
    <dgm:pt modelId="{E657A810-FD64-4BAE-86A8-0E90D8EE4214}" type="pres">
      <dgm:prSet presAssocID="{00B0D3FA-2107-461F-91E8-CE2F05D4F943}" presName="parentText" presStyleLbl="node1" presStyleIdx="0" presStyleCnt="3">
        <dgm:presLayoutVars>
          <dgm:chMax val="0"/>
          <dgm:bulletEnabled val="1"/>
        </dgm:presLayoutVars>
      </dgm:prSet>
      <dgm:spPr/>
    </dgm:pt>
    <dgm:pt modelId="{0957B0D9-BBC2-4E85-ACF3-10F85A478C0A}" type="pres">
      <dgm:prSet presAssocID="{00B0D3FA-2107-461F-91E8-CE2F05D4F943}" presName="negativeSpace" presStyleCnt="0"/>
      <dgm:spPr/>
    </dgm:pt>
    <dgm:pt modelId="{50CCF88C-55B9-4433-9F8E-4178E4DE7AC2}" type="pres">
      <dgm:prSet presAssocID="{00B0D3FA-2107-461F-91E8-CE2F05D4F943}" presName="childText" presStyleLbl="conFgAcc1" presStyleIdx="0" presStyleCnt="3">
        <dgm:presLayoutVars>
          <dgm:bulletEnabled val="1"/>
        </dgm:presLayoutVars>
      </dgm:prSet>
      <dgm:spPr/>
    </dgm:pt>
    <dgm:pt modelId="{4AE2AB27-D245-41CE-A266-82FB511CD6C4}" type="pres">
      <dgm:prSet presAssocID="{08A5922E-74BF-457E-8F91-F042DB15613E}" presName="spaceBetweenRectangles" presStyleCnt="0"/>
      <dgm:spPr/>
    </dgm:pt>
    <dgm:pt modelId="{285D7F34-15EE-4EB5-9FBC-5945BB18E013}" type="pres">
      <dgm:prSet presAssocID="{15188D34-DA80-4C7E-B2BE-B833418E813D}" presName="parentLin" presStyleCnt="0"/>
      <dgm:spPr/>
    </dgm:pt>
    <dgm:pt modelId="{EA836CA0-F48C-4BD8-87C3-EF94D3362744}" type="pres">
      <dgm:prSet presAssocID="{15188D34-DA80-4C7E-B2BE-B833418E813D}" presName="parentLeftMargin" presStyleLbl="node1" presStyleIdx="0" presStyleCnt="3"/>
      <dgm:spPr/>
    </dgm:pt>
    <dgm:pt modelId="{43FB4361-0472-4EFE-BCE8-451D52B25032}" type="pres">
      <dgm:prSet presAssocID="{15188D34-DA80-4C7E-B2BE-B833418E813D}" presName="parentText" presStyleLbl="node1" presStyleIdx="1" presStyleCnt="3">
        <dgm:presLayoutVars>
          <dgm:chMax val="0"/>
          <dgm:bulletEnabled val="1"/>
        </dgm:presLayoutVars>
      </dgm:prSet>
      <dgm:spPr/>
    </dgm:pt>
    <dgm:pt modelId="{F9595802-3430-4C03-9C89-575483024209}" type="pres">
      <dgm:prSet presAssocID="{15188D34-DA80-4C7E-B2BE-B833418E813D}" presName="negativeSpace" presStyleCnt="0"/>
      <dgm:spPr/>
    </dgm:pt>
    <dgm:pt modelId="{743BD3FE-B41F-48E4-B10B-409FC5A91352}" type="pres">
      <dgm:prSet presAssocID="{15188D34-DA80-4C7E-B2BE-B833418E813D}" presName="childText" presStyleLbl="conFgAcc1" presStyleIdx="1" presStyleCnt="3">
        <dgm:presLayoutVars>
          <dgm:bulletEnabled val="1"/>
        </dgm:presLayoutVars>
      </dgm:prSet>
      <dgm:spPr/>
    </dgm:pt>
    <dgm:pt modelId="{88AAF893-6577-4661-9BA9-1615324A79A9}" type="pres">
      <dgm:prSet presAssocID="{E3038AE8-0D7C-4B46-AF65-10110C7D3E0F}" presName="spaceBetweenRectangles" presStyleCnt="0"/>
      <dgm:spPr/>
    </dgm:pt>
    <dgm:pt modelId="{96E7E67B-A1F3-4FF3-8FDA-0DFCC9A18B04}" type="pres">
      <dgm:prSet presAssocID="{5C72E7A1-F251-4477-A729-F27C18663CB7}" presName="parentLin" presStyleCnt="0"/>
      <dgm:spPr/>
    </dgm:pt>
    <dgm:pt modelId="{318209D4-AB51-4C4A-9C3F-E699B4D4FFB2}" type="pres">
      <dgm:prSet presAssocID="{5C72E7A1-F251-4477-A729-F27C18663CB7}" presName="parentLeftMargin" presStyleLbl="node1" presStyleIdx="1" presStyleCnt="3"/>
      <dgm:spPr/>
    </dgm:pt>
    <dgm:pt modelId="{57DF0D77-2E64-4E69-AA5D-60D2C7C79557}" type="pres">
      <dgm:prSet presAssocID="{5C72E7A1-F251-4477-A729-F27C18663CB7}" presName="parentText" presStyleLbl="node1" presStyleIdx="2" presStyleCnt="3" custLinFactNeighborX="5095" custLinFactNeighborY="-1657">
        <dgm:presLayoutVars>
          <dgm:chMax val="0"/>
          <dgm:bulletEnabled val="1"/>
        </dgm:presLayoutVars>
      </dgm:prSet>
      <dgm:spPr/>
    </dgm:pt>
    <dgm:pt modelId="{5015AA6F-0F50-4A3F-B25D-5F01926C2278}" type="pres">
      <dgm:prSet presAssocID="{5C72E7A1-F251-4477-A729-F27C18663CB7}" presName="negativeSpace" presStyleCnt="0"/>
      <dgm:spPr/>
    </dgm:pt>
    <dgm:pt modelId="{B4CC8A69-390F-42D7-9F80-11337DA13ED8}" type="pres">
      <dgm:prSet presAssocID="{5C72E7A1-F251-4477-A729-F27C18663CB7}" presName="childText" presStyleLbl="conFgAcc1" presStyleIdx="2" presStyleCnt="3">
        <dgm:presLayoutVars>
          <dgm:bulletEnabled val="1"/>
        </dgm:presLayoutVars>
      </dgm:prSet>
      <dgm:spPr/>
    </dgm:pt>
  </dgm:ptLst>
  <dgm:cxnLst>
    <dgm:cxn modelId="{A50DD508-8E07-4125-A3AA-729ECA13BA8B}" srcId="{00B0D3FA-2107-461F-91E8-CE2F05D4F943}" destId="{879C779B-1B98-44FB-BF13-E7D12CFE97AC}" srcOrd="0" destOrd="0" parTransId="{C7636165-B95A-4E1D-A55D-BC18C96F8E1E}" sibTransId="{116075C4-1B1B-496B-BA47-B181836A3B17}"/>
    <dgm:cxn modelId="{D7DA530A-9BD0-41F2-B137-9F9C17FA7E88}" type="presOf" srcId="{00B0D3FA-2107-461F-91E8-CE2F05D4F943}" destId="{E657A810-FD64-4BAE-86A8-0E90D8EE4214}" srcOrd="1" destOrd="0" presId="urn:microsoft.com/office/officeart/2005/8/layout/list1"/>
    <dgm:cxn modelId="{67BBB032-9708-47C8-9AA9-613B0D41DE71}" type="presOf" srcId="{879C779B-1B98-44FB-BF13-E7D12CFE97AC}" destId="{50CCF88C-55B9-4433-9F8E-4178E4DE7AC2}" srcOrd="0" destOrd="0" presId="urn:microsoft.com/office/officeart/2005/8/layout/list1"/>
    <dgm:cxn modelId="{A197763D-999D-4F26-8B76-9DB88E8FFAA1}" srcId="{5C72E7A1-F251-4477-A729-F27C18663CB7}" destId="{C5168CFB-D0B1-4886-AF2D-8C1377FC2A33}" srcOrd="1" destOrd="0" parTransId="{FB2E73BD-0B87-4EE5-83C5-5F9EE82F901A}" sibTransId="{A44CB6AB-7D72-4A70-9445-9F029B3408C4}"/>
    <dgm:cxn modelId="{0AF05044-8F0B-4A3A-99ED-CD57D2EF65E6}" srcId="{0B643122-0ADB-4EE8-B372-EE1C3C263723}" destId="{15188D34-DA80-4C7E-B2BE-B833418E813D}" srcOrd="1" destOrd="0" parTransId="{A0A9DF35-6E6D-48E2-91CF-E55C5BE03F4A}" sibTransId="{E3038AE8-0D7C-4B46-AF65-10110C7D3E0F}"/>
    <dgm:cxn modelId="{4BABE666-8325-41E6-9407-A35CE454738A}" type="presOf" srcId="{E1DD81E2-EDC4-449C-A7F4-D8568CC17B44}" destId="{743BD3FE-B41F-48E4-B10B-409FC5A91352}" srcOrd="0" destOrd="0" presId="urn:microsoft.com/office/officeart/2005/8/layout/list1"/>
    <dgm:cxn modelId="{9AB1936B-22BD-45BB-934E-BD37FF73BDED}" srcId="{0B643122-0ADB-4EE8-B372-EE1C3C263723}" destId="{00B0D3FA-2107-461F-91E8-CE2F05D4F943}" srcOrd="0" destOrd="0" parTransId="{F942B240-1C1D-4600-92FF-D8C905FE29EC}" sibTransId="{08A5922E-74BF-457E-8F91-F042DB15613E}"/>
    <dgm:cxn modelId="{1168A44B-9A7A-4E4D-9451-268CA3E00894}" type="presOf" srcId="{D5F52FDD-A5EF-45DA-9BD8-A7DF508EDF7A}" destId="{743BD3FE-B41F-48E4-B10B-409FC5A91352}" srcOrd="0" destOrd="1" presId="urn:microsoft.com/office/officeart/2005/8/layout/list1"/>
    <dgm:cxn modelId="{2792FB4B-4D42-43A9-BA1E-1A59CA4D3831}" type="presOf" srcId="{5C72E7A1-F251-4477-A729-F27C18663CB7}" destId="{57DF0D77-2E64-4E69-AA5D-60D2C7C79557}" srcOrd="1" destOrd="0" presId="urn:microsoft.com/office/officeart/2005/8/layout/list1"/>
    <dgm:cxn modelId="{A9354C77-8641-4489-A2AC-A963013B1E03}" type="presOf" srcId="{15188D34-DA80-4C7E-B2BE-B833418E813D}" destId="{43FB4361-0472-4EFE-BCE8-451D52B25032}" srcOrd="1" destOrd="0" presId="urn:microsoft.com/office/officeart/2005/8/layout/list1"/>
    <dgm:cxn modelId="{1DEFFC58-DB60-4B5F-B95A-731134ED7A6D}" srcId="{5C72E7A1-F251-4477-A729-F27C18663CB7}" destId="{7496CD7D-B4BE-415D-834C-35E5EDFA41FF}" srcOrd="0" destOrd="0" parTransId="{610AD2F8-8A2F-4982-A07F-291EE5B7D8CE}" sibTransId="{EBD8FF48-FEEA-4005-BD61-EEFE070C8727}"/>
    <dgm:cxn modelId="{5BE05183-8B89-4D9E-839B-76B7DD3CB810}" srcId="{15188D34-DA80-4C7E-B2BE-B833418E813D}" destId="{D5F52FDD-A5EF-45DA-9BD8-A7DF508EDF7A}" srcOrd="1" destOrd="0" parTransId="{1CBEC49B-16ED-4EC9-B126-81588FF21CCC}" sibTransId="{3749CEAE-4562-4004-B0FE-C23576DFFCB6}"/>
    <dgm:cxn modelId="{8EB73784-70E0-4956-AE2E-764FE60AAE41}" type="presOf" srcId="{C5168CFB-D0B1-4886-AF2D-8C1377FC2A33}" destId="{B4CC8A69-390F-42D7-9F80-11337DA13ED8}" srcOrd="0" destOrd="1" presId="urn:microsoft.com/office/officeart/2005/8/layout/list1"/>
    <dgm:cxn modelId="{FD8F7388-2EB1-4EEB-A0E8-FACDE9EF4E7F}" type="presOf" srcId="{00B0D3FA-2107-461F-91E8-CE2F05D4F943}" destId="{5DA24D03-4FF6-45CC-A4E3-41FF26708D7F}" srcOrd="0" destOrd="0" presId="urn:microsoft.com/office/officeart/2005/8/layout/list1"/>
    <dgm:cxn modelId="{1AE19F98-FE58-4E82-BDC5-20AC4D9DB599}" type="presOf" srcId="{15188D34-DA80-4C7E-B2BE-B833418E813D}" destId="{EA836CA0-F48C-4BD8-87C3-EF94D3362744}" srcOrd="0" destOrd="0" presId="urn:microsoft.com/office/officeart/2005/8/layout/list1"/>
    <dgm:cxn modelId="{23465B9A-58EA-4498-840E-9557D2393245}" type="presOf" srcId="{5C72E7A1-F251-4477-A729-F27C18663CB7}" destId="{318209D4-AB51-4C4A-9C3F-E699B4D4FFB2}" srcOrd="0" destOrd="0" presId="urn:microsoft.com/office/officeart/2005/8/layout/list1"/>
    <dgm:cxn modelId="{D4FB30A3-A535-409F-9A34-7CFB28C643FB}" srcId="{15188D34-DA80-4C7E-B2BE-B833418E813D}" destId="{E1DD81E2-EDC4-449C-A7F4-D8568CC17B44}" srcOrd="0" destOrd="0" parTransId="{512CF8F1-C76B-4BBF-A395-4FBFCE6245D1}" sibTransId="{7798755D-65A5-4407-8866-7269383E92F0}"/>
    <dgm:cxn modelId="{E63FA1F0-4630-4C97-BF27-D5140321946F}" type="presOf" srcId="{0B643122-0ADB-4EE8-B372-EE1C3C263723}" destId="{D2430014-422D-473E-A930-318C0B366FE5}" srcOrd="0" destOrd="0" presId="urn:microsoft.com/office/officeart/2005/8/layout/list1"/>
    <dgm:cxn modelId="{08326BFC-2D1B-49DD-B492-457C25F34169}" type="presOf" srcId="{7496CD7D-B4BE-415D-834C-35E5EDFA41FF}" destId="{B4CC8A69-390F-42D7-9F80-11337DA13ED8}" srcOrd="0" destOrd="0" presId="urn:microsoft.com/office/officeart/2005/8/layout/list1"/>
    <dgm:cxn modelId="{E64A35FF-17C1-44DB-A3B3-0B06058E6993}" srcId="{0B643122-0ADB-4EE8-B372-EE1C3C263723}" destId="{5C72E7A1-F251-4477-A729-F27C18663CB7}" srcOrd="2" destOrd="0" parTransId="{0BD3CAE2-98DE-48DE-81FD-84DBFBB0FBF2}" sibTransId="{AF2ED56A-F5A3-4EA6-8C76-58FA54E900AC}"/>
    <dgm:cxn modelId="{A6D04FD8-0D11-40DD-A9A7-8FECB05D624D}" type="presParOf" srcId="{D2430014-422D-473E-A930-318C0B366FE5}" destId="{EEC7B83D-BA3A-41EB-BC17-EAC11CC2BE10}" srcOrd="0" destOrd="0" presId="urn:microsoft.com/office/officeart/2005/8/layout/list1"/>
    <dgm:cxn modelId="{05D88ACB-87CD-4C74-B3C1-6012423FA362}" type="presParOf" srcId="{EEC7B83D-BA3A-41EB-BC17-EAC11CC2BE10}" destId="{5DA24D03-4FF6-45CC-A4E3-41FF26708D7F}" srcOrd="0" destOrd="0" presId="urn:microsoft.com/office/officeart/2005/8/layout/list1"/>
    <dgm:cxn modelId="{55FB6833-196E-4B24-8D9E-0D4B1F939AF3}" type="presParOf" srcId="{EEC7B83D-BA3A-41EB-BC17-EAC11CC2BE10}" destId="{E657A810-FD64-4BAE-86A8-0E90D8EE4214}" srcOrd="1" destOrd="0" presId="urn:microsoft.com/office/officeart/2005/8/layout/list1"/>
    <dgm:cxn modelId="{9343F1BD-482A-44BA-83EB-D46EDEB1C1C0}" type="presParOf" srcId="{D2430014-422D-473E-A930-318C0B366FE5}" destId="{0957B0D9-BBC2-4E85-ACF3-10F85A478C0A}" srcOrd="1" destOrd="0" presId="urn:microsoft.com/office/officeart/2005/8/layout/list1"/>
    <dgm:cxn modelId="{0518D0A0-34F2-45C2-ACC2-5CF98A9E7574}" type="presParOf" srcId="{D2430014-422D-473E-A930-318C0B366FE5}" destId="{50CCF88C-55B9-4433-9F8E-4178E4DE7AC2}" srcOrd="2" destOrd="0" presId="urn:microsoft.com/office/officeart/2005/8/layout/list1"/>
    <dgm:cxn modelId="{663B5B74-D024-48CD-8375-6D637C25C581}" type="presParOf" srcId="{D2430014-422D-473E-A930-318C0B366FE5}" destId="{4AE2AB27-D245-41CE-A266-82FB511CD6C4}" srcOrd="3" destOrd="0" presId="urn:microsoft.com/office/officeart/2005/8/layout/list1"/>
    <dgm:cxn modelId="{4092AEB8-1494-4CE9-A1C6-B6B1878FF197}" type="presParOf" srcId="{D2430014-422D-473E-A930-318C0B366FE5}" destId="{285D7F34-15EE-4EB5-9FBC-5945BB18E013}" srcOrd="4" destOrd="0" presId="urn:microsoft.com/office/officeart/2005/8/layout/list1"/>
    <dgm:cxn modelId="{77162FB4-7A01-44BE-A6A7-EEB7F2072ACA}" type="presParOf" srcId="{285D7F34-15EE-4EB5-9FBC-5945BB18E013}" destId="{EA836CA0-F48C-4BD8-87C3-EF94D3362744}" srcOrd="0" destOrd="0" presId="urn:microsoft.com/office/officeart/2005/8/layout/list1"/>
    <dgm:cxn modelId="{33BE005F-DCCF-4B20-B9DF-993D690EE3B4}" type="presParOf" srcId="{285D7F34-15EE-4EB5-9FBC-5945BB18E013}" destId="{43FB4361-0472-4EFE-BCE8-451D52B25032}" srcOrd="1" destOrd="0" presId="urn:microsoft.com/office/officeart/2005/8/layout/list1"/>
    <dgm:cxn modelId="{2440B87A-7453-4739-B454-82659813797E}" type="presParOf" srcId="{D2430014-422D-473E-A930-318C0B366FE5}" destId="{F9595802-3430-4C03-9C89-575483024209}" srcOrd="5" destOrd="0" presId="urn:microsoft.com/office/officeart/2005/8/layout/list1"/>
    <dgm:cxn modelId="{13D381BC-87BE-4B60-8FAF-CF5F653D0BBE}" type="presParOf" srcId="{D2430014-422D-473E-A930-318C0B366FE5}" destId="{743BD3FE-B41F-48E4-B10B-409FC5A91352}" srcOrd="6" destOrd="0" presId="urn:microsoft.com/office/officeart/2005/8/layout/list1"/>
    <dgm:cxn modelId="{BEAF2200-E854-4B81-BF02-FA08FE579804}" type="presParOf" srcId="{D2430014-422D-473E-A930-318C0B366FE5}" destId="{88AAF893-6577-4661-9BA9-1615324A79A9}" srcOrd="7" destOrd="0" presId="urn:microsoft.com/office/officeart/2005/8/layout/list1"/>
    <dgm:cxn modelId="{7ECD7A55-518F-4C82-8B2E-6E57A9523E1E}" type="presParOf" srcId="{D2430014-422D-473E-A930-318C0B366FE5}" destId="{96E7E67B-A1F3-4FF3-8FDA-0DFCC9A18B04}" srcOrd="8" destOrd="0" presId="urn:microsoft.com/office/officeart/2005/8/layout/list1"/>
    <dgm:cxn modelId="{322A5A24-8E55-4368-961D-261AB750B9D7}" type="presParOf" srcId="{96E7E67B-A1F3-4FF3-8FDA-0DFCC9A18B04}" destId="{318209D4-AB51-4C4A-9C3F-E699B4D4FFB2}" srcOrd="0" destOrd="0" presId="urn:microsoft.com/office/officeart/2005/8/layout/list1"/>
    <dgm:cxn modelId="{47C0B534-B6BC-432C-8A5B-44C018FE992D}" type="presParOf" srcId="{96E7E67B-A1F3-4FF3-8FDA-0DFCC9A18B04}" destId="{57DF0D77-2E64-4E69-AA5D-60D2C7C79557}" srcOrd="1" destOrd="0" presId="urn:microsoft.com/office/officeart/2005/8/layout/list1"/>
    <dgm:cxn modelId="{7280FEBC-E25C-4158-B918-4A35326F0F74}" type="presParOf" srcId="{D2430014-422D-473E-A930-318C0B366FE5}" destId="{5015AA6F-0F50-4A3F-B25D-5F01926C2278}" srcOrd="9" destOrd="0" presId="urn:microsoft.com/office/officeart/2005/8/layout/list1"/>
    <dgm:cxn modelId="{E5463378-11D1-46FF-A4A4-18412DA5A15E}" type="presParOf" srcId="{D2430014-422D-473E-A930-318C0B366FE5}" destId="{B4CC8A69-390F-42D7-9F80-11337DA13ED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F31689F-464B-44AA-84E8-B8E6AE2AA2F6}"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ru-RU"/>
        </a:p>
      </dgm:t>
    </dgm:pt>
    <dgm:pt modelId="{49ED98DC-81F2-4BE7-A46C-1F87351FF434}">
      <dgm:prSet phldrT="[Текст]" custT="1"/>
      <dgm:spPr>
        <a:gradFill flip="none" rotWithShape="0">
          <a:gsLst>
            <a:gs pos="0">
              <a:srgbClr val="277D4E">
                <a:shade val="30000"/>
                <a:satMod val="115000"/>
              </a:srgbClr>
            </a:gs>
            <a:gs pos="50000">
              <a:srgbClr val="277D4E">
                <a:shade val="67500"/>
                <a:satMod val="115000"/>
              </a:srgbClr>
            </a:gs>
            <a:gs pos="100000">
              <a:srgbClr val="277D4E">
                <a:shade val="100000"/>
                <a:satMod val="115000"/>
              </a:srgbClr>
            </a:gs>
          </a:gsLst>
          <a:lin ang="2700000" scaled="1"/>
          <a:tileRect/>
        </a:gradFill>
      </dgm:spPr>
      <dgm:t>
        <a:bodyPr/>
        <a:lstStyle/>
        <a:p>
          <a:r>
            <a:rPr lang="ru-RU" sz="1400" dirty="0">
              <a:latin typeface="Franklin Gothic Heavy" panose="020B0903020102020204" pitchFamily="34" charset="0"/>
            </a:rPr>
            <a:t>В период проведения специальной военной операции и до издания соответствующих нормативных правовых актов Российской Федерации не представляют Сведения:</a:t>
          </a:r>
        </a:p>
      </dgm:t>
    </dgm:pt>
    <dgm:pt modelId="{73727768-B4A0-4F56-8315-F58BED63DE31}" type="parTrans" cxnId="{C1A9E9C5-D42A-4BFC-8272-AADDF4BBDEB0}">
      <dgm:prSet/>
      <dgm:spPr/>
      <dgm:t>
        <a:bodyPr/>
        <a:lstStyle/>
        <a:p>
          <a:endParaRPr lang="ru-RU"/>
        </a:p>
      </dgm:t>
    </dgm:pt>
    <dgm:pt modelId="{FDD1D1A4-0BAD-4C39-91E6-BC5215B48ACA}" type="sibTrans" cxnId="{C1A9E9C5-D42A-4BFC-8272-AADDF4BBDEB0}">
      <dgm:prSet/>
      <dgm:spPr/>
      <dgm:t>
        <a:bodyPr/>
        <a:lstStyle/>
        <a:p>
          <a:endParaRPr lang="ru-RU"/>
        </a:p>
      </dgm:t>
    </dgm:pt>
    <dgm:pt modelId="{B1B0EF70-43A8-44FC-9E1C-1F235D8ECF62}">
      <dgm:prSet phldrT="[Текст]" custT="1"/>
      <dgm:spPr>
        <a:gradFill flip="none" rotWithShape="0">
          <a:gsLst>
            <a:gs pos="0">
              <a:srgbClr val="277D4E">
                <a:shade val="30000"/>
                <a:satMod val="115000"/>
              </a:srgbClr>
            </a:gs>
            <a:gs pos="50000">
              <a:srgbClr val="277D4E">
                <a:shade val="67500"/>
                <a:satMod val="115000"/>
              </a:srgbClr>
            </a:gs>
            <a:gs pos="100000">
              <a:srgbClr val="277D4E">
                <a:shade val="100000"/>
                <a:satMod val="115000"/>
              </a:srgbClr>
            </a:gs>
          </a:gsLst>
          <a:lin ang="2700000" scaled="1"/>
          <a:tileRect/>
        </a:gradFill>
      </dgm:spPr>
      <dgm:t>
        <a:bodyPr/>
        <a:lstStyle/>
        <a:p>
          <a:r>
            <a:rPr lang="ru-RU" sz="1400" b="1" spc="-85" dirty="0">
              <a:latin typeface="Arial Narrow" panose="020B0606020202030204" pitchFamily="34" charset="0"/>
              <a:cs typeface="Trebuchet MS"/>
            </a:rPr>
            <a:t>лица,</a:t>
          </a:r>
          <a:r>
            <a:rPr lang="ru-RU" sz="1400" b="1" spc="-90" dirty="0">
              <a:latin typeface="Arial Narrow" panose="020B0606020202030204" pitchFamily="34" charset="0"/>
              <a:cs typeface="Trebuchet MS"/>
            </a:rPr>
            <a:t> </a:t>
          </a:r>
          <a:r>
            <a:rPr lang="ru-RU" sz="1400" b="1" spc="-70" dirty="0">
              <a:latin typeface="Arial Narrow" panose="020B0606020202030204" pitchFamily="34" charset="0"/>
              <a:cs typeface="Trebuchet MS"/>
            </a:rPr>
            <a:t>проходящие</a:t>
          </a:r>
          <a:r>
            <a:rPr lang="ru-RU" sz="1400" b="1" spc="-75" dirty="0">
              <a:latin typeface="Arial Narrow" panose="020B0606020202030204" pitchFamily="34" charset="0"/>
              <a:cs typeface="Trebuchet MS"/>
            </a:rPr>
            <a:t> </a:t>
          </a:r>
          <a:r>
            <a:rPr lang="ru-RU" sz="1400" b="1" spc="-85" dirty="0">
              <a:latin typeface="Arial Narrow" panose="020B0606020202030204" pitchFamily="34" charset="0"/>
              <a:cs typeface="Trebuchet MS"/>
            </a:rPr>
            <a:t>службу</a:t>
          </a:r>
          <a:r>
            <a:rPr lang="ru-RU" sz="1400" b="1" spc="-80" dirty="0">
              <a:latin typeface="Arial Narrow" panose="020B0606020202030204" pitchFamily="34" charset="0"/>
              <a:cs typeface="Trebuchet MS"/>
            </a:rPr>
            <a:t> </a:t>
          </a:r>
          <a:r>
            <a:rPr lang="ru-RU" sz="1400" b="1" spc="-70" dirty="0">
              <a:latin typeface="Arial Narrow" panose="020B0606020202030204" pitchFamily="34" charset="0"/>
              <a:cs typeface="Trebuchet MS"/>
            </a:rPr>
            <a:t>в</a:t>
          </a:r>
          <a:r>
            <a:rPr lang="ru-RU" sz="1400" b="1" spc="-55" dirty="0">
              <a:latin typeface="Arial Narrow" panose="020B0606020202030204" pitchFamily="34" charset="0"/>
              <a:cs typeface="Trebuchet MS"/>
            </a:rPr>
            <a:t> </a:t>
          </a:r>
          <a:r>
            <a:rPr lang="ru-RU" sz="1400" b="1" spc="-85" dirty="0">
              <a:latin typeface="Arial Narrow" panose="020B0606020202030204" pitchFamily="34" charset="0"/>
              <a:cs typeface="Trebuchet MS"/>
            </a:rPr>
            <a:t>войсках</a:t>
          </a:r>
          <a:r>
            <a:rPr lang="ru-RU" sz="1400" b="1" spc="-95" dirty="0">
              <a:latin typeface="Arial Narrow" panose="020B0606020202030204" pitchFamily="34" charset="0"/>
              <a:cs typeface="Trebuchet MS"/>
            </a:rPr>
            <a:t> </a:t>
          </a:r>
          <a:r>
            <a:rPr lang="ru-RU" sz="1400" b="1" spc="-55" dirty="0">
              <a:latin typeface="Arial Narrow" panose="020B0606020202030204" pitchFamily="34" charset="0"/>
              <a:cs typeface="Trebuchet MS"/>
            </a:rPr>
            <a:t>национальной</a:t>
          </a:r>
          <a:r>
            <a:rPr lang="ru-RU" sz="1400" b="1" spc="-120" dirty="0">
              <a:latin typeface="Arial Narrow" panose="020B0606020202030204" pitchFamily="34" charset="0"/>
              <a:cs typeface="Trebuchet MS"/>
            </a:rPr>
            <a:t> </a:t>
          </a:r>
          <a:r>
            <a:rPr lang="ru-RU" sz="1400" b="1" spc="-75" dirty="0">
              <a:latin typeface="Arial Narrow" panose="020B0606020202030204" pitchFamily="34" charset="0"/>
              <a:cs typeface="Trebuchet MS"/>
            </a:rPr>
            <a:t>гвардии</a:t>
          </a:r>
          <a:r>
            <a:rPr lang="ru-RU" sz="1400" b="1" spc="-85" dirty="0">
              <a:latin typeface="Arial Narrow" panose="020B0606020202030204" pitchFamily="34" charset="0"/>
              <a:cs typeface="Trebuchet MS"/>
            </a:rPr>
            <a:t> Российской</a:t>
          </a:r>
          <a:r>
            <a:rPr lang="ru-RU" sz="1400" b="1" spc="-65" dirty="0">
              <a:latin typeface="Arial Narrow" panose="020B0606020202030204" pitchFamily="34" charset="0"/>
              <a:cs typeface="Trebuchet MS"/>
            </a:rPr>
            <a:t> Федерации</a:t>
          </a:r>
          <a:r>
            <a:rPr lang="ru-RU" sz="1400" b="1" spc="-50" dirty="0">
              <a:latin typeface="Arial Narrow" panose="020B0606020202030204" pitchFamily="34" charset="0"/>
              <a:cs typeface="Trebuchet MS"/>
            </a:rPr>
            <a:t> и </a:t>
          </a:r>
          <a:r>
            <a:rPr lang="ru-RU" sz="1400" b="1" spc="-55" dirty="0">
              <a:latin typeface="Arial Narrow" panose="020B0606020202030204" pitchFamily="34" charset="0"/>
              <a:cs typeface="Trebuchet MS"/>
            </a:rPr>
            <a:t>имеющие</a:t>
          </a:r>
          <a:r>
            <a:rPr lang="ru-RU" sz="1400" b="1" spc="-80" dirty="0">
              <a:latin typeface="Arial Narrow" panose="020B0606020202030204" pitchFamily="34" charset="0"/>
              <a:cs typeface="Trebuchet MS"/>
            </a:rPr>
            <a:t> </a:t>
          </a:r>
          <a:r>
            <a:rPr lang="ru-RU" sz="1400" b="1" spc="-70" dirty="0">
              <a:latin typeface="Arial Narrow" panose="020B0606020202030204" pitchFamily="34" charset="0"/>
              <a:cs typeface="Trebuchet MS"/>
            </a:rPr>
            <a:t>специальные</a:t>
          </a:r>
          <a:r>
            <a:rPr lang="ru-RU" sz="1400" b="1" spc="-80" dirty="0">
              <a:latin typeface="Arial Narrow" panose="020B0606020202030204" pitchFamily="34" charset="0"/>
              <a:cs typeface="Trebuchet MS"/>
            </a:rPr>
            <a:t> </a:t>
          </a:r>
          <a:r>
            <a:rPr lang="ru-RU" sz="1400" b="1" spc="-65" dirty="0">
              <a:latin typeface="Arial Narrow" panose="020B0606020202030204" pitchFamily="34" charset="0"/>
              <a:cs typeface="Trebuchet MS"/>
            </a:rPr>
            <a:t>звания</a:t>
          </a:r>
          <a:r>
            <a:rPr lang="ru-RU" sz="1400" b="1" spc="-75" dirty="0">
              <a:latin typeface="Arial Narrow" panose="020B0606020202030204" pitchFamily="34" charset="0"/>
              <a:cs typeface="Trebuchet MS"/>
            </a:rPr>
            <a:t> </a:t>
          </a:r>
          <a:r>
            <a:rPr lang="ru-RU" sz="1400" b="1" spc="-10" dirty="0">
              <a:latin typeface="Arial Narrow" panose="020B0606020202030204" pitchFamily="34" charset="0"/>
              <a:cs typeface="Trebuchet MS"/>
            </a:rPr>
            <a:t>полиции</a:t>
          </a:r>
          <a:endParaRPr lang="ru-RU" sz="1400" b="1" dirty="0">
            <a:latin typeface="Arial Narrow" panose="020B0606020202030204" pitchFamily="34" charset="0"/>
          </a:endParaRPr>
        </a:p>
      </dgm:t>
    </dgm:pt>
    <dgm:pt modelId="{E0D5E52D-02CB-4045-B759-E2FF3C8AA61E}" type="parTrans" cxnId="{4BC72F82-B91C-4657-8970-9DFF3282F003}">
      <dgm:prSet/>
      <dgm:spPr/>
      <dgm:t>
        <a:bodyPr/>
        <a:lstStyle/>
        <a:p>
          <a:endParaRPr lang="ru-RU"/>
        </a:p>
      </dgm:t>
    </dgm:pt>
    <dgm:pt modelId="{2EB5037D-ECB6-418D-A438-30562E8E4FA6}" type="sibTrans" cxnId="{4BC72F82-B91C-4657-8970-9DFF3282F003}">
      <dgm:prSet/>
      <dgm:spPr/>
      <dgm:t>
        <a:bodyPr/>
        <a:lstStyle/>
        <a:p>
          <a:endParaRPr lang="ru-RU"/>
        </a:p>
      </dgm:t>
    </dgm:pt>
    <dgm:pt modelId="{26393A60-92CD-48F7-A6B0-B145B25A39F5}">
      <dgm:prSet phldrT="[Текст]" custT="1"/>
      <dgm:spPr>
        <a:gradFill flip="none" rotWithShape="0">
          <a:gsLst>
            <a:gs pos="0">
              <a:srgbClr val="277D4E">
                <a:shade val="30000"/>
                <a:satMod val="115000"/>
              </a:srgbClr>
            </a:gs>
            <a:gs pos="50000">
              <a:srgbClr val="277D4E">
                <a:shade val="67500"/>
                <a:satMod val="115000"/>
              </a:srgbClr>
            </a:gs>
            <a:gs pos="100000">
              <a:srgbClr val="277D4E">
                <a:shade val="100000"/>
                <a:satMod val="115000"/>
              </a:srgbClr>
            </a:gs>
          </a:gsLst>
          <a:lin ang="2700000" scaled="1"/>
          <a:tileRect/>
        </a:gradFill>
      </dgm:spPr>
      <dgm:t>
        <a:bodyPr/>
        <a:lstStyle/>
        <a:p>
          <a:r>
            <a:rPr lang="ru-RU" sz="1200" b="1" spc="-10" dirty="0">
              <a:latin typeface="Arial Narrow" panose="020B0606020202030204" pitchFamily="34" charset="0"/>
              <a:cs typeface="Trebuchet MS"/>
            </a:rPr>
            <a:t>военнослужащие</a:t>
          </a:r>
          <a:endParaRPr lang="ru-RU" sz="1200" b="1" dirty="0">
            <a:latin typeface="Arial Narrow" panose="020B0606020202030204" pitchFamily="34" charset="0"/>
          </a:endParaRPr>
        </a:p>
      </dgm:t>
    </dgm:pt>
    <dgm:pt modelId="{F66BDCA1-5DF8-43A7-8B7C-A629C60BCC8F}" type="parTrans" cxnId="{954F7EA9-D980-4CF5-9EB3-940E7ABB1801}">
      <dgm:prSet/>
      <dgm:spPr/>
      <dgm:t>
        <a:bodyPr/>
        <a:lstStyle/>
        <a:p>
          <a:endParaRPr lang="ru-RU"/>
        </a:p>
      </dgm:t>
    </dgm:pt>
    <dgm:pt modelId="{FA194031-6CD1-4652-8FF2-3B6D085F6009}" type="sibTrans" cxnId="{954F7EA9-D980-4CF5-9EB3-940E7ABB1801}">
      <dgm:prSet/>
      <dgm:spPr/>
      <dgm:t>
        <a:bodyPr/>
        <a:lstStyle/>
        <a:p>
          <a:endParaRPr lang="ru-RU"/>
        </a:p>
      </dgm:t>
    </dgm:pt>
    <dgm:pt modelId="{90925124-14D6-4C47-B3BE-1DE52B9D93E7}">
      <dgm:prSet phldrT="[Текст]"/>
      <dgm:spPr>
        <a:gradFill flip="none" rotWithShape="0">
          <a:gsLst>
            <a:gs pos="0">
              <a:srgbClr val="277D4E">
                <a:shade val="30000"/>
                <a:satMod val="115000"/>
              </a:srgbClr>
            </a:gs>
            <a:gs pos="50000">
              <a:srgbClr val="277D4E">
                <a:shade val="67500"/>
                <a:satMod val="115000"/>
              </a:srgbClr>
            </a:gs>
            <a:gs pos="100000">
              <a:srgbClr val="277D4E">
                <a:shade val="100000"/>
                <a:satMod val="115000"/>
              </a:srgbClr>
            </a:gs>
          </a:gsLst>
          <a:lin ang="2700000" scaled="1"/>
          <a:tileRect/>
        </a:gradFill>
      </dgm:spPr>
      <dgm:t>
        <a:bodyPr/>
        <a:lstStyle/>
        <a:p>
          <a:r>
            <a:rPr lang="ru-RU" b="1" dirty="0">
              <a:latin typeface="Arial Narrow" panose="020B0606020202030204" pitchFamily="34" charset="0"/>
            </a:rPr>
            <a:t>сотрудники </a:t>
          </a:r>
          <a:r>
            <a:rPr lang="ru-RU" b="0" dirty="0">
              <a:latin typeface="Arial Narrow" panose="020B0606020202030204" pitchFamily="34" charset="0"/>
            </a:rPr>
            <a:t>уголовно-исполнительной</a:t>
          </a:r>
          <a:r>
            <a:rPr lang="ru-RU" b="1" dirty="0">
              <a:latin typeface="Arial Narrow" panose="020B0606020202030204" pitchFamily="34" charset="0"/>
            </a:rPr>
            <a:t> системы Российской Федерации и Следственного комитета Российской Федерации</a:t>
          </a:r>
        </a:p>
      </dgm:t>
    </dgm:pt>
    <dgm:pt modelId="{DA4B45C0-86D7-4B30-9239-A3D54D350408}" type="parTrans" cxnId="{B88B575E-A2D8-4249-AF3F-D742E7887D68}">
      <dgm:prSet/>
      <dgm:spPr/>
      <dgm:t>
        <a:bodyPr/>
        <a:lstStyle/>
        <a:p>
          <a:endParaRPr lang="ru-RU"/>
        </a:p>
      </dgm:t>
    </dgm:pt>
    <dgm:pt modelId="{CA2DA0EB-5822-46DB-AC09-02E401B5D235}" type="sibTrans" cxnId="{B88B575E-A2D8-4249-AF3F-D742E7887D68}">
      <dgm:prSet/>
      <dgm:spPr/>
      <dgm:t>
        <a:bodyPr/>
        <a:lstStyle/>
        <a:p>
          <a:endParaRPr lang="ru-RU"/>
        </a:p>
      </dgm:t>
    </dgm:pt>
    <dgm:pt modelId="{D57A6F61-3CD1-432E-B700-DC847AA8FC64}">
      <dgm:prSet/>
      <dgm:spPr>
        <a:gradFill flip="none" rotWithShape="0">
          <a:gsLst>
            <a:gs pos="0">
              <a:srgbClr val="277D4E">
                <a:shade val="30000"/>
                <a:satMod val="115000"/>
              </a:srgbClr>
            </a:gs>
            <a:gs pos="50000">
              <a:srgbClr val="277D4E">
                <a:shade val="67500"/>
                <a:satMod val="115000"/>
              </a:srgbClr>
            </a:gs>
            <a:gs pos="100000">
              <a:srgbClr val="277D4E">
                <a:shade val="100000"/>
                <a:satMod val="115000"/>
              </a:srgbClr>
            </a:gs>
          </a:gsLst>
          <a:lin ang="2700000" scaled="1"/>
          <a:tileRect/>
        </a:gradFill>
      </dgm:spPr>
      <dgm:t>
        <a:bodyPr/>
        <a:lstStyle/>
        <a:p>
          <a:r>
            <a:rPr lang="ru-RU" b="1" spc="-80" dirty="0">
              <a:latin typeface="Trebuchet MS"/>
              <a:cs typeface="Trebuchet MS"/>
            </a:rPr>
            <a:t>сотрудники</a:t>
          </a:r>
          <a:r>
            <a:rPr lang="ru-RU" b="1" spc="-100" dirty="0">
              <a:latin typeface="Trebuchet MS"/>
              <a:cs typeface="Trebuchet MS"/>
            </a:rPr>
            <a:t> </a:t>
          </a:r>
          <a:r>
            <a:rPr lang="ru-RU" b="1" spc="-60" dirty="0">
              <a:latin typeface="Trebuchet MS"/>
              <a:cs typeface="Trebuchet MS"/>
            </a:rPr>
            <a:t>органов</a:t>
          </a:r>
          <a:r>
            <a:rPr lang="ru-RU" b="1" spc="-100" dirty="0">
              <a:latin typeface="Trebuchet MS"/>
              <a:cs typeface="Trebuchet MS"/>
            </a:rPr>
            <a:t> </a:t>
          </a:r>
          <a:r>
            <a:rPr lang="ru-RU" b="1" spc="-75" dirty="0">
              <a:latin typeface="Trebuchet MS"/>
              <a:cs typeface="Trebuchet MS"/>
            </a:rPr>
            <a:t>внутренних</a:t>
          </a:r>
          <a:r>
            <a:rPr lang="ru-RU" b="1" spc="-90" dirty="0">
              <a:latin typeface="Trebuchet MS"/>
              <a:cs typeface="Trebuchet MS"/>
            </a:rPr>
            <a:t> </a:t>
          </a:r>
          <a:r>
            <a:rPr lang="ru-RU" b="1" spc="-85" dirty="0">
              <a:latin typeface="Trebuchet MS"/>
              <a:cs typeface="Trebuchet MS"/>
            </a:rPr>
            <a:t>дел</a:t>
          </a:r>
          <a:r>
            <a:rPr lang="ru-RU" b="1" spc="-75" dirty="0">
              <a:latin typeface="Trebuchet MS"/>
              <a:cs typeface="Trebuchet MS"/>
            </a:rPr>
            <a:t> </a:t>
          </a:r>
          <a:r>
            <a:rPr lang="ru-RU" b="1" spc="-80" dirty="0">
              <a:latin typeface="Trebuchet MS"/>
              <a:cs typeface="Trebuchet MS"/>
            </a:rPr>
            <a:t>Российской</a:t>
          </a:r>
          <a:r>
            <a:rPr lang="ru-RU" b="1" spc="-55" dirty="0">
              <a:latin typeface="Trebuchet MS"/>
              <a:cs typeface="Trebuchet MS"/>
            </a:rPr>
            <a:t> </a:t>
          </a:r>
          <a:r>
            <a:rPr lang="ru-RU" b="1" spc="-10" dirty="0">
              <a:latin typeface="Trebuchet MS"/>
              <a:cs typeface="Trebuchet MS"/>
            </a:rPr>
            <a:t>Федерации,</a:t>
          </a:r>
          <a:endParaRPr lang="ru-RU" b="1" dirty="0"/>
        </a:p>
      </dgm:t>
    </dgm:pt>
    <dgm:pt modelId="{E3E4AEF0-C95E-4EEE-AE1C-C136393A7078}" type="parTrans" cxnId="{68989688-D1B9-498B-819B-AA49E0D8E7F1}">
      <dgm:prSet/>
      <dgm:spPr/>
      <dgm:t>
        <a:bodyPr/>
        <a:lstStyle/>
        <a:p>
          <a:endParaRPr lang="ru-RU"/>
        </a:p>
      </dgm:t>
    </dgm:pt>
    <dgm:pt modelId="{EA2518F1-AA98-4607-941A-8E22BB92ADF8}" type="sibTrans" cxnId="{68989688-D1B9-498B-819B-AA49E0D8E7F1}">
      <dgm:prSet/>
      <dgm:spPr/>
      <dgm:t>
        <a:bodyPr/>
        <a:lstStyle/>
        <a:p>
          <a:endParaRPr lang="ru-RU"/>
        </a:p>
      </dgm:t>
    </dgm:pt>
    <dgm:pt modelId="{315E749A-9A31-4981-BB95-808B02BEFD02}" type="pres">
      <dgm:prSet presAssocID="{3F31689F-464B-44AA-84E8-B8E6AE2AA2F6}" presName="Name0" presStyleCnt="0">
        <dgm:presLayoutVars>
          <dgm:chMax val="1"/>
          <dgm:chPref val="1"/>
          <dgm:dir/>
          <dgm:animOne val="branch"/>
          <dgm:animLvl val="lvl"/>
        </dgm:presLayoutVars>
      </dgm:prSet>
      <dgm:spPr/>
    </dgm:pt>
    <dgm:pt modelId="{74CC5442-9773-4FA7-8A94-FE94F68DE3A5}" type="pres">
      <dgm:prSet presAssocID="{49ED98DC-81F2-4BE7-A46C-1F87351FF434}" presName="singleCycle" presStyleCnt="0"/>
      <dgm:spPr/>
    </dgm:pt>
    <dgm:pt modelId="{BB74985D-3B10-4B82-9FCB-102369412E54}" type="pres">
      <dgm:prSet presAssocID="{49ED98DC-81F2-4BE7-A46C-1F87351FF434}" presName="singleCenter" presStyleLbl="node1" presStyleIdx="0" presStyleCnt="5" custScaleX="125224" custScaleY="129242" custLinFactNeighborX="481" custLinFactNeighborY="-109">
        <dgm:presLayoutVars>
          <dgm:chMax val="7"/>
          <dgm:chPref val="7"/>
        </dgm:presLayoutVars>
      </dgm:prSet>
      <dgm:spPr/>
    </dgm:pt>
    <dgm:pt modelId="{B3F40F7F-1EA8-4325-84A0-8A17D8E0E603}" type="pres">
      <dgm:prSet presAssocID="{E0D5E52D-02CB-4045-B759-E2FF3C8AA61E}" presName="Name56" presStyleLbl="parChTrans1D2" presStyleIdx="0" presStyleCnt="4"/>
      <dgm:spPr/>
    </dgm:pt>
    <dgm:pt modelId="{B6312093-29B3-472A-9E42-282329A1881B}" type="pres">
      <dgm:prSet presAssocID="{B1B0EF70-43A8-44FC-9E1C-1F235D8ECF62}" presName="text0" presStyleLbl="node1" presStyleIdx="1" presStyleCnt="5" custScaleX="318326" custScaleY="88991" custRadScaleRad="100468" custRadScaleInc="5">
        <dgm:presLayoutVars>
          <dgm:bulletEnabled val="1"/>
        </dgm:presLayoutVars>
      </dgm:prSet>
      <dgm:spPr/>
    </dgm:pt>
    <dgm:pt modelId="{B4CA6F88-2836-4790-9D9E-1AB6DC20B4BF}" type="pres">
      <dgm:prSet presAssocID="{F66BDCA1-5DF8-43A7-8B7C-A629C60BCC8F}" presName="Name56" presStyleLbl="parChTrans1D2" presStyleIdx="1" presStyleCnt="4"/>
      <dgm:spPr/>
    </dgm:pt>
    <dgm:pt modelId="{6057F599-527C-46F6-904F-34032BC90A58}" type="pres">
      <dgm:prSet presAssocID="{26393A60-92CD-48F7-A6B0-B145B25A39F5}" presName="text0" presStyleLbl="node1" presStyleIdx="2" presStyleCnt="5" custScaleX="112769">
        <dgm:presLayoutVars>
          <dgm:bulletEnabled val="1"/>
        </dgm:presLayoutVars>
      </dgm:prSet>
      <dgm:spPr/>
    </dgm:pt>
    <dgm:pt modelId="{0448001C-5B7B-4F30-80C2-664580256FB9}" type="pres">
      <dgm:prSet presAssocID="{DA4B45C0-86D7-4B30-9239-A3D54D350408}" presName="Name56" presStyleLbl="parChTrans1D2" presStyleIdx="2" presStyleCnt="4"/>
      <dgm:spPr/>
    </dgm:pt>
    <dgm:pt modelId="{78CCCBBA-835E-4B73-8BB8-9E6213FFFBAF}" type="pres">
      <dgm:prSet presAssocID="{90925124-14D6-4C47-B3BE-1DE52B9D93E7}" presName="text0" presStyleLbl="node1" presStyleIdx="3" presStyleCnt="5" custScaleX="332027" custScaleY="87771">
        <dgm:presLayoutVars>
          <dgm:bulletEnabled val="1"/>
        </dgm:presLayoutVars>
      </dgm:prSet>
      <dgm:spPr/>
    </dgm:pt>
    <dgm:pt modelId="{C9F9413C-98AA-4ECF-90AA-10B2973B79A9}" type="pres">
      <dgm:prSet presAssocID="{E3E4AEF0-C95E-4EEE-AE1C-C136393A7078}" presName="Name56" presStyleLbl="parChTrans1D2" presStyleIdx="3" presStyleCnt="4"/>
      <dgm:spPr/>
    </dgm:pt>
    <dgm:pt modelId="{C1253C86-6471-4ED6-B21D-89A2E93B3D4D}" type="pres">
      <dgm:prSet presAssocID="{D57A6F61-3CD1-432E-B700-DC847AA8FC64}" presName="text0" presStyleLbl="node1" presStyleIdx="4" presStyleCnt="5" custScaleX="132042" custRadScaleRad="94971" custRadScaleInc="-1374">
        <dgm:presLayoutVars>
          <dgm:bulletEnabled val="1"/>
        </dgm:presLayoutVars>
      </dgm:prSet>
      <dgm:spPr/>
    </dgm:pt>
  </dgm:ptLst>
  <dgm:cxnLst>
    <dgm:cxn modelId="{A2CEB726-B2A9-4F06-839D-DE62DF8998C2}" type="presOf" srcId="{49ED98DC-81F2-4BE7-A46C-1F87351FF434}" destId="{BB74985D-3B10-4B82-9FCB-102369412E54}" srcOrd="0" destOrd="0" presId="urn:microsoft.com/office/officeart/2008/layout/RadialCluster"/>
    <dgm:cxn modelId="{B88B575E-A2D8-4249-AF3F-D742E7887D68}" srcId="{49ED98DC-81F2-4BE7-A46C-1F87351FF434}" destId="{90925124-14D6-4C47-B3BE-1DE52B9D93E7}" srcOrd="2" destOrd="0" parTransId="{DA4B45C0-86D7-4B30-9239-A3D54D350408}" sibTransId="{CA2DA0EB-5822-46DB-AC09-02E401B5D235}"/>
    <dgm:cxn modelId="{7A31BE69-A414-49B6-B82A-C856861CCA5D}" type="presOf" srcId="{E3E4AEF0-C95E-4EEE-AE1C-C136393A7078}" destId="{C9F9413C-98AA-4ECF-90AA-10B2973B79A9}" srcOrd="0" destOrd="0" presId="urn:microsoft.com/office/officeart/2008/layout/RadialCluster"/>
    <dgm:cxn modelId="{1C14284B-FE64-403F-A4DC-676F4C1ECC35}" type="presOf" srcId="{D57A6F61-3CD1-432E-B700-DC847AA8FC64}" destId="{C1253C86-6471-4ED6-B21D-89A2E93B3D4D}" srcOrd="0" destOrd="0" presId="urn:microsoft.com/office/officeart/2008/layout/RadialCluster"/>
    <dgm:cxn modelId="{1DA27175-C29D-4AC9-9BE8-1976229D3E35}" type="presOf" srcId="{F66BDCA1-5DF8-43A7-8B7C-A629C60BCC8F}" destId="{B4CA6F88-2836-4790-9D9E-1AB6DC20B4BF}" srcOrd="0" destOrd="0" presId="urn:microsoft.com/office/officeart/2008/layout/RadialCluster"/>
    <dgm:cxn modelId="{17F89477-EAC3-4E04-B7E9-82F917C6A334}" type="presOf" srcId="{DA4B45C0-86D7-4B30-9239-A3D54D350408}" destId="{0448001C-5B7B-4F30-80C2-664580256FB9}" srcOrd="0" destOrd="0" presId="urn:microsoft.com/office/officeart/2008/layout/RadialCluster"/>
    <dgm:cxn modelId="{91143779-822C-4B50-A9C9-4EF3669258C2}" type="presOf" srcId="{90925124-14D6-4C47-B3BE-1DE52B9D93E7}" destId="{78CCCBBA-835E-4B73-8BB8-9E6213FFFBAF}" srcOrd="0" destOrd="0" presId="urn:microsoft.com/office/officeart/2008/layout/RadialCluster"/>
    <dgm:cxn modelId="{4BC72F82-B91C-4657-8970-9DFF3282F003}" srcId="{49ED98DC-81F2-4BE7-A46C-1F87351FF434}" destId="{B1B0EF70-43A8-44FC-9E1C-1F235D8ECF62}" srcOrd="0" destOrd="0" parTransId="{E0D5E52D-02CB-4045-B759-E2FF3C8AA61E}" sibTransId="{2EB5037D-ECB6-418D-A438-30562E8E4FA6}"/>
    <dgm:cxn modelId="{19D99885-B8AF-4B86-8F90-1BD98EC5F1A7}" type="presOf" srcId="{B1B0EF70-43A8-44FC-9E1C-1F235D8ECF62}" destId="{B6312093-29B3-472A-9E42-282329A1881B}" srcOrd="0" destOrd="0" presId="urn:microsoft.com/office/officeart/2008/layout/RadialCluster"/>
    <dgm:cxn modelId="{68989688-D1B9-498B-819B-AA49E0D8E7F1}" srcId="{49ED98DC-81F2-4BE7-A46C-1F87351FF434}" destId="{D57A6F61-3CD1-432E-B700-DC847AA8FC64}" srcOrd="3" destOrd="0" parTransId="{E3E4AEF0-C95E-4EEE-AE1C-C136393A7078}" sibTransId="{EA2518F1-AA98-4607-941A-8E22BB92ADF8}"/>
    <dgm:cxn modelId="{001A408B-FCD8-4F6E-AD81-D7F4569F8A72}" type="presOf" srcId="{3F31689F-464B-44AA-84E8-B8E6AE2AA2F6}" destId="{315E749A-9A31-4981-BB95-808B02BEFD02}" srcOrd="0" destOrd="0" presId="urn:microsoft.com/office/officeart/2008/layout/RadialCluster"/>
    <dgm:cxn modelId="{954F7EA9-D980-4CF5-9EB3-940E7ABB1801}" srcId="{49ED98DC-81F2-4BE7-A46C-1F87351FF434}" destId="{26393A60-92CD-48F7-A6B0-B145B25A39F5}" srcOrd="1" destOrd="0" parTransId="{F66BDCA1-5DF8-43A7-8B7C-A629C60BCC8F}" sibTransId="{FA194031-6CD1-4652-8FF2-3B6D085F6009}"/>
    <dgm:cxn modelId="{C1A9E9C5-D42A-4BFC-8272-AADDF4BBDEB0}" srcId="{3F31689F-464B-44AA-84E8-B8E6AE2AA2F6}" destId="{49ED98DC-81F2-4BE7-A46C-1F87351FF434}" srcOrd="0" destOrd="0" parTransId="{73727768-B4A0-4F56-8315-F58BED63DE31}" sibTransId="{FDD1D1A4-0BAD-4C39-91E6-BC5215B48ACA}"/>
    <dgm:cxn modelId="{FAC14AE3-B6F6-4082-96E6-A1EB30C2F142}" type="presOf" srcId="{E0D5E52D-02CB-4045-B759-E2FF3C8AA61E}" destId="{B3F40F7F-1EA8-4325-84A0-8A17D8E0E603}" srcOrd="0" destOrd="0" presId="urn:microsoft.com/office/officeart/2008/layout/RadialCluster"/>
    <dgm:cxn modelId="{C0469AEC-7B79-4FEA-B4D3-0C14BEA683D4}" type="presOf" srcId="{26393A60-92CD-48F7-A6B0-B145B25A39F5}" destId="{6057F599-527C-46F6-904F-34032BC90A58}" srcOrd="0" destOrd="0" presId="urn:microsoft.com/office/officeart/2008/layout/RadialCluster"/>
    <dgm:cxn modelId="{3A0BE3D9-4684-4D4D-93FC-7E39223C35CF}" type="presParOf" srcId="{315E749A-9A31-4981-BB95-808B02BEFD02}" destId="{74CC5442-9773-4FA7-8A94-FE94F68DE3A5}" srcOrd="0" destOrd="0" presId="urn:microsoft.com/office/officeart/2008/layout/RadialCluster"/>
    <dgm:cxn modelId="{0BDC7583-8213-4029-AF9E-447A0F9FC42E}" type="presParOf" srcId="{74CC5442-9773-4FA7-8A94-FE94F68DE3A5}" destId="{BB74985D-3B10-4B82-9FCB-102369412E54}" srcOrd="0" destOrd="0" presId="urn:microsoft.com/office/officeart/2008/layout/RadialCluster"/>
    <dgm:cxn modelId="{8B61B9B7-AAC7-4566-9FE6-5D7AB12DE07D}" type="presParOf" srcId="{74CC5442-9773-4FA7-8A94-FE94F68DE3A5}" destId="{B3F40F7F-1EA8-4325-84A0-8A17D8E0E603}" srcOrd="1" destOrd="0" presId="urn:microsoft.com/office/officeart/2008/layout/RadialCluster"/>
    <dgm:cxn modelId="{F2DA3739-0BED-43D6-B233-AD5C9F82863A}" type="presParOf" srcId="{74CC5442-9773-4FA7-8A94-FE94F68DE3A5}" destId="{B6312093-29B3-472A-9E42-282329A1881B}" srcOrd="2" destOrd="0" presId="urn:microsoft.com/office/officeart/2008/layout/RadialCluster"/>
    <dgm:cxn modelId="{EA46D9BE-CA8A-48BB-A32E-A2EFDC7EB4F2}" type="presParOf" srcId="{74CC5442-9773-4FA7-8A94-FE94F68DE3A5}" destId="{B4CA6F88-2836-4790-9D9E-1AB6DC20B4BF}" srcOrd="3" destOrd="0" presId="urn:microsoft.com/office/officeart/2008/layout/RadialCluster"/>
    <dgm:cxn modelId="{D7245181-4891-43BF-8E50-87B44E2F0DAB}" type="presParOf" srcId="{74CC5442-9773-4FA7-8A94-FE94F68DE3A5}" destId="{6057F599-527C-46F6-904F-34032BC90A58}" srcOrd="4" destOrd="0" presId="urn:microsoft.com/office/officeart/2008/layout/RadialCluster"/>
    <dgm:cxn modelId="{A4A22FC1-C15E-4A1A-BE91-57770A4AB04B}" type="presParOf" srcId="{74CC5442-9773-4FA7-8A94-FE94F68DE3A5}" destId="{0448001C-5B7B-4F30-80C2-664580256FB9}" srcOrd="5" destOrd="0" presId="urn:microsoft.com/office/officeart/2008/layout/RadialCluster"/>
    <dgm:cxn modelId="{46492E7A-1944-46B4-936B-2AC0C9E7E152}" type="presParOf" srcId="{74CC5442-9773-4FA7-8A94-FE94F68DE3A5}" destId="{78CCCBBA-835E-4B73-8BB8-9E6213FFFBAF}" srcOrd="6" destOrd="0" presId="urn:microsoft.com/office/officeart/2008/layout/RadialCluster"/>
    <dgm:cxn modelId="{36FA56D7-C03C-4B9A-A1A9-A93BE4180593}" type="presParOf" srcId="{74CC5442-9773-4FA7-8A94-FE94F68DE3A5}" destId="{C9F9413C-98AA-4ECF-90AA-10B2973B79A9}" srcOrd="7" destOrd="0" presId="urn:microsoft.com/office/officeart/2008/layout/RadialCluster"/>
    <dgm:cxn modelId="{BC27F674-6ABE-4878-B9C5-4298D089D59D}" type="presParOf" srcId="{74CC5442-9773-4FA7-8A94-FE94F68DE3A5}" destId="{C1253C86-6471-4ED6-B21D-89A2E93B3D4D}" srcOrd="8" destOrd="0" presId="urn:microsoft.com/office/officeart/2008/layout/Radial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A863BE-1F2F-41BC-9A0E-B4103FEAF62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97F4A2BC-81D4-4995-AE7A-258C51EC77FC}">
      <dgm:prSet phldrT="[Текст]"/>
      <dgm:spPr>
        <a:gradFill flip="none" rotWithShape="0">
          <a:gsLst>
            <a:gs pos="0">
              <a:srgbClr val="277D4E">
                <a:shade val="30000"/>
                <a:satMod val="115000"/>
              </a:srgbClr>
            </a:gs>
            <a:gs pos="50000">
              <a:srgbClr val="277D4E">
                <a:shade val="67500"/>
                <a:satMod val="115000"/>
              </a:srgbClr>
            </a:gs>
            <a:gs pos="100000">
              <a:srgbClr val="277D4E">
                <a:shade val="100000"/>
                <a:satMod val="115000"/>
              </a:srgbClr>
            </a:gs>
          </a:gsLst>
          <a:lin ang="2700000" scaled="1"/>
          <a:tileRect/>
        </a:gradFill>
      </dgm:spPr>
      <dgm:t>
        <a:bodyPr/>
        <a:lstStyle/>
        <a:p>
          <a:r>
            <a:rPr lang="ru-RU" b="1" spc="-75" dirty="0">
              <a:latin typeface="Trebuchet MS"/>
              <a:cs typeface="Trebuchet MS"/>
            </a:rPr>
            <a:t>Сведения</a:t>
          </a:r>
          <a:r>
            <a:rPr lang="ru-RU" b="1" spc="-80" dirty="0">
              <a:latin typeface="Trebuchet MS"/>
              <a:cs typeface="Trebuchet MS"/>
            </a:rPr>
            <a:t> </a:t>
          </a:r>
          <a:r>
            <a:rPr lang="ru-RU" b="1" spc="-20" dirty="0">
              <a:latin typeface="Trebuchet MS"/>
              <a:cs typeface="Trebuchet MS"/>
            </a:rPr>
            <a:t>о</a:t>
          </a:r>
          <a:r>
            <a:rPr lang="ru-RU" b="1" spc="-65" dirty="0">
              <a:latin typeface="Trebuchet MS"/>
              <a:cs typeface="Trebuchet MS"/>
            </a:rPr>
            <a:t> </a:t>
          </a:r>
          <a:r>
            <a:rPr lang="ru-RU" b="1" spc="-10" dirty="0">
              <a:latin typeface="Trebuchet MS"/>
              <a:cs typeface="Trebuchet MS"/>
            </a:rPr>
            <a:t>счетах</a:t>
          </a:r>
          <a:endParaRPr lang="ru-RU" b="1" dirty="0"/>
        </a:p>
      </dgm:t>
    </dgm:pt>
    <dgm:pt modelId="{E045D1FC-D74B-4E94-939E-96B327BA7FA3}" type="parTrans" cxnId="{B8D07B6D-C329-4D92-995F-87546D591CF0}">
      <dgm:prSet/>
      <dgm:spPr/>
      <dgm:t>
        <a:bodyPr/>
        <a:lstStyle/>
        <a:p>
          <a:endParaRPr lang="ru-RU"/>
        </a:p>
      </dgm:t>
    </dgm:pt>
    <dgm:pt modelId="{49E407B8-AD79-452A-9B69-06471CB7EDB0}" type="sibTrans" cxnId="{B8D07B6D-C329-4D92-995F-87546D591CF0}">
      <dgm:prSet/>
      <dgm:spPr/>
      <dgm:t>
        <a:bodyPr/>
        <a:lstStyle/>
        <a:p>
          <a:endParaRPr lang="ru-RU"/>
        </a:p>
      </dgm:t>
    </dgm:pt>
    <dgm:pt modelId="{50494122-4729-4DF8-A4FC-93BB004E0835}">
      <dgm:prSet phldrT="[Текст]"/>
      <dgm:spPr>
        <a:gradFill flip="none" rotWithShape="0">
          <a:gsLst>
            <a:gs pos="0">
              <a:srgbClr val="277D4E">
                <a:shade val="30000"/>
                <a:satMod val="115000"/>
              </a:srgbClr>
            </a:gs>
            <a:gs pos="50000">
              <a:srgbClr val="277D4E">
                <a:shade val="67500"/>
                <a:satMod val="115000"/>
              </a:srgbClr>
            </a:gs>
            <a:gs pos="100000">
              <a:srgbClr val="277D4E">
                <a:shade val="100000"/>
                <a:satMod val="115000"/>
              </a:srgbClr>
            </a:gs>
          </a:gsLst>
          <a:lin ang="2700000" scaled="1"/>
          <a:tileRect/>
        </a:gradFill>
      </dgm:spPr>
      <dgm:t>
        <a:bodyPr/>
        <a:lstStyle/>
        <a:p>
          <a:r>
            <a:rPr lang="ru-RU" b="1" spc="-75" dirty="0">
              <a:latin typeface="Trebuchet MS"/>
              <a:cs typeface="Trebuchet MS"/>
            </a:rPr>
            <a:t>Сведения</a:t>
          </a:r>
          <a:r>
            <a:rPr lang="ru-RU" b="1" spc="-85" dirty="0">
              <a:latin typeface="Trebuchet MS"/>
              <a:cs typeface="Trebuchet MS"/>
            </a:rPr>
            <a:t> </a:t>
          </a:r>
          <a:r>
            <a:rPr lang="ru-RU" b="1" spc="-20" dirty="0">
              <a:latin typeface="Trebuchet MS"/>
              <a:cs typeface="Trebuchet MS"/>
            </a:rPr>
            <a:t>о</a:t>
          </a:r>
          <a:r>
            <a:rPr lang="ru-RU" b="1" spc="-65" dirty="0">
              <a:latin typeface="Trebuchet MS"/>
              <a:cs typeface="Trebuchet MS"/>
            </a:rPr>
            <a:t> недвижимости</a:t>
          </a:r>
          <a:r>
            <a:rPr lang="ru-RU" b="1" spc="-85" dirty="0">
              <a:latin typeface="Trebuchet MS"/>
              <a:cs typeface="Trebuchet MS"/>
            </a:rPr>
            <a:t> </a:t>
          </a:r>
          <a:r>
            <a:rPr lang="ru-RU" b="1" spc="-55" dirty="0">
              <a:latin typeface="Trebuchet MS"/>
              <a:cs typeface="Trebuchet MS"/>
            </a:rPr>
            <a:t>и</a:t>
          </a:r>
          <a:r>
            <a:rPr lang="ru-RU" b="1" spc="-65" dirty="0">
              <a:latin typeface="Trebuchet MS"/>
              <a:cs typeface="Trebuchet MS"/>
            </a:rPr>
            <a:t> </a:t>
          </a:r>
          <a:r>
            <a:rPr lang="ru-RU" b="1" spc="-35" dirty="0">
              <a:latin typeface="Trebuchet MS"/>
              <a:cs typeface="Trebuchet MS"/>
            </a:rPr>
            <a:t>ином</a:t>
          </a:r>
          <a:r>
            <a:rPr lang="ru-RU" b="1" spc="-85" dirty="0">
              <a:latin typeface="Trebuchet MS"/>
              <a:cs typeface="Trebuchet MS"/>
            </a:rPr>
            <a:t> </a:t>
          </a:r>
          <a:r>
            <a:rPr lang="ru-RU" b="1" spc="-10" dirty="0">
              <a:latin typeface="Trebuchet MS"/>
              <a:cs typeface="Trebuchet MS"/>
            </a:rPr>
            <a:t>имуществе</a:t>
          </a:r>
          <a:endParaRPr lang="ru-RU" b="1" dirty="0"/>
        </a:p>
      </dgm:t>
    </dgm:pt>
    <dgm:pt modelId="{F8A73385-7FB7-44B3-AEB2-2D13477E5386}" type="parTrans" cxnId="{1FD0B11E-D665-4B64-BD53-C8721E6CA967}">
      <dgm:prSet/>
      <dgm:spPr/>
      <dgm:t>
        <a:bodyPr/>
        <a:lstStyle/>
        <a:p>
          <a:endParaRPr lang="ru-RU"/>
        </a:p>
      </dgm:t>
    </dgm:pt>
    <dgm:pt modelId="{39FAAFD5-4D2D-4695-8BAD-F9B2702514EC}" type="sibTrans" cxnId="{1FD0B11E-D665-4B64-BD53-C8721E6CA967}">
      <dgm:prSet/>
      <dgm:spPr/>
      <dgm:t>
        <a:bodyPr/>
        <a:lstStyle/>
        <a:p>
          <a:endParaRPr lang="ru-RU"/>
        </a:p>
      </dgm:t>
    </dgm:pt>
    <dgm:pt modelId="{AAF177C2-C057-4A3B-9657-D73593566372}">
      <dgm:prSet phldrT="[Текст]"/>
      <dgm:spPr>
        <a:gradFill flip="none" rotWithShape="1">
          <a:gsLst>
            <a:gs pos="0">
              <a:srgbClr val="277D4E">
                <a:shade val="30000"/>
                <a:satMod val="115000"/>
              </a:srgbClr>
            </a:gs>
            <a:gs pos="50000">
              <a:srgbClr val="277D4E">
                <a:shade val="67500"/>
                <a:satMod val="115000"/>
              </a:srgbClr>
            </a:gs>
            <a:gs pos="100000">
              <a:srgbClr val="277D4E">
                <a:shade val="100000"/>
                <a:satMod val="115000"/>
              </a:srgbClr>
            </a:gs>
          </a:gsLst>
          <a:lin ang="2700000" scaled="1"/>
          <a:tileRect/>
        </a:gradFill>
      </dgm:spPr>
      <dgm:t>
        <a:bodyPr/>
        <a:lstStyle/>
        <a:p>
          <a:r>
            <a:rPr lang="ru-RU" b="1" spc="-75" dirty="0">
              <a:latin typeface="Trebuchet MS"/>
              <a:cs typeface="Trebuchet MS"/>
            </a:rPr>
            <a:t>Сведения</a:t>
          </a:r>
          <a:r>
            <a:rPr lang="ru-RU" b="1" spc="-80" dirty="0">
              <a:latin typeface="Trebuchet MS"/>
              <a:cs typeface="Trebuchet MS"/>
            </a:rPr>
            <a:t> </a:t>
          </a:r>
          <a:r>
            <a:rPr lang="ru-RU" b="1" spc="-20" dirty="0">
              <a:latin typeface="Trebuchet MS"/>
              <a:cs typeface="Trebuchet MS"/>
            </a:rPr>
            <a:t>о</a:t>
          </a:r>
          <a:r>
            <a:rPr lang="ru-RU" b="1" spc="-55" dirty="0">
              <a:latin typeface="Trebuchet MS"/>
              <a:cs typeface="Trebuchet MS"/>
            </a:rPr>
            <a:t> </a:t>
          </a:r>
          <a:r>
            <a:rPr lang="ru-RU" b="1" spc="-100" dirty="0">
              <a:latin typeface="Trebuchet MS"/>
              <a:cs typeface="Trebuchet MS"/>
            </a:rPr>
            <a:t>всех</a:t>
          </a:r>
          <a:r>
            <a:rPr lang="ru-RU" b="1" spc="-60" dirty="0">
              <a:latin typeface="Trebuchet MS"/>
              <a:cs typeface="Trebuchet MS"/>
            </a:rPr>
            <a:t> </a:t>
          </a:r>
          <a:r>
            <a:rPr lang="ru-RU" b="1" spc="-65" dirty="0">
              <a:latin typeface="Trebuchet MS"/>
              <a:cs typeface="Trebuchet MS"/>
            </a:rPr>
            <a:t>Ваших</a:t>
          </a:r>
          <a:r>
            <a:rPr lang="ru-RU" b="1" spc="-60" dirty="0">
              <a:latin typeface="Trebuchet MS"/>
              <a:cs typeface="Trebuchet MS"/>
            </a:rPr>
            <a:t> </a:t>
          </a:r>
          <a:r>
            <a:rPr lang="ru-RU" b="1" spc="-70" dirty="0">
              <a:latin typeface="Trebuchet MS"/>
              <a:cs typeface="Trebuchet MS"/>
            </a:rPr>
            <a:t>доходах</a:t>
          </a:r>
          <a:r>
            <a:rPr lang="ru-RU" b="1" spc="-110" dirty="0">
              <a:latin typeface="Trebuchet MS"/>
              <a:cs typeface="Trebuchet MS"/>
            </a:rPr>
            <a:t> </a:t>
          </a:r>
          <a:r>
            <a:rPr lang="ru-RU" b="1" spc="-55" dirty="0">
              <a:latin typeface="Trebuchet MS"/>
              <a:cs typeface="Trebuchet MS"/>
            </a:rPr>
            <a:t>за</a:t>
          </a:r>
          <a:r>
            <a:rPr lang="ru-RU" b="1" spc="-60" dirty="0">
              <a:latin typeface="Trebuchet MS"/>
              <a:cs typeface="Trebuchet MS"/>
            </a:rPr>
            <a:t> предыдущий</a:t>
          </a:r>
          <a:r>
            <a:rPr lang="ru-RU" b="1" spc="-75" dirty="0">
              <a:latin typeface="Trebuchet MS"/>
              <a:cs typeface="Trebuchet MS"/>
            </a:rPr>
            <a:t> </a:t>
          </a:r>
          <a:r>
            <a:rPr lang="ru-RU" b="1" spc="-25" dirty="0">
              <a:latin typeface="Trebuchet MS"/>
              <a:cs typeface="Trebuchet MS"/>
            </a:rPr>
            <a:t>год</a:t>
          </a:r>
          <a:endParaRPr lang="ru-RU" b="1" dirty="0"/>
        </a:p>
      </dgm:t>
    </dgm:pt>
    <dgm:pt modelId="{F782CC83-FBBE-4425-918E-ACC07AFCB29F}" type="parTrans" cxnId="{759ECBB5-BC9E-49D2-ADDF-88A801725BD9}">
      <dgm:prSet/>
      <dgm:spPr/>
      <dgm:t>
        <a:bodyPr/>
        <a:lstStyle/>
        <a:p>
          <a:endParaRPr lang="ru-RU"/>
        </a:p>
      </dgm:t>
    </dgm:pt>
    <dgm:pt modelId="{0F0EE101-4D5E-4631-8105-5CCDF553171E}" type="sibTrans" cxnId="{759ECBB5-BC9E-49D2-ADDF-88A801725BD9}">
      <dgm:prSet/>
      <dgm:spPr/>
      <dgm:t>
        <a:bodyPr/>
        <a:lstStyle/>
        <a:p>
          <a:endParaRPr lang="ru-RU"/>
        </a:p>
      </dgm:t>
    </dgm:pt>
    <dgm:pt modelId="{77AB5C8E-4C80-400E-AB8B-8ADC84563434}">
      <dgm:prSet/>
      <dgm:spPr/>
      <dgm:t>
        <a:bodyPr/>
        <a:lstStyle/>
        <a:p>
          <a:r>
            <a:rPr lang="ru-RU" sz="1600"/>
            <a:t>На сайте ФНС в «Личном кабинете налогоплательщика для физических лиц» получите справку об открытых счетах в банках на территории РФ.</a:t>
          </a:r>
        </a:p>
      </dgm:t>
    </dgm:pt>
    <dgm:pt modelId="{95CFA623-EABA-4001-82E8-8FD7EB93B3B7}" type="parTrans" cxnId="{16ADBE53-E260-42E1-83CD-B31B5D56681E}">
      <dgm:prSet/>
      <dgm:spPr/>
      <dgm:t>
        <a:bodyPr/>
        <a:lstStyle/>
        <a:p>
          <a:endParaRPr lang="ru-RU"/>
        </a:p>
      </dgm:t>
    </dgm:pt>
    <dgm:pt modelId="{C37D4B66-DEAF-41D5-AF29-7ABEDCDA5F6C}" type="sibTrans" cxnId="{16ADBE53-E260-42E1-83CD-B31B5D56681E}">
      <dgm:prSet/>
      <dgm:spPr/>
      <dgm:t>
        <a:bodyPr/>
        <a:lstStyle/>
        <a:p>
          <a:endParaRPr lang="ru-RU"/>
        </a:p>
      </dgm:t>
    </dgm:pt>
    <dgm:pt modelId="{1C05C298-E518-4362-82B5-9356841B4CB2}">
      <dgm:prSet/>
      <dgm:spPr/>
      <dgm:t>
        <a:bodyPr/>
        <a:lstStyle/>
        <a:p>
          <a:r>
            <a:rPr lang="ru-RU" sz="1600" dirty="0"/>
            <a:t>Руководствуясь полученной из ФНС справкой обратитесь в банки для получения справок для заполнения сведений.</a:t>
          </a:r>
        </a:p>
      </dgm:t>
    </dgm:pt>
    <dgm:pt modelId="{07273941-5720-43B5-AACA-699582F3338C}" type="parTrans" cxnId="{417F6833-81D8-4EA1-8C3A-6E251A49F393}">
      <dgm:prSet/>
      <dgm:spPr/>
      <dgm:t>
        <a:bodyPr/>
        <a:lstStyle/>
        <a:p>
          <a:endParaRPr lang="ru-RU"/>
        </a:p>
      </dgm:t>
    </dgm:pt>
    <dgm:pt modelId="{53D43B9A-77A1-4B44-BC60-81973A216CE4}" type="sibTrans" cxnId="{417F6833-81D8-4EA1-8C3A-6E251A49F393}">
      <dgm:prSet/>
      <dgm:spPr/>
      <dgm:t>
        <a:bodyPr/>
        <a:lstStyle/>
        <a:p>
          <a:endParaRPr lang="ru-RU"/>
        </a:p>
      </dgm:t>
    </dgm:pt>
    <dgm:pt modelId="{8F70B384-4C9F-40CC-A30A-F53031895A14}">
      <dgm:prSet custT="1"/>
      <dgm:spPr/>
      <dgm:t>
        <a:bodyPr/>
        <a:lstStyle/>
        <a:p>
          <a:r>
            <a:rPr lang="ru-RU" sz="1600" dirty="0"/>
            <a:t> </a:t>
          </a:r>
          <a:r>
            <a:rPr lang="ru-RU" sz="1400" i="1" dirty="0"/>
            <a:t>Банком России издано Указание от 27 мая 2021 г. № 5798-У, которым, в частности, утверждена единая форма предоставления сведений о наличии счетов и иной информации, необходимой для представления гражданами сведений о доходах, расходах, об имуществе и обязательствах имущественного характера</a:t>
          </a:r>
        </a:p>
      </dgm:t>
    </dgm:pt>
    <dgm:pt modelId="{081E2053-7725-41C6-AE3C-C0D4C19A4E65}" type="parTrans" cxnId="{F132DA19-4FEE-4B9B-8224-D7EA3CACB89C}">
      <dgm:prSet/>
      <dgm:spPr/>
      <dgm:t>
        <a:bodyPr/>
        <a:lstStyle/>
        <a:p>
          <a:endParaRPr lang="ru-RU"/>
        </a:p>
      </dgm:t>
    </dgm:pt>
    <dgm:pt modelId="{52B8F63D-D602-4BEF-8543-1EEA089A9DB1}" type="sibTrans" cxnId="{F132DA19-4FEE-4B9B-8224-D7EA3CACB89C}">
      <dgm:prSet/>
      <dgm:spPr/>
      <dgm:t>
        <a:bodyPr/>
        <a:lstStyle/>
        <a:p>
          <a:endParaRPr lang="ru-RU"/>
        </a:p>
      </dgm:t>
    </dgm:pt>
    <dgm:pt modelId="{2C91D17C-4220-402A-93B8-551D7A8382F5}">
      <dgm:prSet/>
      <dgm:spPr/>
      <dgm:t>
        <a:bodyPr/>
        <a:lstStyle/>
        <a:p>
          <a:r>
            <a:rPr lang="ru-RU" dirty="0"/>
            <a:t>На сайте ФНС в «Личном кабинете налогоплательщика для физических лиц» запросите сведения о принадлежащем Вам имуществе, данные ЕГРН в </a:t>
          </a:r>
          <a:r>
            <a:rPr lang="ru-RU" dirty="0" err="1"/>
            <a:t>Роскадастре</a:t>
          </a:r>
          <a:endParaRPr lang="ru-RU" dirty="0"/>
        </a:p>
      </dgm:t>
    </dgm:pt>
    <dgm:pt modelId="{84839B5B-5BB7-4C4B-A0CB-841E1FE3D6EE}" type="parTrans" cxnId="{8F9A74E7-49CD-4B3D-B204-EBBD8057F5A7}">
      <dgm:prSet/>
      <dgm:spPr/>
      <dgm:t>
        <a:bodyPr/>
        <a:lstStyle/>
        <a:p>
          <a:endParaRPr lang="ru-RU"/>
        </a:p>
      </dgm:t>
    </dgm:pt>
    <dgm:pt modelId="{0D4A40A8-0870-4716-92D1-8D751855AA17}" type="sibTrans" cxnId="{8F9A74E7-49CD-4B3D-B204-EBBD8057F5A7}">
      <dgm:prSet/>
      <dgm:spPr/>
      <dgm:t>
        <a:bodyPr/>
        <a:lstStyle/>
        <a:p>
          <a:endParaRPr lang="ru-RU"/>
        </a:p>
      </dgm:t>
    </dgm:pt>
    <dgm:pt modelId="{27B1750A-FC2C-4F32-A6E5-7CB28B413C98}">
      <dgm:prSet/>
      <dgm:spPr/>
      <dgm:t>
        <a:bodyPr/>
        <a:lstStyle/>
        <a:p>
          <a:r>
            <a:rPr lang="ru-RU" dirty="0"/>
            <a:t>Справку о доходах можно получить в бухгалтерии организации, справки о доходах от иных организаций формируются данными организациями по запросу или на портале </a:t>
          </a:r>
          <a:r>
            <a:rPr lang="ru-RU" dirty="0" err="1"/>
            <a:t>Госуслуг</a:t>
          </a:r>
          <a:r>
            <a:rPr lang="ru-RU" dirty="0"/>
            <a:t> (также на портале ФНС) после 1 марта года следующего за отчетным.</a:t>
          </a:r>
        </a:p>
      </dgm:t>
    </dgm:pt>
    <dgm:pt modelId="{8C874A28-5025-47CB-A9AF-4E5F76486D59}" type="parTrans" cxnId="{B72C4482-5D5C-4951-8F10-F75610A860C0}">
      <dgm:prSet/>
      <dgm:spPr/>
      <dgm:t>
        <a:bodyPr/>
        <a:lstStyle/>
        <a:p>
          <a:endParaRPr lang="ru-RU"/>
        </a:p>
      </dgm:t>
    </dgm:pt>
    <dgm:pt modelId="{0956985F-1752-4902-8929-B8D0A3162D2E}" type="sibTrans" cxnId="{B72C4482-5D5C-4951-8F10-F75610A860C0}">
      <dgm:prSet/>
      <dgm:spPr/>
      <dgm:t>
        <a:bodyPr/>
        <a:lstStyle/>
        <a:p>
          <a:endParaRPr lang="ru-RU"/>
        </a:p>
      </dgm:t>
    </dgm:pt>
    <dgm:pt modelId="{FAB29579-19E6-4E69-BBD5-DBE1C381D467}" type="pres">
      <dgm:prSet presAssocID="{77A863BE-1F2F-41BC-9A0E-B4103FEAF62B}" presName="linear" presStyleCnt="0">
        <dgm:presLayoutVars>
          <dgm:dir/>
          <dgm:animLvl val="lvl"/>
          <dgm:resizeHandles val="exact"/>
        </dgm:presLayoutVars>
      </dgm:prSet>
      <dgm:spPr/>
    </dgm:pt>
    <dgm:pt modelId="{49963B83-1072-4ECD-96B5-6E203ECF41F2}" type="pres">
      <dgm:prSet presAssocID="{97F4A2BC-81D4-4995-AE7A-258C51EC77FC}" presName="parentLin" presStyleCnt="0"/>
      <dgm:spPr/>
    </dgm:pt>
    <dgm:pt modelId="{0EF96158-828E-452D-B385-0090013A20D9}" type="pres">
      <dgm:prSet presAssocID="{97F4A2BC-81D4-4995-AE7A-258C51EC77FC}" presName="parentLeftMargin" presStyleLbl="node1" presStyleIdx="0" presStyleCnt="3"/>
      <dgm:spPr/>
    </dgm:pt>
    <dgm:pt modelId="{D34D7294-36C2-4FD4-9494-F2A4A23440C9}" type="pres">
      <dgm:prSet presAssocID="{97F4A2BC-81D4-4995-AE7A-258C51EC77FC}" presName="parentText" presStyleLbl="node1" presStyleIdx="0" presStyleCnt="3" custScaleY="77857">
        <dgm:presLayoutVars>
          <dgm:chMax val="0"/>
          <dgm:bulletEnabled val="1"/>
        </dgm:presLayoutVars>
      </dgm:prSet>
      <dgm:spPr/>
    </dgm:pt>
    <dgm:pt modelId="{3FD7E052-C41A-4FD0-99D0-94E8C6C656F6}" type="pres">
      <dgm:prSet presAssocID="{97F4A2BC-81D4-4995-AE7A-258C51EC77FC}" presName="negativeSpace" presStyleCnt="0"/>
      <dgm:spPr/>
    </dgm:pt>
    <dgm:pt modelId="{DA8D6F9D-10D2-481C-A046-CECCBF2FD12D}" type="pres">
      <dgm:prSet presAssocID="{97F4A2BC-81D4-4995-AE7A-258C51EC77FC}" presName="childText" presStyleLbl="conFgAcc1" presStyleIdx="0" presStyleCnt="3" custLinFactNeighborX="417" custLinFactNeighborY="-17104">
        <dgm:presLayoutVars>
          <dgm:bulletEnabled val="1"/>
        </dgm:presLayoutVars>
      </dgm:prSet>
      <dgm:spPr/>
    </dgm:pt>
    <dgm:pt modelId="{A8E3CB31-58B2-496F-AD7F-326CFB61C235}" type="pres">
      <dgm:prSet presAssocID="{49E407B8-AD79-452A-9B69-06471CB7EDB0}" presName="spaceBetweenRectangles" presStyleCnt="0"/>
      <dgm:spPr/>
    </dgm:pt>
    <dgm:pt modelId="{BBE3B4D6-E307-41FF-8117-718A66D9FD01}" type="pres">
      <dgm:prSet presAssocID="{50494122-4729-4DF8-A4FC-93BB004E0835}" presName="parentLin" presStyleCnt="0"/>
      <dgm:spPr/>
    </dgm:pt>
    <dgm:pt modelId="{985F5FD4-4F76-40FF-9057-9D8C897A056D}" type="pres">
      <dgm:prSet presAssocID="{50494122-4729-4DF8-A4FC-93BB004E0835}" presName="parentLeftMargin" presStyleLbl="node1" presStyleIdx="0" presStyleCnt="3"/>
      <dgm:spPr/>
    </dgm:pt>
    <dgm:pt modelId="{6C6F7E9E-AD5D-493C-8847-B554144255D3}" type="pres">
      <dgm:prSet presAssocID="{50494122-4729-4DF8-A4FC-93BB004E0835}" presName="parentText" presStyleLbl="node1" presStyleIdx="1" presStyleCnt="3" custLinFactNeighborX="2083" custLinFactNeighborY="2347">
        <dgm:presLayoutVars>
          <dgm:chMax val="0"/>
          <dgm:bulletEnabled val="1"/>
        </dgm:presLayoutVars>
      </dgm:prSet>
      <dgm:spPr/>
    </dgm:pt>
    <dgm:pt modelId="{577EB547-F41D-449C-B4E5-F63B16AD18B2}" type="pres">
      <dgm:prSet presAssocID="{50494122-4729-4DF8-A4FC-93BB004E0835}" presName="negativeSpace" presStyleCnt="0"/>
      <dgm:spPr/>
    </dgm:pt>
    <dgm:pt modelId="{C96CC438-BFD4-456E-8EB7-2E1DA12930DE}" type="pres">
      <dgm:prSet presAssocID="{50494122-4729-4DF8-A4FC-93BB004E0835}" presName="childText" presStyleLbl="conFgAcc1" presStyleIdx="1" presStyleCnt="3">
        <dgm:presLayoutVars>
          <dgm:bulletEnabled val="1"/>
        </dgm:presLayoutVars>
      </dgm:prSet>
      <dgm:spPr/>
    </dgm:pt>
    <dgm:pt modelId="{BEF6EF34-81B3-48A2-AAF2-2EE7C94D8359}" type="pres">
      <dgm:prSet presAssocID="{39FAAFD5-4D2D-4695-8BAD-F9B2702514EC}" presName="spaceBetweenRectangles" presStyleCnt="0"/>
      <dgm:spPr/>
    </dgm:pt>
    <dgm:pt modelId="{B06308E9-FABE-4A88-9A1F-A4D9676CABE6}" type="pres">
      <dgm:prSet presAssocID="{AAF177C2-C057-4A3B-9657-D73593566372}" presName="parentLin" presStyleCnt="0"/>
      <dgm:spPr/>
    </dgm:pt>
    <dgm:pt modelId="{6805C28B-FA12-48C4-A6AA-54734E6C6E0D}" type="pres">
      <dgm:prSet presAssocID="{AAF177C2-C057-4A3B-9657-D73593566372}" presName="parentLeftMargin" presStyleLbl="node1" presStyleIdx="1" presStyleCnt="3"/>
      <dgm:spPr/>
    </dgm:pt>
    <dgm:pt modelId="{DF858D8D-7B49-4355-9DD5-53C68A2028FA}" type="pres">
      <dgm:prSet presAssocID="{AAF177C2-C057-4A3B-9657-D73593566372}" presName="parentText" presStyleLbl="node1" presStyleIdx="2" presStyleCnt="3">
        <dgm:presLayoutVars>
          <dgm:chMax val="0"/>
          <dgm:bulletEnabled val="1"/>
        </dgm:presLayoutVars>
      </dgm:prSet>
      <dgm:spPr/>
    </dgm:pt>
    <dgm:pt modelId="{54C8F22A-B612-4774-B2C2-AE6F12F3034D}" type="pres">
      <dgm:prSet presAssocID="{AAF177C2-C057-4A3B-9657-D73593566372}" presName="negativeSpace" presStyleCnt="0"/>
      <dgm:spPr/>
    </dgm:pt>
    <dgm:pt modelId="{5245425F-6A3D-41E5-B307-00E5B891EEF6}" type="pres">
      <dgm:prSet presAssocID="{AAF177C2-C057-4A3B-9657-D73593566372}" presName="childText" presStyleLbl="conFgAcc1" presStyleIdx="2" presStyleCnt="3">
        <dgm:presLayoutVars>
          <dgm:bulletEnabled val="1"/>
        </dgm:presLayoutVars>
      </dgm:prSet>
      <dgm:spPr/>
    </dgm:pt>
  </dgm:ptLst>
  <dgm:cxnLst>
    <dgm:cxn modelId="{D4CF1603-5EBA-4853-9067-D99066BE5D52}" type="presOf" srcId="{1C05C298-E518-4362-82B5-9356841B4CB2}" destId="{DA8D6F9D-10D2-481C-A046-CECCBF2FD12D}" srcOrd="0" destOrd="1" presId="urn:microsoft.com/office/officeart/2005/8/layout/list1"/>
    <dgm:cxn modelId="{F132DA19-4FEE-4B9B-8224-D7EA3CACB89C}" srcId="{97F4A2BC-81D4-4995-AE7A-258C51EC77FC}" destId="{8F70B384-4C9F-40CC-A30A-F53031895A14}" srcOrd="2" destOrd="0" parTransId="{081E2053-7725-41C6-AE3C-C0D4C19A4E65}" sibTransId="{52B8F63D-D602-4BEF-8543-1EEA089A9DB1}"/>
    <dgm:cxn modelId="{1FD0B11E-D665-4B64-BD53-C8721E6CA967}" srcId="{77A863BE-1F2F-41BC-9A0E-B4103FEAF62B}" destId="{50494122-4729-4DF8-A4FC-93BB004E0835}" srcOrd="1" destOrd="0" parTransId="{F8A73385-7FB7-44B3-AEB2-2D13477E5386}" sibTransId="{39FAAFD5-4D2D-4695-8BAD-F9B2702514EC}"/>
    <dgm:cxn modelId="{137F622A-B39B-41B0-844F-5172141CFDBF}" type="presOf" srcId="{2C91D17C-4220-402A-93B8-551D7A8382F5}" destId="{C96CC438-BFD4-456E-8EB7-2E1DA12930DE}" srcOrd="0" destOrd="0" presId="urn:microsoft.com/office/officeart/2005/8/layout/list1"/>
    <dgm:cxn modelId="{417F6833-81D8-4EA1-8C3A-6E251A49F393}" srcId="{97F4A2BC-81D4-4995-AE7A-258C51EC77FC}" destId="{1C05C298-E518-4362-82B5-9356841B4CB2}" srcOrd="1" destOrd="0" parTransId="{07273941-5720-43B5-AACA-699582F3338C}" sibTransId="{53D43B9A-77A1-4B44-BC60-81973A216CE4}"/>
    <dgm:cxn modelId="{7257BD66-0E8A-4F17-9868-4A17E0381986}" type="presOf" srcId="{50494122-4729-4DF8-A4FC-93BB004E0835}" destId="{6C6F7E9E-AD5D-493C-8847-B554144255D3}" srcOrd="1" destOrd="0" presId="urn:microsoft.com/office/officeart/2005/8/layout/list1"/>
    <dgm:cxn modelId="{B8D07B6D-C329-4D92-995F-87546D591CF0}" srcId="{77A863BE-1F2F-41BC-9A0E-B4103FEAF62B}" destId="{97F4A2BC-81D4-4995-AE7A-258C51EC77FC}" srcOrd="0" destOrd="0" parTransId="{E045D1FC-D74B-4E94-939E-96B327BA7FA3}" sibTransId="{49E407B8-AD79-452A-9B69-06471CB7EDB0}"/>
    <dgm:cxn modelId="{50873F52-C97F-41BE-8403-726820C456F0}" type="presOf" srcId="{27B1750A-FC2C-4F32-A6E5-7CB28B413C98}" destId="{5245425F-6A3D-41E5-B307-00E5B891EEF6}" srcOrd="0" destOrd="0" presId="urn:microsoft.com/office/officeart/2005/8/layout/list1"/>
    <dgm:cxn modelId="{16ADBE53-E260-42E1-83CD-B31B5D56681E}" srcId="{97F4A2BC-81D4-4995-AE7A-258C51EC77FC}" destId="{77AB5C8E-4C80-400E-AB8B-8ADC84563434}" srcOrd="0" destOrd="0" parTransId="{95CFA623-EABA-4001-82E8-8FD7EB93B3B7}" sibTransId="{C37D4B66-DEAF-41D5-AF29-7ABEDCDA5F6C}"/>
    <dgm:cxn modelId="{63CA9754-5689-4C7F-893D-63D5339ABD61}" type="presOf" srcId="{77A863BE-1F2F-41BC-9A0E-B4103FEAF62B}" destId="{FAB29579-19E6-4E69-BBD5-DBE1C381D467}" srcOrd="0" destOrd="0" presId="urn:microsoft.com/office/officeart/2005/8/layout/list1"/>
    <dgm:cxn modelId="{A9405F77-4C3E-4C84-96D7-682CD92A27EF}" type="presOf" srcId="{8F70B384-4C9F-40CC-A30A-F53031895A14}" destId="{DA8D6F9D-10D2-481C-A046-CECCBF2FD12D}" srcOrd="0" destOrd="2" presId="urn:microsoft.com/office/officeart/2005/8/layout/list1"/>
    <dgm:cxn modelId="{5570FA7B-6157-4408-82B3-5CD7E072D6D3}" type="presOf" srcId="{AAF177C2-C057-4A3B-9657-D73593566372}" destId="{6805C28B-FA12-48C4-A6AA-54734E6C6E0D}" srcOrd="0" destOrd="0" presId="urn:microsoft.com/office/officeart/2005/8/layout/list1"/>
    <dgm:cxn modelId="{B72C4482-5D5C-4951-8F10-F75610A860C0}" srcId="{AAF177C2-C057-4A3B-9657-D73593566372}" destId="{27B1750A-FC2C-4F32-A6E5-7CB28B413C98}" srcOrd="0" destOrd="0" parTransId="{8C874A28-5025-47CB-A9AF-4E5F76486D59}" sibTransId="{0956985F-1752-4902-8929-B8D0A3162D2E}"/>
    <dgm:cxn modelId="{ADEF1089-4C80-4017-9DA6-1CB1324F685F}" type="presOf" srcId="{97F4A2BC-81D4-4995-AE7A-258C51EC77FC}" destId="{0EF96158-828E-452D-B385-0090013A20D9}" srcOrd="0" destOrd="0" presId="urn:microsoft.com/office/officeart/2005/8/layout/list1"/>
    <dgm:cxn modelId="{A68DF895-2772-4D1A-ABB3-CB92F32147A6}" type="presOf" srcId="{97F4A2BC-81D4-4995-AE7A-258C51EC77FC}" destId="{D34D7294-36C2-4FD4-9494-F2A4A23440C9}" srcOrd="1" destOrd="0" presId="urn:microsoft.com/office/officeart/2005/8/layout/list1"/>
    <dgm:cxn modelId="{3419CD96-9093-4C0B-BB9A-172433598255}" type="presOf" srcId="{50494122-4729-4DF8-A4FC-93BB004E0835}" destId="{985F5FD4-4F76-40FF-9057-9D8C897A056D}" srcOrd="0" destOrd="0" presId="urn:microsoft.com/office/officeart/2005/8/layout/list1"/>
    <dgm:cxn modelId="{B451ECA9-4B12-4FFF-A671-D5E979936EFA}" type="presOf" srcId="{77AB5C8E-4C80-400E-AB8B-8ADC84563434}" destId="{DA8D6F9D-10D2-481C-A046-CECCBF2FD12D}" srcOrd="0" destOrd="0" presId="urn:microsoft.com/office/officeart/2005/8/layout/list1"/>
    <dgm:cxn modelId="{433425B0-C219-4A1F-92D2-94E20FD06AD6}" type="presOf" srcId="{AAF177C2-C057-4A3B-9657-D73593566372}" destId="{DF858D8D-7B49-4355-9DD5-53C68A2028FA}" srcOrd="1" destOrd="0" presId="urn:microsoft.com/office/officeart/2005/8/layout/list1"/>
    <dgm:cxn modelId="{759ECBB5-BC9E-49D2-ADDF-88A801725BD9}" srcId="{77A863BE-1F2F-41BC-9A0E-B4103FEAF62B}" destId="{AAF177C2-C057-4A3B-9657-D73593566372}" srcOrd="2" destOrd="0" parTransId="{F782CC83-FBBE-4425-918E-ACC07AFCB29F}" sibTransId="{0F0EE101-4D5E-4631-8105-5CCDF553171E}"/>
    <dgm:cxn modelId="{8F9A74E7-49CD-4B3D-B204-EBBD8057F5A7}" srcId="{50494122-4729-4DF8-A4FC-93BB004E0835}" destId="{2C91D17C-4220-402A-93B8-551D7A8382F5}" srcOrd="0" destOrd="0" parTransId="{84839B5B-5BB7-4C4B-A0CB-841E1FE3D6EE}" sibTransId="{0D4A40A8-0870-4716-92D1-8D751855AA17}"/>
    <dgm:cxn modelId="{BD0E9E62-AF7D-47D8-98B1-EBF12A5E14B3}" type="presParOf" srcId="{FAB29579-19E6-4E69-BBD5-DBE1C381D467}" destId="{49963B83-1072-4ECD-96B5-6E203ECF41F2}" srcOrd="0" destOrd="0" presId="urn:microsoft.com/office/officeart/2005/8/layout/list1"/>
    <dgm:cxn modelId="{744E2BCB-F371-498E-BCCF-B5FCA73B7086}" type="presParOf" srcId="{49963B83-1072-4ECD-96B5-6E203ECF41F2}" destId="{0EF96158-828E-452D-B385-0090013A20D9}" srcOrd="0" destOrd="0" presId="urn:microsoft.com/office/officeart/2005/8/layout/list1"/>
    <dgm:cxn modelId="{C327F63E-DE25-40E9-A6E0-3E38776D786E}" type="presParOf" srcId="{49963B83-1072-4ECD-96B5-6E203ECF41F2}" destId="{D34D7294-36C2-4FD4-9494-F2A4A23440C9}" srcOrd="1" destOrd="0" presId="urn:microsoft.com/office/officeart/2005/8/layout/list1"/>
    <dgm:cxn modelId="{650BA3BA-EA9E-4612-9975-1B12C128FB7B}" type="presParOf" srcId="{FAB29579-19E6-4E69-BBD5-DBE1C381D467}" destId="{3FD7E052-C41A-4FD0-99D0-94E8C6C656F6}" srcOrd="1" destOrd="0" presId="urn:microsoft.com/office/officeart/2005/8/layout/list1"/>
    <dgm:cxn modelId="{C207BE9B-33A5-4DC8-8FC3-6B76253477A7}" type="presParOf" srcId="{FAB29579-19E6-4E69-BBD5-DBE1C381D467}" destId="{DA8D6F9D-10D2-481C-A046-CECCBF2FD12D}" srcOrd="2" destOrd="0" presId="urn:microsoft.com/office/officeart/2005/8/layout/list1"/>
    <dgm:cxn modelId="{EADB3B17-F119-4272-832B-5D8CB2F03C4C}" type="presParOf" srcId="{FAB29579-19E6-4E69-BBD5-DBE1C381D467}" destId="{A8E3CB31-58B2-496F-AD7F-326CFB61C235}" srcOrd="3" destOrd="0" presId="urn:microsoft.com/office/officeart/2005/8/layout/list1"/>
    <dgm:cxn modelId="{70369D7E-1CF4-4FA0-B0CD-0C6E311CE158}" type="presParOf" srcId="{FAB29579-19E6-4E69-BBD5-DBE1C381D467}" destId="{BBE3B4D6-E307-41FF-8117-718A66D9FD01}" srcOrd="4" destOrd="0" presId="urn:microsoft.com/office/officeart/2005/8/layout/list1"/>
    <dgm:cxn modelId="{59F71D51-B2B4-42C3-BB47-2CDD9BD76065}" type="presParOf" srcId="{BBE3B4D6-E307-41FF-8117-718A66D9FD01}" destId="{985F5FD4-4F76-40FF-9057-9D8C897A056D}" srcOrd="0" destOrd="0" presId="urn:microsoft.com/office/officeart/2005/8/layout/list1"/>
    <dgm:cxn modelId="{0EE11184-B28E-49E1-9E20-10CD8C153EC2}" type="presParOf" srcId="{BBE3B4D6-E307-41FF-8117-718A66D9FD01}" destId="{6C6F7E9E-AD5D-493C-8847-B554144255D3}" srcOrd="1" destOrd="0" presId="urn:microsoft.com/office/officeart/2005/8/layout/list1"/>
    <dgm:cxn modelId="{9AEA8868-EAEE-460A-B7D7-CC3BD352528E}" type="presParOf" srcId="{FAB29579-19E6-4E69-BBD5-DBE1C381D467}" destId="{577EB547-F41D-449C-B4E5-F63B16AD18B2}" srcOrd="5" destOrd="0" presId="urn:microsoft.com/office/officeart/2005/8/layout/list1"/>
    <dgm:cxn modelId="{6463BD8B-53EE-4B49-91C1-7719923D6952}" type="presParOf" srcId="{FAB29579-19E6-4E69-BBD5-DBE1C381D467}" destId="{C96CC438-BFD4-456E-8EB7-2E1DA12930DE}" srcOrd="6" destOrd="0" presId="urn:microsoft.com/office/officeart/2005/8/layout/list1"/>
    <dgm:cxn modelId="{BE6CB793-8FBB-4C79-A89A-AEAE92BC2BF0}" type="presParOf" srcId="{FAB29579-19E6-4E69-BBD5-DBE1C381D467}" destId="{BEF6EF34-81B3-48A2-AAF2-2EE7C94D8359}" srcOrd="7" destOrd="0" presId="urn:microsoft.com/office/officeart/2005/8/layout/list1"/>
    <dgm:cxn modelId="{0E8D52EC-C9EC-4B03-A652-F9371AE0C801}" type="presParOf" srcId="{FAB29579-19E6-4E69-BBD5-DBE1C381D467}" destId="{B06308E9-FABE-4A88-9A1F-A4D9676CABE6}" srcOrd="8" destOrd="0" presId="urn:microsoft.com/office/officeart/2005/8/layout/list1"/>
    <dgm:cxn modelId="{631B07B0-4CE3-4EAE-84CF-C686D84F1833}" type="presParOf" srcId="{B06308E9-FABE-4A88-9A1F-A4D9676CABE6}" destId="{6805C28B-FA12-48C4-A6AA-54734E6C6E0D}" srcOrd="0" destOrd="0" presId="urn:microsoft.com/office/officeart/2005/8/layout/list1"/>
    <dgm:cxn modelId="{D16D0BFD-C527-4649-AA1D-76110FF0E26B}" type="presParOf" srcId="{B06308E9-FABE-4A88-9A1F-A4D9676CABE6}" destId="{DF858D8D-7B49-4355-9DD5-53C68A2028FA}" srcOrd="1" destOrd="0" presId="urn:microsoft.com/office/officeart/2005/8/layout/list1"/>
    <dgm:cxn modelId="{7BD18590-2679-4E09-9974-6B1876A6724E}" type="presParOf" srcId="{FAB29579-19E6-4E69-BBD5-DBE1C381D467}" destId="{54C8F22A-B612-4774-B2C2-AE6F12F3034D}" srcOrd="9" destOrd="0" presId="urn:microsoft.com/office/officeart/2005/8/layout/list1"/>
    <dgm:cxn modelId="{7E6041B0-A60E-4003-BA90-C79EB95B6A29}" type="presParOf" srcId="{FAB29579-19E6-4E69-BBD5-DBE1C381D467}" destId="{5245425F-6A3D-41E5-B307-00E5B891EEF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A7ADD9-10DA-497A-B16E-CB47D93A5C8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ru-RU"/>
        </a:p>
      </dgm:t>
    </dgm:pt>
    <dgm:pt modelId="{BB951E91-1135-4E80-A340-71CA877DB7DC}">
      <dgm:prSet phldrT="[Текст]"/>
      <dgm:spPr>
        <a:gradFill flip="none" rotWithShape="1">
          <a:gsLst>
            <a:gs pos="0">
              <a:srgbClr val="277D4E">
                <a:shade val="30000"/>
                <a:satMod val="115000"/>
              </a:srgbClr>
            </a:gs>
            <a:gs pos="50000">
              <a:srgbClr val="277D4E">
                <a:shade val="67500"/>
                <a:satMod val="115000"/>
              </a:srgbClr>
            </a:gs>
            <a:gs pos="100000">
              <a:srgbClr val="277D4E">
                <a:shade val="100000"/>
                <a:satMod val="115000"/>
              </a:srgbClr>
            </a:gs>
          </a:gsLst>
          <a:lin ang="2700000" scaled="1"/>
          <a:tileRect/>
        </a:gradFill>
      </dgm:spPr>
      <dgm:t>
        <a:bodyPr/>
        <a:lstStyle/>
        <a:p>
          <a:r>
            <a:rPr lang="ru-RU" spc="-110">
              <a:solidFill>
                <a:srgbClr val="FFFFFF"/>
              </a:solidFill>
              <a:latin typeface="Trebuchet MS"/>
              <a:cs typeface="Trebuchet MS"/>
            </a:rPr>
            <a:t>На</a:t>
          </a:r>
          <a:r>
            <a:rPr lang="ru-RU" spc="-195">
              <a:solidFill>
                <a:srgbClr val="FFFFFF"/>
              </a:solidFill>
              <a:latin typeface="Trebuchet MS"/>
              <a:cs typeface="Trebuchet MS"/>
            </a:rPr>
            <a:t> </a:t>
          </a:r>
          <a:r>
            <a:rPr lang="ru-RU" spc="-130">
              <a:solidFill>
                <a:srgbClr val="FFFFFF"/>
              </a:solidFill>
              <a:latin typeface="Trebuchet MS"/>
              <a:cs typeface="Trebuchet MS"/>
            </a:rPr>
            <a:t>портале</a:t>
          </a:r>
          <a:r>
            <a:rPr lang="ru-RU" spc="-190">
              <a:solidFill>
                <a:srgbClr val="FFFFFF"/>
              </a:solidFill>
              <a:latin typeface="Trebuchet MS"/>
              <a:cs typeface="Trebuchet MS"/>
            </a:rPr>
            <a:t> </a:t>
          </a:r>
          <a:r>
            <a:rPr lang="ru-RU" spc="-110">
              <a:solidFill>
                <a:srgbClr val="FFFFFF"/>
              </a:solidFill>
              <a:latin typeface="Trebuchet MS"/>
              <a:cs typeface="Trebuchet MS"/>
            </a:rPr>
            <a:t>Социального</a:t>
          </a:r>
          <a:r>
            <a:rPr lang="ru-RU" spc="-204">
              <a:solidFill>
                <a:srgbClr val="FFFFFF"/>
              </a:solidFill>
              <a:latin typeface="Trebuchet MS"/>
              <a:cs typeface="Trebuchet MS"/>
            </a:rPr>
            <a:t> </a:t>
          </a:r>
          <a:r>
            <a:rPr lang="ru-RU" spc="-145">
              <a:solidFill>
                <a:srgbClr val="FFFFFF"/>
              </a:solidFill>
              <a:latin typeface="Trebuchet MS"/>
              <a:cs typeface="Trebuchet MS"/>
            </a:rPr>
            <a:t>фонда</a:t>
          </a:r>
          <a:r>
            <a:rPr lang="ru-RU" spc="-195">
              <a:solidFill>
                <a:srgbClr val="FFFFFF"/>
              </a:solidFill>
              <a:latin typeface="Trebuchet MS"/>
              <a:cs typeface="Trebuchet MS"/>
            </a:rPr>
            <a:t> </a:t>
          </a:r>
          <a:r>
            <a:rPr lang="ru-RU" spc="-150">
              <a:solidFill>
                <a:srgbClr val="FFFFFF"/>
              </a:solidFill>
              <a:latin typeface="Trebuchet MS"/>
              <a:cs typeface="Trebuchet MS"/>
            </a:rPr>
            <a:t>России</a:t>
          </a:r>
          <a:r>
            <a:rPr lang="ru-RU" spc="-180">
              <a:solidFill>
                <a:srgbClr val="FFFFFF"/>
              </a:solidFill>
              <a:latin typeface="Trebuchet MS"/>
              <a:cs typeface="Trebuchet MS"/>
            </a:rPr>
            <a:t> </a:t>
          </a:r>
          <a:r>
            <a:rPr lang="ru-RU" spc="-25">
              <a:solidFill>
                <a:srgbClr val="FFFFFF"/>
              </a:solidFill>
              <a:latin typeface="Trebuchet MS"/>
              <a:cs typeface="Trebuchet MS"/>
            </a:rPr>
            <a:t>можно </a:t>
          </a:r>
          <a:r>
            <a:rPr lang="ru-RU" spc="-145">
              <a:solidFill>
                <a:srgbClr val="FFFFFF"/>
              </a:solidFill>
              <a:latin typeface="Trebuchet MS"/>
              <a:cs typeface="Trebuchet MS"/>
            </a:rPr>
            <a:t>получить</a:t>
          </a:r>
          <a:r>
            <a:rPr lang="ru-RU" spc="-204">
              <a:solidFill>
                <a:srgbClr val="FFFFFF"/>
              </a:solidFill>
              <a:latin typeface="Trebuchet MS"/>
              <a:cs typeface="Trebuchet MS"/>
            </a:rPr>
            <a:t> </a:t>
          </a:r>
          <a:r>
            <a:rPr lang="ru-RU" spc="-130">
              <a:solidFill>
                <a:srgbClr val="FFFFFF"/>
              </a:solidFill>
              <a:latin typeface="Trebuchet MS"/>
              <a:cs typeface="Trebuchet MS"/>
            </a:rPr>
            <a:t>справки</a:t>
          </a:r>
          <a:r>
            <a:rPr lang="ru-RU" spc="-170">
              <a:solidFill>
                <a:srgbClr val="FFFFFF"/>
              </a:solidFill>
              <a:latin typeface="Trebuchet MS"/>
              <a:cs typeface="Trebuchet MS"/>
            </a:rPr>
            <a:t> </a:t>
          </a:r>
          <a:r>
            <a:rPr lang="ru-RU" spc="-25">
              <a:solidFill>
                <a:srgbClr val="FFFFFF"/>
              </a:solidFill>
              <a:latin typeface="Trebuchet MS"/>
              <a:cs typeface="Trebuchet MS"/>
            </a:rPr>
            <a:t>о:</a:t>
          </a:r>
          <a:endParaRPr lang="ru-RU" dirty="0"/>
        </a:p>
      </dgm:t>
    </dgm:pt>
    <dgm:pt modelId="{AA527A16-1058-4EFA-A74C-DE497ED38E46}" type="parTrans" cxnId="{00CCAD06-5399-4A4A-8DC8-B3D7D9B858D8}">
      <dgm:prSet/>
      <dgm:spPr/>
      <dgm:t>
        <a:bodyPr/>
        <a:lstStyle/>
        <a:p>
          <a:endParaRPr lang="ru-RU"/>
        </a:p>
      </dgm:t>
    </dgm:pt>
    <dgm:pt modelId="{B06B36BD-C6A7-4393-8917-961719B14FBC}" type="sibTrans" cxnId="{00CCAD06-5399-4A4A-8DC8-B3D7D9B858D8}">
      <dgm:prSet/>
      <dgm:spPr/>
      <dgm:t>
        <a:bodyPr/>
        <a:lstStyle/>
        <a:p>
          <a:endParaRPr lang="ru-RU"/>
        </a:p>
      </dgm:t>
    </dgm:pt>
    <dgm:pt modelId="{52520168-3800-4700-A77C-A1986200E623}">
      <dgm:prSet phldrT="[Текст]"/>
      <dgm:spPr>
        <a:gradFill flip="none" rotWithShape="0">
          <a:gsLst>
            <a:gs pos="0">
              <a:srgbClr val="2DC189">
                <a:shade val="30000"/>
                <a:satMod val="115000"/>
              </a:srgbClr>
            </a:gs>
            <a:gs pos="50000">
              <a:srgbClr val="2DC189">
                <a:shade val="67500"/>
                <a:satMod val="115000"/>
              </a:srgbClr>
            </a:gs>
            <a:gs pos="100000">
              <a:srgbClr val="2DC189">
                <a:shade val="100000"/>
                <a:satMod val="115000"/>
              </a:srgbClr>
            </a:gs>
          </a:gsLst>
          <a:lin ang="16200000" scaled="1"/>
          <a:tileRect/>
        </a:gradFill>
      </dgm:spPr>
      <dgm:t>
        <a:bodyPr/>
        <a:lstStyle/>
        <a:p>
          <a:r>
            <a:rPr lang="ru-RU" spc="-10" dirty="0">
              <a:latin typeface="Trebuchet MS"/>
              <a:cs typeface="Trebuchet MS"/>
            </a:rPr>
            <a:t>размере</a:t>
          </a:r>
          <a:endParaRPr lang="ru-RU" dirty="0">
            <a:latin typeface="Trebuchet MS"/>
            <a:cs typeface="Trebuchet MS"/>
          </a:endParaRPr>
        </a:p>
        <a:p>
          <a:r>
            <a:rPr lang="ru-RU" spc="-90" dirty="0">
              <a:latin typeface="Trebuchet MS"/>
              <a:cs typeface="Trebuchet MS"/>
            </a:rPr>
            <a:t>выплаченной</a:t>
          </a:r>
          <a:r>
            <a:rPr lang="ru-RU" spc="-125" dirty="0">
              <a:latin typeface="Trebuchet MS"/>
              <a:cs typeface="Trebuchet MS"/>
            </a:rPr>
            <a:t> </a:t>
          </a:r>
          <a:r>
            <a:rPr lang="ru-RU" spc="-100" dirty="0">
              <a:latin typeface="Trebuchet MS"/>
              <a:cs typeface="Trebuchet MS"/>
            </a:rPr>
            <a:t>в</a:t>
          </a:r>
          <a:r>
            <a:rPr lang="ru-RU" spc="-130" dirty="0">
              <a:latin typeface="Trebuchet MS"/>
              <a:cs typeface="Trebuchet MS"/>
            </a:rPr>
            <a:t> </a:t>
          </a:r>
          <a:r>
            <a:rPr lang="ru-RU" spc="-20" dirty="0">
              <a:latin typeface="Trebuchet MS"/>
              <a:cs typeface="Trebuchet MS"/>
            </a:rPr>
            <a:t>2023</a:t>
          </a:r>
          <a:endParaRPr lang="ru-RU" dirty="0">
            <a:latin typeface="Trebuchet MS"/>
            <a:cs typeface="Trebuchet MS"/>
          </a:endParaRPr>
        </a:p>
        <a:p>
          <a:r>
            <a:rPr lang="ru-RU" spc="-130" dirty="0">
              <a:latin typeface="Trebuchet MS"/>
              <a:cs typeface="Trebuchet MS"/>
            </a:rPr>
            <a:t>году</a:t>
          </a:r>
          <a:r>
            <a:rPr lang="ru-RU" spc="-150" dirty="0">
              <a:latin typeface="Trebuchet MS"/>
              <a:cs typeface="Trebuchet MS"/>
            </a:rPr>
            <a:t> </a:t>
          </a:r>
          <a:r>
            <a:rPr lang="ru-RU" spc="-10" dirty="0">
              <a:latin typeface="Trebuchet MS"/>
              <a:cs typeface="Trebuchet MS"/>
            </a:rPr>
            <a:t>пенсии</a:t>
          </a:r>
          <a:endParaRPr lang="ru-RU" dirty="0"/>
        </a:p>
      </dgm:t>
    </dgm:pt>
    <dgm:pt modelId="{1E6D3068-2EE9-4E23-85FF-93406FE847B8}" type="parTrans" cxnId="{3B009BA2-2602-4DC0-B7A7-61378D8F6CAB}">
      <dgm:prSet/>
      <dgm:spPr/>
      <dgm:t>
        <a:bodyPr/>
        <a:lstStyle/>
        <a:p>
          <a:endParaRPr lang="ru-RU"/>
        </a:p>
      </dgm:t>
    </dgm:pt>
    <dgm:pt modelId="{E8A2A4AF-396D-4FAF-9E38-CD117BC94870}" type="sibTrans" cxnId="{3B009BA2-2602-4DC0-B7A7-61378D8F6CAB}">
      <dgm:prSet/>
      <dgm:spPr/>
      <dgm:t>
        <a:bodyPr/>
        <a:lstStyle/>
        <a:p>
          <a:endParaRPr lang="ru-RU"/>
        </a:p>
      </dgm:t>
    </dgm:pt>
    <dgm:pt modelId="{58F19C2A-0DD9-4FA8-BD15-2D7472E696B5}">
      <dgm:prSet phldrT="[Текст]"/>
      <dgm:spPr>
        <a:gradFill flip="none" rotWithShape="0">
          <a:gsLst>
            <a:gs pos="0">
              <a:srgbClr val="249C6E">
                <a:shade val="30000"/>
                <a:satMod val="115000"/>
              </a:srgbClr>
            </a:gs>
            <a:gs pos="50000">
              <a:srgbClr val="249C6E">
                <a:shade val="67500"/>
                <a:satMod val="115000"/>
              </a:srgbClr>
            </a:gs>
            <a:gs pos="100000">
              <a:srgbClr val="249C6E">
                <a:shade val="100000"/>
                <a:satMod val="115000"/>
              </a:srgbClr>
            </a:gs>
          </a:gsLst>
          <a:lin ang="16200000" scaled="1"/>
          <a:tileRect/>
        </a:gradFill>
      </dgm:spPr>
      <dgm:t>
        <a:bodyPr/>
        <a:lstStyle/>
        <a:p>
          <a:r>
            <a:rPr lang="ru-RU" spc="-10" dirty="0">
              <a:latin typeface="Trebuchet MS"/>
              <a:cs typeface="Trebuchet MS"/>
            </a:rPr>
            <a:t>размере </a:t>
          </a:r>
          <a:r>
            <a:rPr lang="ru-RU" spc="-100" dirty="0">
              <a:latin typeface="Trebuchet MS"/>
              <a:cs typeface="Trebuchet MS"/>
            </a:rPr>
            <a:t>выплаченных</a:t>
          </a:r>
          <a:r>
            <a:rPr lang="ru-RU" spc="-110" dirty="0">
              <a:latin typeface="Trebuchet MS"/>
              <a:cs typeface="Trebuchet MS"/>
            </a:rPr>
            <a:t> </a:t>
          </a:r>
          <a:r>
            <a:rPr lang="ru-RU" spc="-100" dirty="0">
              <a:latin typeface="Trebuchet MS"/>
              <a:cs typeface="Trebuchet MS"/>
            </a:rPr>
            <a:t>в</a:t>
          </a:r>
          <a:r>
            <a:rPr lang="ru-RU" spc="-120" dirty="0">
              <a:latin typeface="Trebuchet MS"/>
              <a:cs typeface="Trebuchet MS"/>
            </a:rPr>
            <a:t> </a:t>
          </a:r>
          <a:r>
            <a:rPr lang="ru-RU" spc="-35" dirty="0">
              <a:latin typeface="Trebuchet MS"/>
              <a:cs typeface="Trebuchet MS"/>
            </a:rPr>
            <a:t>2023 </a:t>
          </a:r>
          <a:r>
            <a:rPr lang="ru-RU" spc="-130" dirty="0">
              <a:latin typeface="Trebuchet MS"/>
              <a:cs typeface="Trebuchet MS"/>
            </a:rPr>
            <a:t>году</a:t>
          </a:r>
          <a:r>
            <a:rPr lang="ru-RU" spc="-145" dirty="0">
              <a:latin typeface="Trebuchet MS"/>
              <a:cs typeface="Trebuchet MS"/>
            </a:rPr>
            <a:t> </a:t>
          </a:r>
          <a:r>
            <a:rPr lang="ru-RU" spc="-100" dirty="0">
              <a:latin typeface="Trebuchet MS"/>
              <a:cs typeface="Trebuchet MS"/>
            </a:rPr>
            <a:t>пособиях</a:t>
          </a:r>
          <a:r>
            <a:rPr lang="ru-RU" spc="-125" dirty="0">
              <a:latin typeface="Trebuchet MS"/>
              <a:cs typeface="Trebuchet MS"/>
            </a:rPr>
            <a:t> </a:t>
          </a:r>
          <a:r>
            <a:rPr lang="ru-RU" spc="-25" dirty="0">
              <a:latin typeface="Trebuchet MS"/>
              <a:cs typeface="Trebuchet MS"/>
            </a:rPr>
            <a:t>по</a:t>
          </a:r>
          <a:endParaRPr lang="ru-RU" dirty="0">
            <a:latin typeface="Trebuchet MS"/>
            <a:cs typeface="Trebuchet MS"/>
          </a:endParaRPr>
        </a:p>
        <a:p>
          <a:r>
            <a:rPr lang="ru-RU" spc="-10" dirty="0">
              <a:latin typeface="Trebuchet MS"/>
              <a:cs typeface="Trebuchet MS"/>
            </a:rPr>
            <a:t>временной</a:t>
          </a:r>
          <a:endParaRPr lang="ru-RU" dirty="0">
            <a:latin typeface="Trebuchet MS"/>
            <a:cs typeface="Trebuchet MS"/>
          </a:endParaRPr>
        </a:p>
        <a:p>
          <a:r>
            <a:rPr lang="ru-RU" spc="-45" dirty="0">
              <a:latin typeface="Trebuchet MS"/>
              <a:cs typeface="Trebuchet MS"/>
            </a:rPr>
            <a:t>нетрудоспособности</a:t>
          </a:r>
          <a:endParaRPr lang="ru-RU" dirty="0"/>
        </a:p>
      </dgm:t>
    </dgm:pt>
    <dgm:pt modelId="{2AE2CEF7-B126-4017-B5DC-ADA7CB9E56E9}" type="parTrans" cxnId="{F96364B5-560B-46DA-A02C-612452898B5A}">
      <dgm:prSet/>
      <dgm:spPr/>
      <dgm:t>
        <a:bodyPr/>
        <a:lstStyle/>
        <a:p>
          <a:endParaRPr lang="ru-RU"/>
        </a:p>
      </dgm:t>
    </dgm:pt>
    <dgm:pt modelId="{AA8E5152-06D9-4C52-B069-5AEC20CA358D}" type="sibTrans" cxnId="{F96364B5-560B-46DA-A02C-612452898B5A}">
      <dgm:prSet/>
      <dgm:spPr/>
      <dgm:t>
        <a:bodyPr/>
        <a:lstStyle/>
        <a:p>
          <a:endParaRPr lang="ru-RU"/>
        </a:p>
      </dgm:t>
    </dgm:pt>
    <dgm:pt modelId="{A2C29937-A0C8-4E45-9D42-59820DFD8C59}">
      <dgm:prSet phldrT="[Текст]"/>
      <dgm:spPr>
        <a:gradFill flip="none" rotWithShape="1">
          <a:gsLst>
            <a:gs pos="0">
              <a:srgbClr val="277D4E">
                <a:shade val="30000"/>
                <a:satMod val="115000"/>
              </a:srgbClr>
            </a:gs>
            <a:gs pos="50000">
              <a:srgbClr val="277D4E">
                <a:shade val="67500"/>
                <a:satMod val="115000"/>
              </a:srgbClr>
            </a:gs>
            <a:gs pos="100000">
              <a:srgbClr val="277D4E">
                <a:shade val="100000"/>
                <a:satMod val="115000"/>
              </a:srgbClr>
            </a:gs>
          </a:gsLst>
          <a:lin ang="10800000" scaled="1"/>
          <a:tileRect/>
        </a:gradFill>
      </dgm:spPr>
      <dgm:t>
        <a:bodyPr/>
        <a:lstStyle/>
        <a:p>
          <a:r>
            <a:rPr lang="ru-RU" spc="-10" dirty="0">
              <a:latin typeface="Trebuchet MS"/>
              <a:cs typeface="Trebuchet MS"/>
            </a:rPr>
            <a:t>размере </a:t>
          </a:r>
          <a:r>
            <a:rPr lang="ru-RU" spc="-105" dirty="0">
              <a:latin typeface="Trebuchet MS"/>
              <a:cs typeface="Trebuchet MS"/>
            </a:rPr>
            <a:t>выплаченных</a:t>
          </a:r>
          <a:r>
            <a:rPr lang="ru-RU" spc="-114" dirty="0">
              <a:latin typeface="Trebuchet MS"/>
              <a:cs typeface="Trebuchet MS"/>
            </a:rPr>
            <a:t> </a:t>
          </a:r>
          <a:r>
            <a:rPr lang="ru-RU" spc="-100" dirty="0">
              <a:latin typeface="Trebuchet MS"/>
              <a:cs typeface="Trebuchet MS"/>
            </a:rPr>
            <a:t>в</a:t>
          </a:r>
          <a:r>
            <a:rPr lang="ru-RU" spc="-105" dirty="0">
              <a:latin typeface="Trebuchet MS"/>
              <a:cs typeface="Trebuchet MS"/>
            </a:rPr>
            <a:t> </a:t>
          </a:r>
          <a:r>
            <a:rPr lang="ru-RU" spc="-25" dirty="0">
              <a:latin typeface="Trebuchet MS"/>
              <a:cs typeface="Trebuchet MS"/>
            </a:rPr>
            <a:t>2023 </a:t>
          </a:r>
          <a:r>
            <a:rPr lang="ru-RU" spc="-130" dirty="0">
              <a:latin typeface="Trebuchet MS"/>
              <a:cs typeface="Trebuchet MS"/>
            </a:rPr>
            <a:t>году</a:t>
          </a:r>
          <a:r>
            <a:rPr lang="ru-RU" spc="-150" dirty="0">
              <a:latin typeface="Trebuchet MS"/>
              <a:cs typeface="Trebuchet MS"/>
            </a:rPr>
            <a:t> </a:t>
          </a:r>
          <a:r>
            <a:rPr lang="ru-RU" spc="-10" dirty="0">
              <a:latin typeface="Trebuchet MS"/>
              <a:cs typeface="Trebuchet MS"/>
            </a:rPr>
            <a:t>пособиях</a:t>
          </a:r>
          <a:endParaRPr lang="ru-RU" dirty="0"/>
        </a:p>
      </dgm:t>
    </dgm:pt>
    <dgm:pt modelId="{7CA5DC94-C475-473F-9ADA-0596113BEBE0}" type="parTrans" cxnId="{FBBFD4A4-A0AD-464A-8A07-009D687C2E89}">
      <dgm:prSet/>
      <dgm:spPr/>
      <dgm:t>
        <a:bodyPr/>
        <a:lstStyle/>
        <a:p>
          <a:endParaRPr lang="ru-RU"/>
        </a:p>
      </dgm:t>
    </dgm:pt>
    <dgm:pt modelId="{5670FCCC-9384-43D0-94FF-BA3B472175D0}" type="sibTrans" cxnId="{FBBFD4A4-A0AD-464A-8A07-009D687C2E89}">
      <dgm:prSet/>
      <dgm:spPr/>
      <dgm:t>
        <a:bodyPr/>
        <a:lstStyle/>
        <a:p>
          <a:endParaRPr lang="ru-RU"/>
        </a:p>
      </dgm:t>
    </dgm:pt>
    <dgm:pt modelId="{FFE0BEF3-2815-43C8-AD75-0AFE92FF6855}" type="pres">
      <dgm:prSet presAssocID="{0DA7ADD9-10DA-497A-B16E-CB47D93A5C8C}" presName="composite" presStyleCnt="0">
        <dgm:presLayoutVars>
          <dgm:chMax val="1"/>
          <dgm:dir/>
          <dgm:resizeHandles val="exact"/>
        </dgm:presLayoutVars>
      </dgm:prSet>
      <dgm:spPr/>
    </dgm:pt>
    <dgm:pt modelId="{F9F269C5-F25A-4077-8687-B7C40324969C}" type="pres">
      <dgm:prSet presAssocID="{BB951E91-1135-4E80-A340-71CA877DB7DC}" presName="roof" presStyleLbl="dkBgShp" presStyleIdx="0" presStyleCnt="2"/>
      <dgm:spPr/>
    </dgm:pt>
    <dgm:pt modelId="{BA3B3E5D-5F1D-453F-BE22-6E9C3207DDCD}" type="pres">
      <dgm:prSet presAssocID="{BB951E91-1135-4E80-A340-71CA877DB7DC}" presName="pillars" presStyleCnt="0"/>
      <dgm:spPr/>
    </dgm:pt>
    <dgm:pt modelId="{6C2F59A7-E2E8-4805-A516-387429843A3E}" type="pres">
      <dgm:prSet presAssocID="{BB951E91-1135-4E80-A340-71CA877DB7DC}" presName="pillar1" presStyleLbl="node1" presStyleIdx="0" presStyleCnt="3">
        <dgm:presLayoutVars>
          <dgm:bulletEnabled val="1"/>
        </dgm:presLayoutVars>
      </dgm:prSet>
      <dgm:spPr/>
    </dgm:pt>
    <dgm:pt modelId="{F379E681-3B7C-4EB3-9FCC-D847A4D4CE78}" type="pres">
      <dgm:prSet presAssocID="{58F19C2A-0DD9-4FA8-BD15-2D7472E696B5}" presName="pillarX" presStyleLbl="node1" presStyleIdx="1" presStyleCnt="3">
        <dgm:presLayoutVars>
          <dgm:bulletEnabled val="1"/>
        </dgm:presLayoutVars>
      </dgm:prSet>
      <dgm:spPr/>
    </dgm:pt>
    <dgm:pt modelId="{90D52A23-8C3A-4874-8D40-398B99EA25BD}" type="pres">
      <dgm:prSet presAssocID="{A2C29937-A0C8-4E45-9D42-59820DFD8C59}" presName="pillarX" presStyleLbl="node1" presStyleIdx="2" presStyleCnt="3">
        <dgm:presLayoutVars>
          <dgm:bulletEnabled val="1"/>
        </dgm:presLayoutVars>
      </dgm:prSet>
      <dgm:spPr/>
    </dgm:pt>
    <dgm:pt modelId="{F4AE9779-FBD7-4B9D-9A55-2994ECD41015}" type="pres">
      <dgm:prSet presAssocID="{BB951E91-1135-4E80-A340-71CA877DB7DC}" presName="base" presStyleLbl="dkBgShp" presStyleIdx="1" presStyleCnt="2"/>
      <dgm:spPr>
        <a:gradFill flip="none" rotWithShape="0">
          <a:gsLst>
            <a:gs pos="0">
              <a:srgbClr val="277D4E">
                <a:shade val="30000"/>
                <a:satMod val="115000"/>
              </a:srgbClr>
            </a:gs>
            <a:gs pos="50000">
              <a:srgbClr val="277D4E">
                <a:shade val="67500"/>
                <a:satMod val="115000"/>
              </a:srgbClr>
            </a:gs>
            <a:gs pos="100000">
              <a:srgbClr val="277D4E">
                <a:shade val="100000"/>
                <a:satMod val="115000"/>
              </a:srgbClr>
            </a:gs>
          </a:gsLst>
          <a:lin ang="2700000" scaled="1"/>
          <a:tileRect/>
        </a:gradFill>
      </dgm:spPr>
    </dgm:pt>
  </dgm:ptLst>
  <dgm:cxnLst>
    <dgm:cxn modelId="{00CCAD06-5399-4A4A-8DC8-B3D7D9B858D8}" srcId="{0DA7ADD9-10DA-497A-B16E-CB47D93A5C8C}" destId="{BB951E91-1135-4E80-A340-71CA877DB7DC}" srcOrd="0" destOrd="0" parTransId="{AA527A16-1058-4EFA-A74C-DE497ED38E46}" sibTransId="{B06B36BD-C6A7-4393-8917-961719B14FBC}"/>
    <dgm:cxn modelId="{2A1EEE11-8F29-41DD-B196-AAD4E295B958}" type="presOf" srcId="{BB951E91-1135-4E80-A340-71CA877DB7DC}" destId="{F9F269C5-F25A-4077-8687-B7C40324969C}" srcOrd="0" destOrd="0" presId="urn:microsoft.com/office/officeart/2005/8/layout/hList3"/>
    <dgm:cxn modelId="{B1A8356A-8A25-4397-931B-D62ECF9C079E}" type="presOf" srcId="{58F19C2A-0DD9-4FA8-BD15-2D7472E696B5}" destId="{F379E681-3B7C-4EB3-9FCC-D847A4D4CE78}" srcOrd="0" destOrd="0" presId="urn:microsoft.com/office/officeart/2005/8/layout/hList3"/>
    <dgm:cxn modelId="{47F37C56-6167-4234-B8F5-4F8EC50EA220}" type="presOf" srcId="{A2C29937-A0C8-4E45-9D42-59820DFD8C59}" destId="{90D52A23-8C3A-4874-8D40-398B99EA25BD}" srcOrd="0" destOrd="0" presId="urn:microsoft.com/office/officeart/2005/8/layout/hList3"/>
    <dgm:cxn modelId="{3B009BA2-2602-4DC0-B7A7-61378D8F6CAB}" srcId="{BB951E91-1135-4E80-A340-71CA877DB7DC}" destId="{52520168-3800-4700-A77C-A1986200E623}" srcOrd="0" destOrd="0" parTransId="{1E6D3068-2EE9-4E23-85FF-93406FE847B8}" sibTransId="{E8A2A4AF-396D-4FAF-9E38-CD117BC94870}"/>
    <dgm:cxn modelId="{FBBFD4A4-A0AD-464A-8A07-009D687C2E89}" srcId="{BB951E91-1135-4E80-A340-71CA877DB7DC}" destId="{A2C29937-A0C8-4E45-9D42-59820DFD8C59}" srcOrd="2" destOrd="0" parTransId="{7CA5DC94-C475-473F-9ADA-0596113BEBE0}" sibTransId="{5670FCCC-9384-43D0-94FF-BA3B472175D0}"/>
    <dgm:cxn modelId="{F96364B5-560B-46DA-A02C-612452898B5A}" srcId="{BB951E91-1135-4E80-A340-71CA877DB7DC}" destId="{58F19C2A-0DD9-4FA8-BD15-2D7472E696B5}" srcOrd="1" destOrd="0" parTransId="{2AE2CEF7-B126-4017-B5DC-ADA7CB9E56E9}" sibTransId="{AA8E5152-06D9-4C52-B069-5AEC20CA358D}"/>
    <dgm:cxn modelId="{2DFA5CC3-6BCA-4E5F-837B-2842EEBBDEDD}" type="presOf" srcId="{0DA7ADD9-10DA-497A-B16E-CB47D93A5C8C}" destId="{FFE0BEF3-2815-43C8-AD75-0AFE92FF6855}" srcOrd="0" destOrd="0" presId="urn:microsoft.com/office/officeart/2005/8/layout/hList3"/>
    <dgm:cxn modelId="{2A845DEB-69FE-4596-BD17-D5F6F8F899B1}" type="presOf" srcId="{52520168-3800-4700-A77C-A1986200E623}" destId="{6C2F59A7-E2E8-4805-A516-387429843A3E}" srcOrd="0" destOrd="0" presId="urn:microsoft.com/office/officeart/2005/8/layout/hList3"/>
    <dgm:cxn modelId="{7F9E656A-5161-4FF9-A3B6-32C2F823FC09}" type="presParOf" srcId="{FFE0BEF3-2815-43C8-AD75-0AFE92FF6855}" destId="{F9F269C5-F25A-4077-8687-B7C40324969C}" srcOrd="0" destOrd="0" presId="urn:microsoft.com/office/officeart/2005/8/layout/hList3"/>
    <dgm:cxn modelId="{9F986376-B89D-475B-8714-2EF7323FAA2F}" type="presParOf" srcId="{FFE0BEF3-2815-43C8-AD75-0AFE92FF6855}" destId="{BA3B3E5D-5F1D-453F-BE22-6E9C3207DDCD}" srcOrd="1" destOrd="0" presId="urn:microsoft.com/office/officeart/2005/8/layout/hList3"/>
    <dgm:cxn modelId="{71A458CB-D94D-4E55-9B1F-02237FC2FE8E}" type="presParOf" srcId="{BA3B3E5D-5F1D-453F-BE22-6E9C3207DDCD}" destId="{6C2F59A7-E2E8-4805-A516-387429843A3E}" srcOrd="0" destOrd="0" presId="urn:microsoft.com/office/officeart/2005/8/layout/hList3"/>
    <dgm:cxn modelId="{D51DB593-43F1-4D60-B849-F7899427A4C9}" type="presParOf" srcId="{BA3B3E5D-5F1D-453F-BE22-6E9C3207DDCD}" destId="{F379E681-3B7C-4EB3-9FCC-D847A4D4CE78}" srcOrd="1" destOrd="0" presId="urn:microsoft.com/office/officeart/2005/8/layout/hList3"/>
    <dgm:cxn modelId="{3AA7BF9D-076B-4327-BFCE-04F308AF78D5}" type="presParOf" srcId="{BA3B3E5D-5F1D-453F-BE22-6E9C3207DDCD}" destId="{90D52A23-8C3A-4874-8D40-398B99EA25BD}" srcOrd="2" destOrd="0" presId="urn:microsoft.com/office/officeart/2005/8/layout/hList3"/>
    <dgm:cxn modelId="{D5106482-30AD-4137-AE6B-E75695999F21}" type="presParOf" srcId="{FFE0BEF3-2815-43C8-AD75-0AFE92FF6855}" destId="{F4AE9779-FBD7-4B9D-9A55-2994ECD41015}"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457224-2475-48C1-BE17-CC8445B986C3}" type="doc">
      <dgm:prSet loTypeId="urn:microsoft.com/office/officeart/2005/8/layout/hProcess9" loCatId="process" qsTypeId="urn:microsoft.com/office/officeart/2005/8/quickstyle/simple1" qsCatId="simple" csTypeId="urn:microsoft.com/office/officeart/2005/8/colors/accent1_2" csCatId="accent1" phldr="1"/>
      <dgm:spPr/>
    </dgm:pt>
    <dgm:pt modelId="{D2EF5268-4EFB-444D-8832-76E4E8DD874C}">
      <dgm:prSet phldrT="[Текст]"/>
      <dgm:spPr>
        <a:solidFill>
          <a:schemeClr val="accent5"/>
        </a:solidFill>
      </dgm:spPr>
      <dgm:t>
        <a:bodyPr/>
        <a:lstStyle/>
        <a:p>
          <a:r>
            <a:rPr lang="ru-RU" dirty="0"/>
            <a:t>Подраздел 3.1</a:t>
          </a:r>
        </a:p>
        <a:p>
          <a:r>
            <a:rPr lang="en-US" dirty="0"/>
            <a:t>“</a:t>
          </a:r>
          <a:r>
            <a:rPr lang="ru-RU" dirty="0"/>
            <a:t>Недвижимое имущество</a:t>
          </a:r>
          <a:r>
            <a:rPr lang="en-US" dirty="0"/>
            <a:t>”</a:t>
          </a:r>
          <a:endParaRPr lang="ru-RU" dirty="0"/>
        </a:p>
      </dgm:t>
    </dgm:pt>
    <dgm:pt modelId="{3FEA044B-843E-4E45-AD71-64B5B66595BB}" type="parTrans" cxnId="{3991DB1D-75D3-4396-8508-9B804E48710B}">
      <dgm:prSet/>
      <dgm:spPr/>
      <dgm:t>
        <a:bodyPr/>
        <a:lstStyle/>
        <a:p>
          <a:endParaRPr lang="ru-RU"/>
        </a:p>
      </dgm:t>
    </dgm:pt>
    <dgm:pt modelId="{0EF1CF00-C5AA-46F7-B264-26EB95FB1026}" type="sibTrans" cxnId="{3991DB1D-75D3-4396-8508-9B804E48710B}">
      <dgm:prSet/>
      <dgm:spPr/>
      <dgm:t>
        <a:bodyPr/>
        <a:lstStyle/>
        <a:p>
          <a:endParaRPr lang="ru-RU"/>
        </a:p>
      </dgm:t>
    </dgm:pt>
    <dgm:pt modelId="{E64F69AF-508E-4BE3-9634-8D8BAC538C5A}">
      <dgm:prSet phldrT="[Текст]"/>
      <dgm:spPr>
        <a:solidFill>
          <a:schemeClr val="accent5"/>
        </a:solidFill>
      </dgm:spPr>
      <dgm:t>
        <a:bodyPr/>
        <a:lstStyle/>
        <a:p>
          <a:r>
            <a:rPr lang="ru-RU" dirty="0"/>
            <a:t>Подраздел 3.</a:t>
          </a:r>
          <a:r>
            <a:rPr lang="en-US" dirty="0"/>
            <a:t>2</a:t>
          </a:r>
        </a:p>
        <a:p>
          <a:r>
            <a:rPr lang="en-US" dirty="0"/>
            <a:t>“</a:t>
          </a:r>
          <a:r>
            <a:rPr lang="ru-RU" dirty="0"/>
            <a:t>Транспортное средство</a:t>
          </a:r>
          <a:r>
            <a:rPr lang="en-US" dirty="0"/>
            <a:t>”</a:t>
          </a:r>
          <a:endParaRPr lang="ru-RU" dirty="0"/>
        </a:p>
      </dgm:t>
    </dgm:pt>
    <dgm:pt modelId="{F43C0085-ECC7-42CC-9C3A-1ADEAED62A55}" type="parTrans" cxnId="{C78FAACC-A02F-4218-AA81-031824DDA09A}">
      <dgm:prSet/>
      <dgm:spPr/>
      <dgm:t>
        <a:bodyPr/>
        <a:lstStyle/>
        <a:p>
          <a:endParaRPr lang="ru-RU"/>
        </a:p>
      </dgm:t>
    </dgm:pt>
    <dgm:pt modelId="{3EA197C8-6D78-47EB-93DE-64C7EE58E369}" type="sibTrans" cxnId="{C78FAACC-A02F-4218-AA81-031824DDA09A}">
      <dgm:prSet/>
      <dgm:spPr/>
      <dgm:t>
        <a:bodyPr/>
        <a:lstStyle/>
        <a:p>
          <a:endParaRPr lang="ru-RU"/>
        </a:p>
      </dgm:t>
    </dgm:pt>
    <dgm:pt modelId="{8A0768B9-7869-47A7-B7E5-8F2DB920DEB2}">
      <dgm:prSet phldrT="[Текст]"/>
      <dgm:spPr>
        <a:solidFill>
          <a:schemeClr val="accent5"/>
        </a:solidFill>
      </dgm:spPr>
      <dgm:t>
        <a:bodyPr/>
        <a:lstStyle/>
        <a:p>
          <a:r>
            <a:rPr lang="ru-RU" dirty="0"/>
            <a:t>Подраздел 3.3</a:t>
          </a:r>
        </a:p>
        <a:p>
          <a:r>
            <a:rPr lang="en-US" dirty="0"/>
            <a:t>“</a:t>
          </a:r>
          <a:r>
            <a:rPr lang="ru-RU" dirty="0"/>
            <a:t>Цифровые финансовые активы</a:t>
          </a:r>
          <a:r>
            <a:rPr lang="en-US" dirty="0"/>
            <a:t>”</a:t>
          </a:r>
          <a:endParaRPr lang="ru-RU" dirty="0"/>
        </a:p>
      </dgm:t>
    </dgm:pt>
    <dgm:pt modelId="{6FFE3868-A347-4D10-B36F-1974607A390E}" type="parTrans" cxnId="{E67B8CCD-6907-4A88-908B-4D03209691D9}">
      <dgm:prSet/>
      <dgm:spPr/>
      <dgm:t>
        <a:bodyPr/>
        <a:lstStyle/>
        <a:p>
          <a:endParaRPr lang="ru-RU"/>
        </a:p>
      </dgm:t>
    </dgm:pt>
    <dgm:pt modelId="{B2EA93AA-323F-46C2-BA5C-F620D6989565}" type="sibTrans" cxnId="{E67B8CCD-6907-4A88-908B-4D03209691D9}">
      <dgm:prSet/>
      <dgm:spPr/>
      <dgm:t>
        <a:bodyPr/>
        <a:lstStyle/>
        <a:p>
          <a:endParaRPr lang="ru-RU"/>
        </a:p>
      </dgm:t>
    </dgm:pt>
    <dgm:pt modelId="{513CEF67-6EF9-4B7A-A6D6-AC7357ABC308}">
      <dgm:prSet/>
      <dgm:spPr>
        <a:solidFill>
          <a:schemeClr val="accent5"/>
        </a:solidFill>
      </dgm:spPr>
      <dgm:t>
        <a:bodyPr/>
        <a:lstStyle/>
        <a:p>
          <a:r>
            <a:rPr lang="ru-RU" dirty="0"/>
            <a:t>Подраздел 3.4</a:t>
          </a:r>
        </a:p>
        <a:p>
          <a:r>
            <a:rPr lang="en-US" dirty="0"/>
            <a:t>“</a:t>
          </a:r>
          <a:r>
            <a:rPr lang="ru-RU" dirty="0"/>
            <a:t>Утилитарные цифровые активы</a:t>
          </a:r>
          <a:r>
            <a:rPr lang="en-US" dirty="0"/>
            <a:t>”</a:t>
          </a:r>
          <a:r>
            <a:rPr lang="ru-RU" dirty="0"/>
            <a:t> </a:t>
          </a:r>
        </a:p>
      </dgm:t>
    </dgm:pt>
    <dgm:pt modelId="{6341C650-8CFC-4A3E-A657-5637AECF8396}" type="parTrans" cxnId="{4DFFF868-274C-4317-BC1A-10E39E6E6785}">
      <dgm:prSet/>
      <dgm:spPr/>
      <dgm:t>
        <a:bodyPr/>
        <a:lstStyle/>
        <a:p>
          <a:endParaRPr lang="ru-RU"/>
        </a:p>
      </dgm:t>
    </dgm:pt>
    <dgm:pt modelId="{55ADBB0E-390A-4DDE-8568-E05E62DE244C}" type="sibTrans" cxnId="{4DFFF868-274C-4317-BC1A-10E39E6E6785}">
      <dgm:prSet/>
      <dgm:spPr/>
      <dgm:t>
        <a:bodyPr/>
        <a:lstStyle/>
        <a:p>
          <a:endParaRPr lang="ru-RU"/>
        </a:p>
      </dgm:t>
    </dgm:pt>
    <dgm:pt modelId="{9C4C32BF-5187-46F6-BF28-9162EA562D1A}">
      <dgm:prSet/>
      <dgm:spPr>
        <a:solidFill>
          <a:schemeClr val="accent5"/>
        </a:solidFill>
      </dgm:spPr>
      <dgm:t>
        <a:bodyPr/>
        <a:lstStyle/>
        <a:p>
          <a:r>
            <a:rPr lang="ru-RU" dirty="0"/>
            <a:t>Подраздел 3.5</a:t>
          </a:r>
        </a:p>
        <a:p>
          <a:r>
            <a:rPr lang="en-US" dirty="0"/>
            <a:t>“</a:t>
          </a:r>
          <a:r>
            <a:rPr lang="ru-RU" dirty="0"/>
            <a:t>Цифровая валюта</a:t>
          </a:r>
          <a:r>
            <a:rPr lang="en-US" dirty="0"/>
            <a:t>”</a:t>
          </a:r>
          <a:r>
            <a:rPr lang="ru-RU" dirty="0"/>
            <a:t> </a:t>
          </a:r>
        </a:p>
      </dgm:t>
    </dgm:pt>
    <dgm:pt modelId="{BF261AC6-6A80-4A53-8E76-1215A3D3EB9B}" type="parTrans" cxnId="{D55CF967-D1B6-4864-B463-744DB110E21C}">
      <dgm:prSet/>
      <dgm:spPr/>
      <dgm:t>
        <a:bodyPr/>
        <a:lstStyle/>
        <a:p>
          <a:endParaRPr lang="ru-RU"/>
        </a:p>
      </dgm:t>
    </dgm:pt>
    <dgm:pt modelId="{2BAE2ED0-F6EC-42F6-B769-37AF0E9C39D9}" type="sibTrans" cxnId="{D55CF967-D1B6-4864-B463-744DB110E21C}">
      <dgm:prSet/>
      <dgm:spPr/>
      <dgm:t>
        <a:bodyPr/>
        <a:lstStyle/>
        <a:p>
          <a:endParaRPr lang="ru-RU"/>
        </a:p>
      </dgm:t>
    </dgm:pt>
    <dgm:pt modelId="{A9E081C6-FDE5-40A0-947C-94E64210DD81}" type="pres">
      <dgm:prSet presAssocID="{F5457224-2475-48C1-BE17-CC8445B986C3}" presName="CompostProcess" presStyleCnt="0">
        <dgm:presLayoutVars>
          <dgm:dir/>
          <dgm:resizeHandles val="exact"/>
        </dgm:presLayoutVars>
      </dgm:prSet>
      <dgm:spPr/>
    </dgm:pt>
    <dgm:pt modelId="{0EAE76D0-D783-4B14-AE26-336F2A4B7742}" type="pres">
      <dgm:prSet presAssocID="{F5457224-2475-48C1-BE17-CC8445B986C3}" presName="arrow" presStyleLbl="bgShp" presStyleIdx="0" presStyleCnt="1" custLinFactNeighborX="3388" custLinFactNeighborY="2110">
        <dgm:style>
          <a:lnRef idx="1">
            <a:schemeClr val="accent5"/>
          </a:lnRef>
          <a:fillRef idx="2">
            <a:schemeClr val="accent5"/>
          </a:fillRef>
          <a:effectRef idx="1">
            <a:schemeClr val="accent5"/>
          </a:effectRef>
          <a:fontRef idx="minor">
            <a:schemeClr val="dk1"/>
          </a:fontRef>
        </dgm:style>
      </dgm:prSet>
      <dgm:spPr>
        <a:ln/>
      </dgm:spPr>
    </dgm:pt>
    <dgm:pt modelId="{537D5BA0-388F-4D36-961B-28E287020F37}" type="pres">
      <dgm:prSet presAssocID="{F5457224-2475-48C1-BE17-CC8445B986C3}" presName="linearProcess" presStyleCnt="0"/>
      <dgm:spPr/>
    </dgm:pt>
    <dgm:pt modelId="{7F732DBA-C364-4A2C-B710-AD98D11D4C7F}" type="pres">
      <dgm:prSet presAssocID="{D2EF5268-4EFB-444D-8832-76E4E8DD874C}" presName="textNode" presStyleLbl="node1" presStyleIdx="0" presStyleCnt="5">
        <dgm:presLayoutVars>
          <dgm:bulletEnabled val="1"/>
        </dgm:presLayoutVars>
      </dgm:prSet>
      <dgm:spPr/>
    </dgm:pt>
    <dgm:pt modelId="{E31C3F53-C39A-4955-B771-0970713A9F36}" type="pres">
      <dgm:prSet presAssocID="{0EF1CF00-C5AA-46F7-B264-26EB95FB1026}" presName="sibTrans" presStyleCnt="0"/>
      <dgm:spPr/>
    </dgm:pt>
    <dgm:pt modelId="{2CB4A957-58D7-45C8-AC3D-0D4F1D2481BE}" type="pres">
      <dgm:prSet presAssocID="{E64F69AF-508E-4BE3-9634-8D8BAC538C5A}" presName="textNode" presStyleLbl="node1" presStyleIdx="1" presStyleCnt="5">
        <dgm:presLayoutVars>
          <dgm:bulletEnabled val="1"/>
        </dgm:presLayoutVars>
      </dgm:prSet>
      <dgm:spPr/>
    </dgm:pt>
    <dgm:pt modelId="{34DBA079-08CC-4B29-A2CF-4E51AB04341C}" type="pres">
      <dgm:prSet presAssocID="{3EA197C8-6D78-47EB-93DE-64C7EE58E369}" presName="sibTrans" presStyleCnt="0"/>
      <dgm:spPr/>
    </dgm:pt>
    <dgm:pt modelId="{B5B4AADB-D82A-40DC-8352-207C3ABDE222}" type="pres">
      <dgm:prSet presAssocID="{8A0768B9-7869-47A7-B7E5-8F2DB920DEB2}" presName="textNode" presStyleLbl="node1" presStyleIdx="2" presStyleCnt="5">
        <dgm:presLayoutVars>
          <dgm:bulletEnabled val="1"/>
        </dgm:presLayoutVars>
      </dgm:prSet>
      <dgm:spPr/>
    </dgm:pt>
    <dgm:pt modelId="{90170C7C-23E5-4CCD-9C45-41EC75DB5B83}" type="pres">
      <dgm:prSet presAssocID="{B2EA93AA-323F-46C2-BA5C-F620D6989565}" presName="sibTrans" presStyleCnt="0"/>
      <dgm:spPr/>
    </dgm:pt>
    <dgm:pt modelId="{6BA0A72A-944E-48E4-8689-1EDC30B39070}" type="pres">
      <dgm:prSet presAssocID="{513CEF67-6EF9-4B7A-A6D6-AC7357ABC308}" presName="textNode" presStyleLbl="node1" presStyleIdx="3" presStyleCnt="5">
        <dgm:presLayoutVars>
          <dgm:bulletEnabled val="1"/>
        </dgm:presLayoutVars>
      </dgm:prSet>
      <dgm:spPr/>
    </dgm:pt>
    <dgm:pt modelId="{B3B4A6AB-743C-4E21-939E-8233923B864D}" type="pres">
      <dgm:prSet presAssocID="{55ADBB0E-390A-4DDE-8568-E05E62DE244C}" presName="sibTrans" presStyleCnt="0"/>
      <dgm:spPr/>
    </dgm:pt>
    <dgm:pt modelId="{A5CA8B82-0DCD-409B-AA43-6BAC8A2EB5F4}" type="pres">
      <dgm:prSet presAssocID="{9C4C32BF-5187-46F6-BF28-9162EA562D1A}" presName="textNode" presStyleLbl="node1" presStyleIdx="4" presStyleCnt="5">
        <dgm:presLayoutVars>
          <dgm:bulletEnabled val="1"/>
        </dgm:presLayoutVars>
      </dgm:prSet>
      <dgm:spPr/>
    </dgm:pt>
  </dgm:ptLst>
  <dgm:cxnLst>
    <dgm:cxn modelId="{3991DB1D-75D3-4396-8508-9B804E48710B}" srcId="{F5457224-2475-48C1-BE17-CC8445B986C3}" destId="{D2EF5268-4EFB-444D-8832-76E4E8DD874C}" srcOrd="0" destOrd="0" parTransId="{3FEA044B-843E-4E45-AD71-64B5B66595BB}" sibTransId="{0EF1CF00-C5AA-46F7-B264-26EB95FB1026}"/>
    <dgm:cxn modelId="{7AFC9922-48C3-4DEC-A176-5A31C001B38A}" type="presOf" srcId="{F5457224-2475-48C1-BE17-CC8445B986C3}" destId="{A9E081C6-FDE5-40A0-947C-94E64210DD81}" srcOrd="0" destOrd="0" presId="urn:microsoft.com/office/officeart/2005/8/layout/hProcess9"/>
    <dgm:cxn modelId="{91B3EC2B-2B0D-4EE1-8B88-0076F44F5724}" type="presOf" srcId="{8A0768B9-7869-47A7-B7E5-8F2DB920DEB2}" destId="{B5B4AADB-D82A-40DC-8352-207C3ABDE222}" srcOrd="0" destOrd="0" presId="urn:microsoft.com/office/officeart/2005/8/layout/hProcess9"/>
    <dgm:cxn modelId="{D55CF967-D1B6-4864-B463-744DB110E21C}" srcId="{F5457224-2475-48C1-BE17-CC8445B986C3}" destId="{9C4C32BF-5187-46F6-BF28-9162EA562D1A}" srcOrd="4" destOrd="0" parTransId="{BF261AC6-6A80-4A53-8E76-1215A3D3EB9B}" sibTransId="{2BAE2ED0-F6EC-42F6-B769-37AF0E9C39D9}"/>
    <dgm:cxn modelId="{4DFFF868-274C-4317-BC1A-10E39E6E6785}" srcId="{F5457224-2475-48C1-BE17-CC8445B986C3}" destId="{513CEF67-6EF9-4B7A-A6D6-AC7357ABC308}" srcOrd="3" destOrd="0" parTransId="{6341C650-8CFC-4A3E-A657-5637AECF8396}" sibTransId="{55ADBB0E-390A-4DDE-8568-E05E62DE244C}"/>
    <dgm:cxn modelId="{1FA0D369-22CD-493D-8CC5-6410F7D86FE8}" type="presOf" srcId="{D2EF5268-4EFB-444D-8832-76E4E8DD874C}" destId="{7F732DBA-C364-4A2C-B710-AD98D11D4C7F}" srcOrd="0" destOrd="0" presId="urn:microsoft.com/office/officeart/2005/8/layout/hProcess9"/>
    <dgm:cxn modelId="{1486AD87-FECF-4157-B7F7-F55FD203BC27}" type="presOf" srcId="{E64F69AF-508E-4BE3-9634-8D8BAC538C5A}" destId="{2CB4A957-58D7-45C8-AC3D-0D4F1D2481BE}" srcOrd="0" destOrd="0" presId="urn:microsoft.com/office/officeart/2005/8/layout/hProcess9"/>
    <dgm:cxn modelId="{C78FAACC-A02F-4218-AA81-031824DDA09A}" srcId="{F5457224-2475-48C1-BE17-CC8445B986C3}" destId="{E64F69AF-508E-4BE3-9634-8D8BAC538C5A}" srcOrd="1" destOrd="0" parTransId="{F43C0085-ECC7-42CC-9C3A-1ADEAED62A55}" sibTransId="{3EA197C8-6D78-47EB-93DE-64C7EE58E369}"/>
    <dgm:cxn modelId="{E67B8CCD-6907-4A88-908B-4D03209691D9}" srcId="{F5457224-2475-48C1-BE17-CC8445B986C3}" destId="{8A0768B9-7869-47A7-B7E5-8F2DB920DEB2}" srcOrd="2" destOrd="0" parTransId="{6FFE3868-A347-4D10-B36F-1974607A390E}" sibTransId="{B2EA93AA-323F-46C2-BA5C-F620D6989565}"/>
    <dgm:cxn modelId="{EC0207DB-3077-4C83-A8DD-D761B327B5C5}" type="presOf" srcId="{513CEF67-6EF9-4B7A-A6D6-AC7357ABC308}" destId="{6BA0A72A-944E-48E4-8689-1EDC30B39070}" srcOrd="0" destOrd="0" presId="urn:microsoft.com/office/officeart/2005/8/layout/hProcess9"/>
    <dgm:cxn modelId="{C91650E8-1ED6-442F-A8D0-12DB8C2D7A43}" type="presOf" srcId="{9C4C32BF-5187-46F6-BF28-9162EA562D1A}" destId="{A5CA8B82-0DCD-409B-AA43-6BAC8A2EB5F4}" srcOrd="0" destOrd="0" presId="urn:microsoft.com/office/officeart/2005/8/layout/hProcess9"/>
    <dgm:cxn modelId="{76A622B9-46EC-4D47-B1FD-1744A6F1422B}" type="presParOf" srcId="{A9E081C6-FDE5-40A0-947C-94E64210DD81}" destId="{0EAE76D0-D783-4B14-AE26-336F2A4B7742}" srcOrd="0" destOrd="0" presId="urn:microsoft.com/office/officeart/2005/8/layout/hProcess9"/>
    <dgm:cxn modelId="{C435FAF8-0372-4F4D-B02E-591D4B4651DC}" type="presParOf" srcId="{A9E081C6-FDE5-40A0-947C-94E64210DD81}" destId="{537D5BA0-388F-4D36-961B-28E287020F37}" srcOrd="1" destOrd="0" presId="urn:microsoft.com/office/officeart/2005/8/layout/hProcess9"/>
    <dgm:cxn modelId="{CF935CA9-34B4-4443-86E6-4DEF9D6AE31B}" type="presParOf" srcId="{537D5BA0-388F-4D36-961B-28E287020F37}" destId="{7F732DBA-C364-4A2C-B710-AD98D11D4C7F}" srcOrd="0" destOrd="0" presId="urn:microsoft.com/office/officeart/2005/8/layout/hProcess9"/>
    <dgm:cxn modelId="{5A7C8174-E637-4D14-8F54-0B1E0F8F2BCE}" type="presParOf" srcId="{537D5BA0-388F-4D36-961B-28E287020F37}" destId="{E31C3F53-C39A-4955-B771-0970713A9F36}" srcOrd="1" destOrd="0" presId="urn:microsoft.com/office/officeart/2005/8/layout/hProcess9"/>
    <dgm:cxn modelId="{5D41AC7D-7D69-41F5-8CFA-DB5D59F22055}" type="presParOf" srcId="{537D5BA0-388F-4D36-961B-28E287020F37}" destId="{2CB4A957-58D7-45C8-AC3D-0D4F1D2481BE}" srcOrd="2" destOrd="0" presId="urn:microsoft.com/office/officeart/2005/8/layout/hProcess9"/>
    <dgm:cxn modelId="{70440ABA-71FF-4478-964A-C86BB090A4B9}" type="presParOf" srcId="{537D5BA0-388F-4D36-961B-28E287020F37}" destId="{34DBA079-08CC-4B29-A2CF-4E51AB04341C}" srcOrd="3" destOrd="0" presId="urn:microsoft.com/office/officeart/2005/8/layout/hProcess9"/>
    <dgm:cxn modelId="{423EFE73-765C-433D-8068-E8A69CA86A49}" type="presParOf" srcId="{537D5BA0-388F-4D36-961B-28E287020F37}" destId="{B5B4AADB-D82A-40DC-8352-207C3ABDE222}" srcOrd="4" destOrd="0" presId="urn:microsoft.com/office/officeart/2005/8/layout/hProcess9"/>
    <dgm:cxn modelId="{E280B270-F660-497F-A41E-C7BC4B922FA6}" type="presParOf" srcId="{537D5BA0-388F-4D36-961B-28E287020F37}" destId="{90170C7C-23E5-4CCD-9C45-41EC75DB5B83}" srcOrd="5" destOrd="0" presId="urn:microsoft.com/office/officeart/2005/8/layout/hProcess9"/>
    <dgm:cxn modelId="{A30023BA-6B7E-409D-A471-152FB263903B}" type="presParOf" srcId="{537D5BA0-388F-4D36-961B-28E287020F37}" destId="{6BA0A72A-944E-48E4-8689-1EDC30B39070}" srcOrd="6" destOrd="0" presId="urn:microsoft.com/office/officeart/2005/8/layout/hProcess9"/>
    <dgm:cxn modelId="{71E38722-550B-4E55-B7F6-14E6B47B2888}" type="presParOf" srcId="{537D5BA0-388F-4D36-961B-28E287020F37}" destId="{B3B4A6AB-743C-4E21-939E-8233923B864D}" srcOrd="7" destOrd="0" presId="urn:microsoft.com/office/officeart/2005/8/layout/hProcess9"/>
    <dgm:cxn modelId="{98178A14-EB5B-4E2B-BE1E-05498FB8C68C}" type="presParOf" srcId="{537D5BA0-388F-4D36-961B-28E287020F37}" destId="{A5CA8B82-0DCD-409B-AA43-6BAC8A2EB5F4}" srcOrd="8"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CF88C-55B9-4433-9F8E-4178E4DE7AC2}">
      <dsp:nvSpPr>
        <dsp:cNvPr id="0" name=""/>
        <dsp:cNvSpPr/>
      </dsp:nvSpPr>
      <dsp:spPr>
        <a:xfrm>
          <a:off x="0" y="453599"/>
          <a:ext cx="6525490" cy="9072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6451" tIns="333248" rIns="506451" bIns="113792" numCol="1" spcCol="1270" anchor="t" anchorCtr="0">
          <a:noAutofit/>
        </a:bodyPr>
        <a:lstStyle/>
        <a:p>
          <a:pPr marL="171450" lvl="1" indent="-171450" algn="l" defTabSz="711200">
            <a:lnSpc>
              <a:spcPct val="90000"/>
            </a:lnSpc>
            <a:spcBef>
              <a:spcPct val="0"/>
            </a:spcBef>
            <a:spcAft>
              <a:spcPct val="15000"/>
            </a:spcAft>
            <a:buChar char="•"/>
          </a:pPr>
          <a:r>
            <a:rPr lang="ru-RU" sz="1600" kern="1200" spc="-70" dirty="0">
              <a:latin typeface="Trebuchet MS"/>
              <a:cs typeface="Trebuchet MS"/>
            </a:rPr>
            <a:t>Если</a:t>
          </a:r>
          <a:r>
            <a:rPr lang="ru-RU" sz="1600" kern="1200" spc="-55" dirty="0">
              <a:latin typeface="Trebuchet MS"/>
              <a:cs typeface="Trebuchet MS"/>
            </a:rPr>
            <a:t> </a:t>
          </a:r>
          <a:r>
            <a:rPr lang="ru-RU" sz="1600" kern="1200" spc="-30" dirty="0">
              <a:latin typeface="Trebuchet MS"/>
              <a:cs typeface="Trebuchet MS"/>
            </a:rPr>
            <a:t>по</a:t>
          </a:r>
          <a:r>
            <a:rPr lang="ru-RU" sz="1600" kern="1200" spc="-25" dirty="0">
              <a:latin typeface="Trebuchet MS"/>
              <a:cs typeface="Trebuchet MS"/>
            </a:rPr>
            <a:t> </a:t>
          </a:r>
          <a:r>
            <a:rPr lang="ru-RU" sz="1600" kern="1200" spc="-55" dirty="0">
              <a:latin typeface="Trebuchet MS"/>
              <a:cs typeface="Trebuchet MS"/>
            </a:rPr>
            <a:t>состоянию</a:t>
          </a:r>
          <a:r>
            <a:rPr lang="ru-RU" sz="1600" kern="1200" spc="-25" dirty="0">
              <a:latin typeface="Trebuchet MS"/>
              <a:cs typeface="Trebuchet MS"/>
            </a:rPr>
            <a:t> </a:t>
          </a:r>
          <a:r>
            <a:rPr lang="ru-RU" sz="1600" kern="1200" spc="-45" dirty="0">
              <a:latin typeface="Trebuchet MS"/>
              <a:cs typeface="Trebuchet MS"/>
            </a:rPr>
            <a:t>на</a:t>
          </a:r>
          <a:r>
            <a:rPr lang="ru-RU" sz="1600" kern="1200" spc="-20" dirty="0">
              <a:latin typeface="Trebuchet MS"/>
              <a:cs typeface="Trebuchet MS"/>
            </a:rPr>
            <a:t> </a:t>
          </a:r>
          <a:r>
            <a:rPr lang="ru-RU" sz="1600" kern="1200" spc="-45" dirty="0">
              <a:latin typeface="Trebuchet MS"/>
              <a:cs typeface="Trebuchet MS"/>
            </a:rPr>
            <a:t>31.12.2023</a:t>
          </a:r>
          <a:r>
            <a:rPr lang="ru-RU" sz="1600" kern="1200" spc="-30" dirty="0">
              <a:latin typeface="Trebuchet MS"/>
              <a:cs typeface="Trebuchet MS"/>
            </a:rPr>
            <a:t> </a:t>
          </a:r>
          <a:r>
            <a:rPr lang="ru-RU" sz="1600" kern="1200" spc="-50" dirty="0">
              <a:latin typeface="Trebuchet MS"/>
              <a:cs typeface="Trebuchet MS"/>
            </a:rPr>
            <a:t>должность</a:t>
          </a:r>
          <a:r>
            <a:rPr lang="ru-RU" sz="1600" kern="1200" spc="-5" dirty="0">
              <a:latin typeface="Trebuchet MS"/>
              <a:cs typeface="Trebuchet MS"/>
            </a:rPr>
            <a:t> </a:t>
          </a:r>
          <a:r>
            <a:rPr lang="ru-RU" sz="1600" kern="1200" spc="-45" dirty="0">
              <a:latin typeface="Trebuchet MS"/>
              <a:cs typeface="Trebuchet MS"/>
            </a:rPr>
            <a:t>была</a:t>
          </a:r>
          <a:r>
            <a:rPr lang="ru-RU" sz="1600" kern="1200" spc="-25" dirty="0">
              <a:latin typeface="Trebuchet MS"/>
              <a:cs typeface="Trebuchet MS"/>
            </a:rPr>
            <a:t> </a:t>
          </a:r>
          <a:r>
            <a:rPr lang="ru-RU" sz="1600" kern="1200" spc="-45" dirty="0">
              <a:latin typeface="Trebuchet MS"/>
              <a:cs typeface="Trebuchet MS"/>
            </a:rPr>
            <a:t>в</a:t>
          </a:r>
          <a:r>
            <a:rPr lang="ru-RU" sz="1600" kern="1200" spc="-40" dirty="0">
              <a:latin typeface="Trebuchet MS"/>
              <a:cs typeface="Trebuchet MS"/>
            </a:rPr>
            <a:t> </a:t>
          </a:r>
          <a:r>
            <a:rPr lang="ru-RU" sz="1600" kern="1200" spc="-55" dirty="0">
              <a:latin typeface="Trebuchet MS"/>
              <a:cs typeface="Trebuchet MS"/>
            </a:rPr>
            <a:t>соответствующем</a:t>
          </a:r>
          <a:r>
            <a:rPr lang="ru-RU" sz="1600" kern="1200" spc="-15" dirty="0">
              <a:latin typeface="Trebuchet MS"/>
              <a:cs typeface="Trebuchet MS"/>
            </a:rPr>
            <a:t> </a:t>
          </a:r>
          <a:r>
            <a:rPr lang="ru-RU" sz="1600" kern="1200" spc="-20" dirty="0">
              <a:latin typeface="Trebuchet MS"/>
              <a:cs typeface="Trebuchet MS"/>
            </a:rPr>
            <a:t>перечне.</a:t>
          </a:r>
          <a:endParaRPr lang="ru-RU" sz="1600" kern="1200" dirty="0"/>
        </a:p>
      </dsp:txBody>
      <dsp:txXfrm>
        <a:off x="0" y="453599"/>
        <a:ext cx="6525490" cy="907200"/>
      </dsp:txXfrm>
    </dsp:sp>
    <dsp:sp modelId="{E657A810-FD64-4BAE-86A8-0E90D8EE4214}">
      <dsp:nvSpPr>
        <dsp:cNvPr id="0" name=""/>
        <dsp:cNvSpPr/>
      </dsp:nvSpPr>
      <dsp:spPr>
        <a:xfrm>
          <a:off x="326274" y="217439"/>
          <a:ext cx="4567843" cy="472320"/>
        </a:xfrm>
        <a:prstGeom prst="roundRect">
          <a:avLst/>
        </a:prstGeom>
        <a:gradFill flip="none" rotWithShape="0">
          <a:gsLst>
            <a:gs pos="0">
              <a:srgbClr val="277D4E">
                <a:shade val="30000"/>
                <a:satMod val="115000"/>
              </a:srgbClr>
            </a:gs>
            <a:gs pos="50000">
              <a:srgbClr val="277D4E">
                <a:shade val="67500"/>
                <a:satMod val="115000"/>
              </a:srgbClr>
            </a:gs>
            <a:gs pos="100000">
              <a:srgbClr val="277D4E">
                <a:shade val="100000"/>
                <a:satMod val="115000"/>
              </a:srgbClr>
            </a:gs>
          </a:gsLst>
          <a:lin ang="2700000" scaled="1"/>
          <a:tileRect/>
        </a:gra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654" tIns="0" rIns="172654" bIns="0" numCol="1" spcCol="1270" anchor="ctr" anchorCtr="0">
          <a:noAutofit/>
        </a:bodyPr>
        <a:lstStyle/>
        <a:p>
          <a:pPr marL="0" lvl="0" indent="0" algn="ctr" defTabSz="711200">
            <a:lnSpc>
              <a:spcPct val="90000"/>
            </a:lnSpc>
            <a:spcBef>
              <a:spcPct val="0"/>
            </a:spcBef>
            <a:spcAft>
              <a:spcPct val="35000"/>
            </a:spcAft>
            <a:buNone/>
          </a:pPr>
          <a:r>
            <a:rPr lang="ru-RU" sz="1600" b="1" i="0" kern="1200" spc="-125" dirty="0">
              <a:solidFill>
                <a:srgbClr val="FFFFFF"/>
              </a:solidFill>
              <a:latin typeface="Trebuchet MS"/>
              <a:cs typeface="Trebuchet MS"/>
            </a:rPr>
            <a:t>Муниципальный (государственный) </a:t>
          </a:r>
          <a:r>
            <a:rPr lang="ru-RU" sz="1600" b="1" i="0" kern="1200" spc="-90" dirty="0">
              <a:solidFill>
                <a:srgbClr val="FFFFFF"/>
              </a:solidFill>
              <a:latin typeface="Trebuchet MS"/>
              <a:cs typeface="Trebuchet MS"/>
            </a:rPr>
            <a:t>служащий</a:t>
          </a:r>
          <a:endParaRPr lang="ru-RU" sz="1600" b="1" i="0" kern="1200" dirty="0"/>
        </a:p>
      </dsp:txBody>
      <dsp:txXfrm>
        <a:off x="349331" y="240496"/>
        <a:ext cx="4521729" cy="426206"/>
      </dsp:txXfrm>
    </dsp:sp>
    <dsp:sp modelId="{743BD3FE-B41F-48E4-B10B-409FC5A91352}">
      <dsp:nvSpPr>
        <dsp:cNvPr id="0" name=""/>
        <dsp:cNvSpPr/>
      </dsp:nvSpPr>
      <dsp:spPr>
        <a:xfrm>
          <a:off x="0" y="1683359"/>
          <a:ext cx="6525490" cy="18144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6451" tIns="333248" rIns="506451" bIns="113792" numCol="1" spcCol="1270" anchor="t" anchorCtr="0">
          <a:noAutofit/>
        </a:bodyPr>
        <a:lstStyle/>
        <a:p>
          <a:pPr marL="171450" lvl="1" indent="-171450" algn="l" defTabSz="711200">
            <a:lnSpc>
              <a:spcPct val="90000"/>
            </a:lnSpc>
            <a:spcBef>
              <a:spcPct val="0"/>
            </a:spcBef>
            <a:spcAft>
              <a:spcPct val="15000"/>
            </a:spcAft>
            <a:buChar char="•"/>
          </a:pPr>
          <a:r>
            <a:rPr lang="ru-RU" sz="1600" kern="1200" spc="-70" dirty="0">
              <a:latin typeface="Trebuchet MS"/>
              <a:cs typeface="Trebuchet MS"/>
            </a:rPr>
            <a:t>Если</a:t>
          </a:r>
          <a:r>
            <a:rPr lang="ru-RU" sz="1600" kern="1200" spc="-60" dirty="0">
              <a:latin typeface="Trebuchet MS"/>
              <a:cs typeface="Trebuchet MS"/>
            </a:rPr>
            <a:t> </a:t>
          </a:r>
          <a:r>
            <a:rPr lang="ru-RU" sz="1600" kern="1200" spc="-30" dirty="0">
              <a:latin typeface="Trebuchet MS"/>
              <a:cs typeface="Trebuchet MS"/>
            </a:rPr>
            <a:t>по </a:t>
          </a:r>
          <a:r>
            <a:rPr lang="ru-RU" sz="1600" kern="1200" spc="-55" dirty="0">
              <a:latin typeface="Trebuchet MS"/>
              <a:cs typeface="Trebuchet MS"/>
            </a:rPr>
            <a:t>состоянию</a:t>
          </a:r>
          <a:r>
            <a:rPr lang="ru-RU" sz="1600" kern="1200" spc="-30" dirty="0">
              <a:latin typeface="Trebuchet MS"/>
              <a:cs typeface="Trebuchet MS"/>
            </a:rPr>
            <a:t> </a:t>
          </a:r>
          <a:r>
            <a:rPr lang="ru-RU" sz="1600" kern="1200" spc="-45" dirty="0">
              <a:latin typeface="Trebuchet MS"/>
              <a:cs typeface="Trebuchet MS"/>
            </a:rPr>
            <a:t>на</a:t>
          </a:r>
          <a:r>
            <a:rPr lang="ru-RU" sz="1600" kern="1200" spc="-25" dirty="0">
              <a:latin typeface="Trebuchet MS"/>
              <a:cs typeface="Trebuchet MS"/>
            </a:rPr>
            <a:t> </a:t>
          </a:r>
          <a:r>
            <a:rPr lang="ru-RU" sz="1600" kern="1200" spc="-45" dirty="0">
              <a:latin typeface="Trebuchet MS"/>
              <a:cs typeface="Trebuchet MS"/>
            </a:rPr>
            <a:t>31.12.2023</a:t>
          </a:r>
          <a:r>
            <a:rPr lang="ru-RU" sz="1600" kern="1200" spc="-35" dirty="0">
              <a:latin typeface="Trebuchet MS"/>
              <a:cs typeface="Trebuchet MS"/>
            </a:rPr>
            <a:t> </a:t>
          </a:r>
          <a:r>
            <a:rPr lang="ru-RU" sz="1600" kern="1200" spc="-45" dirty="0">
              <a:latin typeface="Trebuchet MS"/>
              <a:cs typeface="Trebuchet MS"/>
            </a:rPr>
            <a:t>брак </a:t>
          </a:r>
          <a:r>
            <a:rPr lang="ru-RU" sz="1600" kern="1200" spc="-65" dirty="0">
              <a:latin typeface="Trebuchet MS"/>
              <a:cs typeface="Trebuchet MS"/>
            </a:rPr>
            <a:t>являлся</a:t>
          </a:r>
          <a:r>
            <a:rPr lang="ru-RU" sz="1600" kern="1200" spc="-10" dirty="0">
              <a:latin typeface="Trebuchet MS"/>
              <a:cs typeface="Trebuchet MS"/>
            </a:rPr>
            <a:t> заключенным.</a:t>
          </a:r>
          <a:endParaRPr lang="ru-RU" sz="1600" kern="1200" dirty="0"/>
        </a:p>
        <a:p>
          <a:pPr marL="171450" lvl="1" indent="-171450" algn="l" defTabSz="711200">
            <a:lnSpc>
              <a:spcPct val="90000"/>
            </a:lnSpc>
            <a:spcBef>
              <a:spcPct val="0"/>
            </a:spcBef>
            <a:spcAft>
              <a:spcPct val="15000"/>
            </a:spcAft>
            <a:buChar char="•"/>
          </a:pPr>
          <a:r>
            <a:rPr lang="ru-RU" sz="1600" kern="1200" spc="-70" dirty="0">
              <a:latin typeface="Trebuchet MS"/>
              <a:cs typeface="Trebuchet MS"/>
            </a:rPr>
            <a:t>Если</a:t>
          </a:r>
          <a:r>
            <a:rPr lang="ru-RU" sz="1600" kern="1200" spc="-60" dirty="0">
              <a:latin typeface="Trebuchet MS"/>
              <a:cs typeface="Trebuchet MS"/>
            </a:rPr>
            <a:t> </a:t>
          </a:r>
          <a:r>
            <a:rPr lang="ru-RU" sz="1600" kern="1200" spc="-45" dirty="0">
              <a:latin typeface="Trebuchet MS"/>
              <a:cs typeface="Trebuchet MS"/>
            </a:rPr>
            <a:t>брак</a:t>
          </a:r>
          <a:r>
            <a:rPr lang="ru-RU" sz="1600" kern="1200" spc="-35" dirty="0">
              <a:latin typeface="Trebuchet MS"/>
              <a:cs typeface="Trebuchet MS"/>
            </a:rPr>
            <a:t> </a:t>
          </a:r>
          <a:r>
            <a:rPr lang="ru-RU" sz="1600" kern="1200" spc="-45" dirty="0">
              <a:latin typeface="Trebuchet MS"/>
              <a:cs typeface="Trebuchet MS"/>
            </a:rPr>
            <a:t>был</a:t>
          </a:r>
          <a:r>
            <a:rPr lang="ru-RU" sz="1600" kern="1200" spc="-30" dirty="0">
              <a:latin typeface="Trebuchet MS"/>
              <a:cs typeface="Trebuchet MS"/>
            </a:rPr>
            <a:t> </a:t>
          </a:r>
          <a:r>
            <a:rPr lang="ru-RU" sz="1600" kern="1200" spc="-60" dirty="0">
              <a:latin typeface="Trebuchet MS"/>
              <a:cs typeface="Trebuchet MS"/>
            </a:rPr>
            <a:t>расторгнут</a:t>
          </a:r>
          <a:r>
            <a:rPr lang="ru-RU" sz="1600" kern="1200" spc="-45" dirty="0">
              <a:latin typeface="Trebuchet MS"/>
              <a:cs typeface="Trebuchet MS"/>
            </a:rPr>
            <a:t> в</a:t>
          </a:r>
          <a:r>
            <a:rPr lang="ru-RU" sz="1600" kern="1200" spc="-40" dirty="0">
              <a:latin typeface="Trebuchet MS"/>
              <a:cs typeface="Trebuchet MS"/>
            </a:rPr>
            <a:t> </a:t>
          </a:r>
          <a:r>
            <a:rPr lang="ru-RU" sz="1600" kern="1200" spc="-30" dirty="0">
              <a:latin typeface="Trebuchet MS"/>
              <a:cs typeface="Trebuchet MS"/>
            </a:rPr>
            <a:t>2024</a:t>
          </a:r>
          <a:r>
            <a:rPr lang="ru-RU" sz="1600" kern="1200" spc="-35" dirty="0">
              <a:latin typeface="Trebuchet MS"/>
              <a:cs typeface="Trebuchet MS"/>
            </a:rPr>
            <a:t> </a:t>
          </a:r>
          <a:r>
            <a:rPr lang="ru-RU" sz="1600" kern="1200" spc="-55" dirty="0">
              <a:latin typeface="Trebuchet MS"/>
              <a:cs typeface="Trebuchet MS"/>
            </a:rPr>
            <a:t>году</a:t>
          </a:r>
          <a:r>
            <a:rPr lang="ru-RU" sz="1600" kern="1200" spc="-40" dirty="0">
              <a:latin typeface="Trebuchet MS"/>
              <a:cs typeface="Trebuchet MS"/>
            </a:rPr>
            <a:t> </a:t>
          </a:r>
          <a:r>
            <a:rPr lang="ru-RU" sz="1600" kern="1200" spc="-50" dirty="0">
              <a:latin typeface="Trebuchet MS"/>
              <a:cs typeface="Trebuchet MS"/>
            </a:rPr>
            <a:t>и</a:t>
          </a:r>
          <a:r>
            <a:rPr lang="ru-RU" sz="1600" kern="1200" spc="-40" dirty="0">
              <a:latin typeface="Trebuchet MS"/>
              <a:cs typeface="Trebuchet MS"/>
            </a:rPr>
            <a:t> </a:t>
          </a:r>
          <a:r>
            <a:rPr lang="ru-RU" sz="1600" kern="1200" spc="-50" dirty="0">
              <a:latin typeface="Trebuchet MS"/>
              <a:cs typeface="Trebuchet MS"/>
            </a:rPr>
            <a:t>отношения</a:t>
          </a:r>
          <a:r>
            <a:rPr lang="ru-RU" sz="1600" kern="1200" spc="-20" dirty="0">
              <a:latin typeface="Trebuchet MS"/>
              <a:cs typeface="Trebuchet MS"/>
            </a:rPr>
            <a:t> </a:t>
          </a:r>
          <a:r>
            <a:rPr lang="ru-RU" sz="1600" kern="1200" spc="-55" dirty="0">
              <a:latin typeface="Trebuchet MS"/>
              <a:cs typeface="Trebuchet MS"/>
            </a:rPr>
            <a:t>не</a:t>
          </a:r>
          <a:r>
            <a:rPr lang="ru-RU" sz="1600" kern="1200" spc="-35" dirty="0">
              <a:latin typeface="Trebuchet MS"/>
              <a:cs typeface="Trebuchet MS"/>
            </a:rPr>
            <a:t> </a:t>
          </a:r>
          <a:r>
            <a:rPr lang="ru-RU" sz="1600" kern="1200" spc="-55" dirty="0">
              <a:latin typeface="Trebuchet MS"/>
              <a:cs typeface="Trebuchet MS"/>
            </a:rPr>
            <a:t>поддерживаются,</a:t>
          </a:r>
          <a:r>
            <a:rPr lang="ru-RU" sz="1600" kern="1200" dirty="0">
              <a:latin typeface="Trebuchet MS"/>
              <a:cs typeface="Trebuchet MS"/>
            </a:rPr>
            <a:t> </a:t>
          </a:r>
          <a:r>
            <a:rPr lang="ru-RU" sz="1600" kern="1200" spc="-25" dirty="0">
              <a:latin typeface="Trebuchet MS"/>
              <a:cs typeface="Trebuchet MS"/>
            </a:rPr>
            <a:t>или </a:t>
          </a:r>
          <a:r>
            <a:rPr lang="ru-RU" sz="1600" kern="1200" spc="-65" dirty="0">
              <a:latin typeface="Trebuchet MS"/>
              <a:cs typeface="Trebuchet MS"/>
            </a:rPr>
            <a:t>супруг(а)</a:t>
          </a:r>
          <a:r>
            <a:rPr lang="ru-RU" sz="1600" kern="1200" spc="-60" dirty="0">
              <a:latin typeface="Trebuchet MS"/>
              <a:cs typeface="Trebuchet MS"/>
            </a:rPr>
            <a:t> </a:t>
          </a:r>
          <a:r>
            <a:rPr lang="ru-RU" sz="1600" kern="1200" spc="-50" dirty="0">
              <a:latin typeface="Trebuchet MS"/>
              <a:cs typeface="Trebuchet MS"/>
            </a:rPr>
            <a:t>умер</a:t>
          </a:r>
          <a:r>
            <a:rPr lang="ru-RU" sz="1600" kern="1200" spc="-45" dirty="0">
              <a:latin typeface="Trebuchet MS"/>
              <a:cs typeface="Trebuchet MS"/>
            </a:rPr>
            <a:t> в</a:t>
          </a:r>
          <a:r>
            <a:rPr lang="ru-RU" sz="1600" kern="1200" spc="-40" dirty="0">
              <a:latin typeface="Trebuchet MS"/>
              <a:cs typeface="Trebuchet MS"/>
            </a:rPr>
            <a:t> </a:t>
          </a:r>
          <a:r>
            <a:rPr lang="ru-RU" sz="1600" kern="1200" spc="-25" dirty="0">
              <a:latin typeface="Trebuchet MS"/>
              <a:cs typeface="Trebuchet MS"/>
            </a:rPr>
            <a:t>2024</a:t>
          </a:r>
          <a:r>
            <a:rPr lang="ru-RU" sz="1600" kern="1200" spc="-30" dirty="0">
              <a:latin typeface="Trebuchet MS"/>
              <a:cs typeface="Trebuchet MS"/>
            </a:rPr>
            <a:t> </a:t>
          </a:r>
          <a:r>
            <a:rPr lang="ru-RU" sz="1600" kern="1200" spc="-114" dirty="0">
              <a:latin typeface="Trebuchet MS"/>
              <a:cs typeface="Trebuchet MS"/>
            </a:rPr>
            <a:t>г.,</a:t>
          </a:r>
          <a:r>
            <a:rPr lang="ru-RU" sz="1600" kern="1200" spc="-55" dirty="0">
              <a:latin typeface="Trebuchet MS"/>
              <a:cs typeface="Trebuchet MS"/>
            </a:rPr>
            <a:t> </a:t>
          </a:r>
          <a:r>
            <a:rPr lang="ru-RU" sz="1600" kern="1200" spc="-50" dirty="0">
              <a:latin typeface="Trebuchet MS"/>
              <a:cs typeface="Trebuchet MS"/>
            </a:rPr>
            <a:t>то</a:t>
          </a:r>
          <a:r>
            <a:rPr lang="ru-RU" sz="1600" kern="1200" spc="-40" dirty="0">
              <a:latin typeface="Trebuchet MS"/>
              <a:cs typeface="Trebuchet MS"/>
            </a:rPr>
            <a:t> необходимо</a:t>
          </a:r>
          <a:r>
            <a:rPr lang="ru-RU" sz="1600" kern="1200" spc="-20" dirty="0">
              <a:latin typeface="Trebuchet MS"/>
              <a:cs typeface="Trebuchet MS"/>
            </a:rPr>
            <a:t> </a:t>
          </a:r>
          <a:r>
            <a:rPr lang="ru-RU" sz="1600" kern="1200" spc="-45" dirty="0">
              <a:latin typeface="Trebuchet MS"/>
              <a:cs typeface="Trebuchet MS"/>
            </a:rPr>
            <a:t>подать</a:t>
          </a:r>
          <a:r>
            <a:rPr lang="ru-RU" sz="1600" kern="1200" spc="-30" dirty="0">
              <a:latin typeface="Trebuchet MS"/>
              <a:cs typeface="Trebuchet MS"/>
            </a:rPr>
            <a:t> </a:t>
          </a:r>
          <a:r>
            <a:rPr lang="ru-RU" sz="1600" kern="1200" spc="-55" dirty="0">
              <a:latin typeface="Trebuchet MS"/>
              <a:cs typeface="Trebuchet MS"/>
            </a:rPr>
            <a:t>соответствующее</a:t>
          </a:r>
          <a:r>
            <a:rPr lang="ru-RU" sz="1600" kern="1200" spc="-5" dirty="0">
              <a:latin typeface="Trebuchet MS"/>
              <a:cs typeface="Trebuchet MS"/>
            </a:rPr>
            <a:t> </a:t>
          </a:r>
          <a:r>
            <a:rPr lang="ru-RU" sz="1600" kern="1200" spc="-55" dirty="0">
              <a:latin typeface="Trebuchet MS"/>
              <a:cs typeface="Trebuchet MS"/>
            </a:rPr>
            <a:t>заявление</a:t>
          </a:r>
          <a:r>
            <a:rPr lang="ru-RU" sz="1600" kern="1200" spc="-20" dirty="0">
              <a:latin typeface="Trebuchet MS"/>
              <a:cs typeface="Trebuchet MS"/>
            </a:rPr>
            <a:t> </a:t>
          </a:r>
          <a:r>
            <a:rPr lang="ru-RU" sz="1600" kern="1200" spc="-50" dirty="0">
              <a:latin typeface="Trebuchet MS"/>
              <a:cs typeface="Trebuchet MS"/>
            </a:rPr>
            <a:t>в </a:t>
          </a:r>
          <a:r>
            <a:rPr lang="ru-RU" sz="1600" kern="1200" spc="-55" dirty="0">
              <a:latin typeface="Trebuchet MS"/>
              <a:cs typeface="Trebuchet MS"/>
            </a:rPr>
            <a:t>Комиссию</a:t>
          </a:r>
          <a:r>
            <a:rPr lang="ru-RU" sz="1600" kern="1200" spc="-30" dirty="0">
              <a:latin typeface="Trebuchet MS"/>
              <a:cs typeface="Trebuchet MS"/>
            </a:rPr>
            <a:t> урегулирования конфликта интересов</a:t>
          </a:r>
          <a:r>
            <a:rPr lang="ru-RU" sz="1600" kern="1200" spc="-10" dirty="0">
              <a:latin typeface="Trebuchet MS"/>
              <a:cs typeface="Trebuchet MS"/>
            </a:rPr>
            <a:t>.</a:t>
          </a:r>
          <a:endParaRPr lang="ru-RU" sz="1600" kern="1200" dirty="0"/>
        </a:p>
      </dsp:txBody>
      <dsp:txXfrm>
        <a:off x="0" y="1683359"/>
        <a:ext cx="6525490" cy="1814400"/>
      </dsp:txXfrm>
    </dsp:sp>
    <dsp:sp modelId="{43FB4361-0472-4EFE-BCE8-451D52B25032}">
      <dsp:nvSpPr>
        <dsp:cNvPr id="0" name=""/>
        <dsp:cNvSpPr/>
      </dsp:nvSpPr>
      <dsp:spPr>
        <a:xfrm>
          <a:off x="326274" y="1447199"/>
          <a:ext cx="4567843" cy="472320"/>
        </a:xfrm>
        <a:prstGeom prst="roundRect">
          <a:avLst/>
        </a:prstGeom>
        <a:gradFill flip="none" rotWithShape="1">
          <a:gsLst>
            <a:gs pos="0">
              <a:srgbClr val="277D4E">
                <a:shade val="30000"/>
                <a:satMod val="115000"/>
              </a:srgbClr>
            </a:gs>
            <a:gs pos="50000">
              <a:srgbClr val="277D4E">
                <a:shade val="67500"/>
                <a:satMod val="115000"/>
              </a:srgbClr>
            </a:gs>
            <a:gs pos="100000">
              <a:srgbClr val="277D4E">
                <a:shade val="100000"/>
                <a:satMod val="115000"/>
              </a:srgbClr>
            </a:gs>
          </a:gsLst>
          <a:lin ang="2700000" scaled="1"/>
          <a:tileRect/>
        </a:gra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654" tIns="0" rIns="172654" bIns="0" numCol="1" spcCol="1270" anchor="ctr" anchorCtr="0">
          <a:noAutofit/>
        </a:bodyPr>
        <a:lstStyle/>
        <a:p>
          <a:pPr marL="0" lvl="0" indent="0" algn="ctr" defTabSz="711200">
            <a:lnSpc>
              <a:spcPct val="90000"/>
            </a:lnSpc>
            <a:spcBef>
              <a:spcPct val="0"/>
            </a:spcBef>
            <a:spcAft>
              <a:spcPct val="35000"/>
            </a:spcAft>
            <a:buNone/>
          </a:pPr>
          <a:r>
            <a:rPr lang="ru-RU" sz="1600" b="1" kern="1200" spc="-125" dirty="0">
              <a:solidFill>
                <a:srgbClr val="FFFFFF"/>
              </a:solidFill>
              <a:latin typeface="Trebuchet MS"/>
              <a:cs typeface="Trebuchet MS"/>
            </a:rPr>
            <a:t>Супруг(а)</a:t>
          </a:r>
          <a:r>
            <a:rPr lang="ru-RU" sz="1600" b="1" kern="1200" spc="-150" dirty="0">
              <a:solidFill>
                <a:srgbClr val="FFFFFF"/>
              </a:solidFill>
              <a:latin typeface="Trebuchet MS"/>
              <a:cs typeface="Trebuchet MS"/>
            </a:rPr>
            <a:t> </a:t>
          </a:r>
          <a:r>
            <a:rPr lang="ru-RU" sz="1600" b="1" kern="1200" spc="-110" dirty="0">
              <a:solidFill>
                <a:srgbClr val="FFFFFF"/>
              </a:solidFill>
              <a:latin typeface="Trebuchet MS"/>
              <a:cs typeface="Trebuchet MS"/>
            </a:rPr>
            <a:t>гражданского </a:t>
          </a:r>
          <a:r>
            <a:rPr lang="ru-RU" sz="1600" b="1" kern="1200" spc="-20" dirty="0">
              <a:solidFill>
                <a:srgbClr val="FFFFFF"/>
              </a:solidFill>
              <a:latin typeface="Trebuchet MS"/>
              <a:cs typeface="Trebuchet MS"/>
            </a:rPr>
            <a:t>служащего</a:t>
          </a:r>
          <a:endParaRPr lang="ru-RU" sz="1600" b="1" kern="1200" dirty="0"/>
        </a:p>
      </dsp:txBody>
      <dsp:txXfrm>
        <a:off x="349331" y="1470256"/>
        <a:ext cx="4521729" cy="426206"/>
      </dsp:txXfrm>
    </dsp:sp>
    <dsp:sp modelId="{B4CC8A69-390F-42D7-9F80-11337DA13ED8}">
      <dsp:nvSpPr>
        <dsp:cNvPr id="0" name=""/>
        <dsp:cNvSpPr/>
      </dsp:nvSpPr>
      <dsp:spPr>
        <a:xfrm>
          <a:off x="0" y="3820320"/>
          <a:ext cx="6525490" cy="18144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6451" tIns="333248" rIns="506451" bIns="113792" numCol="1" spcCol="1270" anchor="t" anchorCtr="0">
          <a:noAutofit/>
        </a:bodyPr>
        <a:lstStyle/>
        <a:p>
          <a:pPr marL="171450" lvl="1" indent="-171450" algn="l" defTabSz="711200">
            <a:lnSpc>
              <a:spcPct val="90000"/>
            </a:lnSpc>
            <a:spcBef>
              <a:spcPct val="0"/>
            </a:spcBef>
            <a:spcAft>
              <a:spcPct val="15000"/>
            </a:spcAft>
            <a:buChar char="•"/>
          </a:pPr>
          <a:r>
            <a:rPr lang="ru-RU" sz="1600" kern="1200" spc="-70" dirty="0">
              <a:latin typeface="Trebuchet MS"/>
              <a:cs typeface="Trebuchet MS"/>
            </a:rPr>
            <a:t>Если</a:t>
          </a:r>
          <a:r>
            <a:rPr lang="ru-RU" sz="1600" kern="1200" spc="-60" dirty="0">
              <a:latin typeface="Trebuchet MS"/>
              <a:cs typeface="Trebuchet MS"/>
            </a:rPr>
            <a:t> </a:t>
          </a:r>
          <a:r>
            <a:rPr lang="ru-RU" sz="1600" kern="1200" spc="-30" dirty="0">
              <a:latin typeface="Trebuchet MS"/>
              <a:cs typeface="Trebuchet MS"/>
            </a:rPr>
            <a:t>по</a:t>
          </a:r>
          <a:r>
            <a:rPr lang="ru-RU" sz="1600" kern="1200" spc="-40" dirty="0">
              <a:latin typeface="Trebuchet MS"/>
              <a:cs typeface="Trebuchet MS"/>
            </a:rPr>
            <a:t> </a:t>
          </a:r>
          <a:r>
            <a:rPr lang="ru-RU" sz="1600" kern="1200" spc="-55" dirty="0">
              <a:latin typeface="Trebuchet MS"/>
              <a:cs typeface="Trebuchet MS"/>
            </a:rPr>
            <a:t>состоянию</a:t>
          </a:r>
          <a:r>
            <a:rPr lang="ru-RU" sz="1600" kern="1200" spc="-30" dirty="0">
              <a:latin typeface="Trebuchet MS"/>
              <a:cs typeface="Trebuchet MS"/>
            </a:rPr>
            <a:t> </a:t>
          </a:r>
          <a:r>
            <a:rPr lang="ru-RU" sz="1600" kern="1200" spc="-45" dirty="0">
              <a:latin typeface="Trebuchet MS"/>
              <a:cs typeface="Trebuchet MS"/>
            </a:rPr>
            <a:t>на</a:t>
          </a:r>
          <a:r>
            <a:rPr lang="ru-RU" sz="1600" kern="1200" spc="-30" dirty="0">
              <a:latin typeface="Trebuchet MS"/>
              <a:cs typeface="Trebuchet MS"/>
            </a:rPr>
            <a:t> </a:t>
          </a:r>
          <a:r>
            <a:rPr lang="ru-RU" sz="1600" kern="1200" spc="-45" dirty="0">
              <a:latin typeface="Trebuchet MS"/>
              <a:cs typeface="Trebuchet MS"/>
            </a:rPr>
            <a:t>31.12.2023</a:t>
          </a:r>
          <a:r>
            <a:rPr lang="ru-RU" sz="1600" kern="1200" spc="-40" dirty="0">
              <a:latin typeface="Trebuchet MS"/>
              <a:cs typeface="Trebuchet MS"/>
            </a:rPr>
            <a:t> </a:t>
          </a:r>
          <a:r>
            <a:rPr lang="ru-RU" sz="1600" kern="1200" spc="-50" dirty="0">
              <a:latin typeface="Trebuchet MS"/>
              <a:cs typeface="Trebuchet MS"/>
            </a:rPr>
            <a:t>ребенку</a:t>
          </a:r>
          <a:r>
            <a:rPr lang="ru-RU" sz="1600" kern="1200" spc="-30" dirty="0">
              <a:latin typeface="Trebuchet MS"/>
              <a:cs typeface="Trebuchet MS"/>
            </a:rPr>
            <a:t> </a:t>
          </a:r>
          <a:r>
            <a:rPr lang="ru-RU" sz="1600" kern="1200" spc="-50" dirty="0">
              <a:latin typeface="Trebuchet MS"/>
              <a:cs typeface="Trebuchet MS"/>
            </a:rPr>
            <a:t>не</a:t>
          </a:r>
          <a:r>
            <a:rPr lang="ru-RU" sz="1600" kern="1200" spc="-40" dirty="0">
              <a:latin typeface="Trebuchet MS"/>
              <a:cs typeface="Trebuchet MS"/>
            </a:rPr>
            <a:t> </a:t>
          </a:r>
          <a:r>
            <a:rPr lang="ru-RU" sz="1600" kern="1200" spc="-50" dirty="0">
              <a:latin typeface="Trebuchet MS"/>
              <a:cs typeface="Trebuchet MS"/>
            </a:rPr>
            <a:t>исполнилось</a:t>
          </a:r>
          <a:r>
            <a:rPr lang="ru-RU" sz="1600" kern="1200" spc="-10" dirty="0">
              <a:latin typeface="Trebuchet MS"/>
              <a:cs typeface="Trebuchet MS"/>
            </a:rPr>
            <a:t> </a:t>
          </a:r>
          <a:r>
            <a:rPr lang="ru-RU" sz="1600" kern="1200" spc="-30" dirty="0">
              <a:latin typeface="Trebuchet MS"/>
              <a:cs typeface="Trebuchet MS"/>
            </a:rPr>
            <a:t>18</a:t>
          </a:r>
          <a:r>
            <a:rPr lang="ru-RU" sz="1600" kern="1200" spc="-55" dirty="0">
              <a:latin typeface="Trebuchet MS"/>
              <a:cs typeface="Trebuchet MS"/>
            </a:rPr>
            <a:t> </a:t>
          </a:r>
          <a:r>
            <a:rPr lang="ru-RU" sz="1600" kern="1200" spc="-20" dirty="0">
              <a:latin typeface="Trebuchet MS"/>
              <a:cs typeface="Trebuchet MS"/>
            </a:rPr>
            <a:t>лет.</a:t>
          </a:r>
          <a:endParaRPr lang="ru-RU" sz="1600" kern="1200" dirty="0"/>
        </a:p>
        <a:p>
          <a:pPr marL="171450" lvl="1" indent="-171450" algn="l" defTabSz="711200">
            <a:lnSpc>
              <a:spcPct val="90000"/>
            </a:lnSpc>
            <a:spcBef>
              <a:spcPct val="0"/>
            </a:spcBef>
            <a:spcAft>
              <a:spcPct val="15000"/>
            </a:spcAft>
            <a:buChar char="•"/>
          </a:pPr>
          <a:r>
            <a:rPr lang="ru-RU" sz="1600" kern="1200" spc="-70" dirty="0">
              <a:latin typeface="Trebuchet MS"/>
              <a:cs typeface="Trebuchet MS"/>
            </a:rPr>
            <a:t>Если</a:t>
          </a:r>
          <a:r>
            <a:rPr lang="ru-RU" sz="1600" kern="1200" spc="-60" dirty="0">
              <a:latin typeface="Trebuchet MS"/>
              <a:cs typeface="Trebuchet MS"/>
            </a:rPr>
            <a:t> </a:t>
          </a:r>
          <a:r>
            <a:rPr lang="ru-RU" sz="1600" kern="1200" spc="-45" dirty="0">
              <a:latin typeface="Trebuchet MS"/>
              <a:cs typeface="Trebuchet MS"/>
            </a:rPr>
            <a:t>ребенок</a:t>
          </a:r>
          <a:r>
            <a:rPr lang="ru-RU" sz="1600" kern="1200" spc="-25" dirty="0">
              <a:latin typeface="Trebuchet MS"/>
              <a:cs typeface="Trebuchet MS"/>
            </a:rPr>
            <a:t> </a:t>
          </a:r>
          <a:r>
            <a:rPr lang="ru-RU" sz="1600" kern="1200" spc="-50" dirty="0">
              <a:latin typeface="Trebuchet MS"/>
              <a:cs typeface="Trebuchet MS"/>
            </a:rPr>
            <a:t>проживает</a:t>
          </a:r>
          <a:r>
            <a:rPr lang="ru-RU" sz="1600" kern="1200" spc="-30" dirty="0">
              <a:latin typeface="Trebuchet MS"/>
              <a:cs typeface="Trebuchet MS"/>
            </a:rPr>
            <a:t> </a:t>
          </a:r>
          <a:r>
            <a:rPr lang="ru-RU" sz="1600" kern="1200" spc="-45" dirty="0">
              <a:latin typeface="Trebuchet MS"/>
              <a:cs typeface="Trebuchet MS"/>
            </a:rPr>
            <a:t>отдельно</a:t>
          </a:r>
          <a:r>
            <a:rPr lang="ru-RU" sz="1600" kern="1200" spc="-5" dirty="0">
              <a:latin typeface="Trebuchet MS"/>
              <a:cs typeface="Trebuchet MS"/>
            </a:rPr>
            <a:t> </a:t>
          </a:r>
          <a:r>
            <a:rPr lang="ru-RU" sz="1600" kern="1200" spc="-50" dirty="0">
              <a:latin typeface="Trebuchet MS"/>
              <a:cs typeface="Trebuchet MS"/>
            </a:rPr>
            <a:t>от </a:t>
          </a:r>
          <a:r>
            <a:rPr lang="ru-RU" sz="1600" kern="1200" spc="-65" dirty="0">
              <a:latin typeface="Trebuchet MS"/>
              <a:cs typeface="Trebuchet MS"/>
            </a:rPr>
            <a:t>госслужащего</a:t>
          </a:r>
          <a:r>
            <a:rPr lang="ru-RU" sz="1600" kern="1200" spc="-30" dirty="0">
              <a:latin typeface="Trebuchet MS"/>
              <a:cs typeface="Trebuchet MS"/>
            </a:rPr>
            <a:t> </a:t>
          </a:r>
          <a:r>
            <a:rPr lang="ru-RU" sz="1600" kern="1200" spc="-50" dirty="0">
              <a:latin typeface="Trebuchet MS"/>
              <a:cs typeface="Trebuchet MS"/>
            </a:rPr>
            <a:t>и</a:t>
          </a:r>
          <a:r>
            <a:rPr lang="ru-RU" sz="1600" kern="1200" spc="-45" dirty="0">
              <a:latin typeface="Trebuchet MS"/>
              <a:cs typeface="Trebuchet MS"/>
            </a:rPr>
            <a:t> </a:t>
          </a:r>
          <a:r>
            <a:rPr lang="ru-RU" sz="1600" kern="1200" spc="-55" dirty="0">
              <a:latin typeface="Trebuchet MS"/>
              <a:cs typeface="Trebuchet MS"/>
            </a:rPr>
            <a:t>связи</a:t>
          </a:r>
          <a:r>
            <a:rPr lang="ru-RU" sz="1600" kern="1200" spc="-35" dirty="0">
              <a:latin typeface="Trebuchet MS"/>
              <a:cs typeface="Trebuchet MS"/>
            </a:rPr>
            <a:t> </a:t>
          </a:r>
          <a:r>
            <a:rPr lang="ru-RU" sz="1600" kern="1200" spc="-55" dirty="0">
              <a:latin typeface="Trebuchet MS"/>
              <a:cs typeface="Trebuchet MS"/>
            </a:rPr>
            <a:t>не</a:t>
          </a:r>
          <a:r>
            <a:rPr lang="ru-RU" sz="1600" kern="1200" spc="-45" dirty="0">
              <a:latin typeface="Trebuchet MS"/>
              <a:cs typeface="Trebuchet MS"/>
            </a:rPr>
            <a:t> </a:t>
          </a:r>
          <a:r>
            <a:rPr lang="ru-RU" sz="1600" kern="1200" spc="-35" dirty="0">
              <a:latin typeface="Trebuchet MS"/>
              <a:cs typeface="Trebuchet MS"/>
            </a:rPr>
            <a:t>поддерживаются, </a:t>
          </a:r>
          <a:r>
            <a:rPr lang="ru-RU" sz="1600" kern="1200" spc="-50" dirty="0">
              <a:latin typeface="Trebuchet MS"/>
              <a:cs typeface="Trebuchet MS"/>
            </a:rPr>
            <a:t>то </a:t>
          </a:r>
          <a:r>
            <a:rPr lang="ru-RU" sz="1600" kern="1200" spc="-40" dirty="0">
              <a:latin typeface="Trebuchet MS"/>
              <a:cs typeface="Trebuchet MS"/>
            </a:rPr>
            <a:t>необходимо</a:t>
          </a:r>
          <a:r>
            <a:rPr lang="ru-RU" sz="1600" kern="1200" spc="-15" dirty="0">
              <a:latin typeface="Trebuchet MS"/>
              <a:cs typeface="Trebuchet MS"/>
            </a:rPr>
            <a:t> </a:t>
          </a:r>
          <a:r>
            <a:rPr lang="ru-RU" sz="1600" kern="1200" spc="-45" dirty="0">
              <a:latin typeface="Trebuchet MS"/>
              <a:cs typeface="Trebuchet MS"/>
            </a:rPr>
            <a:t>подать</a:t>
          </a:r>
          <a:r>
            <a:rPr lang="ru-RU" sz="1600" kern="1200" spc="-25" dirty="0">
              <a:latin typeface="Trebuchet MS"/>
              <a:cs typeface="Trebuchet MS"/>
            </a:rPr>
            <a:t> </a:t>
          </a:r>
          <a:r>
            <a:rPr lang="ru-RU" sz="1600" kern="1200" spc="-55" dirty="0">
              <a:latin typeface="Trebuchet MS"/>
              <a:cs typeface="Trebuchet MS"/>
            </a:rPr>
            <a:t>соответствующее</a:t>
          </a:r>
          <a:r>
            <a:rPr lang="ru-RU" sz="1600" kern="1200" spc="-5" dirty="0">
              <a:latin typeface="Trebuchet MS"/>
              <a:cs typeface="Trebuchet MS"/>
            </a:rPr>
            <a:t> </a:t>
          </a:r>
          <a:r>
            <a:rPr lang="ru-RU" sz="1600" kern="1200" spc="-55" dirty="0">
              <a:latin typeface="Trebuchet MS"/>
              <a:cs typeface="Trebuchet MS"/>
            </a:rPr>
            <a:t>заявление</a:t>
          </a:r>
          <a:r>
            <a:rPr lang="ru-RU" sz="1600" kern="1200" spc="-15" dirty="0">
              <a:latin typeface="Trebuchet MS"/>
              <a:cs typeface="Trebuchet MS"/>
            </a:rPr>
            <a:t> </a:t>
          </a:r>
          <a:r>
            <a:rPr lang="ru-RU" sz="1600" kern="1200" spc="-45" dirty="0">
              <a:latin typeface="Trebuchet MS"/>
              <a:cs typeface="Trebuchet MS"/>
            </a:rPr>
            <a:t>в</a:t>
          </a:r>
          <a:r>
            <a:rPr lang="ru-RU" sz="1600" kern="1200" spc="-35" dirty="0">
              <a:latin typeface="Trebuchet MS"/>
              <a:cs typeface="Trebuchet MS"/>
            </a:rPr>
            <a:t> </a:t>
          </a:r>
          <a:r>
            <a:rPr lang="ru-RU" sz="1600" kern="1200" spc="-55" dirty="0">
              <a:latin typeface="Trebuchet MS"/>
              <a:cs typeface="Trebuchet MS"/>
            </a:rPr>
            <a:t>Комиссию</a:t>
          </a:r>
          <a:r>
            <a:rPr lang="ru-RU" sz="1600" kern="1200" spc="-20" dirty="0">
              <a:latin typeface="Trebuchet MS"/>
              <a:cs typeface="Trebuchet MS"/>
            </a:rPr>
            <a:t> </a:t>
          </a:r>
          <a:r>
            <a:rPr lang="ru-RU" sz="1600" kern="1200" spc="-50" dirty="0">
              <a:latin typeface="Trebuchet MS"/>
              <a:cs typeface="Trebuchet MS"/>
            </a:rPr>
            <a:t>о </a:t>
          </a:r>
          <a:r>
            <a:rPr lang="ru-RU" sz="1600" kern="1200" spc="-45" dirty="0">
              <a:latin typeface="Trebuchet MS"/>
              <a:cs typeface="Trebuchet MS"/>
            </a:rPr>
            <a:t>невозможности</a:t>
          </a:r>
          <a:r>
            <a:rPr lang="ru-RU" sz="1600" kern="1200" spc="15" dirty="0">
              <a:latin typeface="Trebuchet MS"/>
              <a:cs typeface="Trebuchet MS"/>
            </a:rPr>
            <a:t> </a:t>
          </a:r>
          <a:r>
            <a:rPr lang="ru-RU" sz="1600" kern="1200" spc="-55" dirty="0">
              <a:latin typeface="Trebuchet MS"/>
              <a:cs typeface="Trebuchet MS"/>
            </a:rPr>
            <a:t>представить</a:t>
          </a:r>
          <a:r>
            <a:rPr lang="ru-RU" sz="1600" kern="1200" dirty="0">
              <a:latin typeface="Trebuchet MS"/>
              <a:cs typeface="Trebuchet MS"/>
            </a:rPr>
            <a:t> </a:t>
          </a:r>
          <a:r>
            <a:rPr lang="ru-RU" sz="1600" kern="1200" spc="-10" dirty="0">
              <a:latin typeface="Trebuchet MS"/>
              <a:cs typeface="Trebuchet MS"/>
            </a:rPr>
            <a:t>сведения.</a:t>
          </a:r>
          <a:endParaRPr lang="ru-RU" sz="1600" kern="1200" dirty="0"/>
        </a:p>
      </dsp:txBody>
      <dsp:txXfrm>
        <a:off x="0" y="3820320"/>
        <a:ext cx="6525490" cy="1814400"/>
      </dsp:txXfrm>
    </dsp:sp>
    <dsp:sp modelId="{57DF0D77-2E64-4E69-AA5D-60D2C7C79557}">
      <dsp:nvSpPr>
        <dsp:cNvPr id="0" name=""/>
        <dsp:cNvSpPr/>
      </dsp:nvSpPr>
      <dsp:spPr>
        <a:xfrm>
          <a:off x="342898" y="3576333"/>
          <a:ext cx="4567843" cy="472320"/>
        </a:xfrm>
        <a:prstGeom prst="roundRect">
          <a:avLst/>
        </a:prstGeom>
        <a:gradFill flip="none" rotWithShape="0">
          <a:gsLst>
            <a:gs pos="0">
              <a:srgbClr val="277D4E">
                <a:shade val="30000"/>
                <a:satMod val="115000"/>
              </a:srgbClr>
            </a:gs>
            <a:gs pos="50000">
              <a:srgbClr val="277D4E">
                <a:shade val="67500"/>
                <a:satMod val="115000"/>
              </a:srgbClr>
            </a:gs>
            <a:gs pos="100000">
              <a:srgbClr val="277D4E">
                <a:shade val="100000"/>
                <a:satMod val="115000"/>
              </a:srgbClr>
            </a:gs>
          </a:gsLst>
          <a:lin ang="2700000" scaled="1"/>
          <a:tileRect/>
        </a:gra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654" tIns="0" rIns="172654" bIns="0" numCol="1" spcCol="1270" anchor="ctr" anchorCtr="0">
          <a:noAutofit/>
        </a:bodyPr>
        <a:lstStyle/>
        <a:p>
          <a:pPr marL="0" lvl="0" indent="0" algn="ctr" defTabSz="711200">
            <a:lnSpc>
              <a:spcPct val="90000"/>
            </a:lnSpc>
            <a:spcBef>
              <a:spcPct val="0"/>
            </a:spcBef>
            <a:spcAft>
              <a:spcPct val="35000"/>
            </a:spcAft>
            <a:buNone/>
          </a:pPr>
          <a:r>
            <a:rPr lang="ru-RU" sz="1600" b="1" kern="1200" spc="-95" dirty="0">
              <a:solidFill>
                <a:srgbClr val="FFFFFF"/>
              </a:solidFill>
              <a:latin typeface="Trebuchet MS"/>
              <a:cs typeface="Trebuchet MS"/>
            </a:rPr>
            <a:t>Несовершеннолетний </a:t>
          </a:r>
          <a:r>
            <a:rPr lang="ru-RU" sz="1600" b="1" kern="1200" spc="-10" dirty="0">
              <a:solidFill>
                <a:srgbClr val="FFFFFF"/>
              </a:solidFill>
              <a:latin typeface="Trebuchet MS"/>
              <a:cs typeface="Trebuchet MS"/>
            </a:rPr>
            <a:t>ребенок</a:t>
          </a:r>
          <a:endParaRPr lang="ru-RU" sz="1600" b="1" kern="1200" dirty="0"/>
        </a:p>
      </dsp:txBody>
      <dsp:txXfrm>
        <a:off x="365955" y="3599390"/>
        <a:ext cx="4521729"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4985D-3B10-4B82-9FCB-102369412E54}">
      <dsp:nvSpPr>
        <dsp:cNvPr id="0" name=""/>
        <dsp:cNvSpPr/>
      </dsp:nvSpPr>
      <dsp:spPr>
        <a:xfrm>
          <a:off x="1987821" y="2187755"/>
          <a:ext cx="2292874" cy="2366444"/>
        </a:xfrm>
        <a:prstGeom prst="roundRect">
          <a:avLst/>
        </a:prstGeom>
        <a:gradFill flip="none" rotWithShape="0">
          <a:gsLst>
            <a:gs pos="0">
              <a:srgbClr val="277D4E">
                <a:shade val="30000"/>
                <a:satMod val="115000"/>
              </a:srgbClr>
            </a:gs>
            <a:gs pos="50000">
              <a:srgbClr val="277D4E">
                <a:shade val="67500"/>
                <a:satMod val="115000"/>
              </a:srgbClr>
            </a:gs>
            <a:gs pos="100000">
              <a:srgbClr val="277D4E">
                <a:shade val="100000"/>
                <a:satMod val="115000"/>
              </a:srgbClr>
            </a:gs>
          </a:gsLst>
          <a:lin ang="2700000" scaled="1"/>
          <a:tileRect/>
        </a:gra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Franklin Gothic Heavy" panose="020B0903020102020204" pitchFamily="34" charset="0"/>
            </a:rPr>
            <a:t>В период проведения специальной военной операции и до издания соответствующих нормативных правовых актов Российской Федерации не представляют Сведения:</a:t>
          </a:r>
        </a:p>
      </dsp:txBody>
      <dsp:txXfrm>
        <a:off x="2099750" y="2299684"/>
        <a:ext cx="2069016" cy="2142586"/>
      </dsp:txXfrm>
    </dsp:sp>
    <dsp:sp modelId="{B3F40F7F-1EA8-4325-84A0-8A17D8E0E603}">
      <dsp:nvSpPr>
        <dsp:cNvPr id="0" name=""/>
        <dsp:cNvSpPr/>
      </dsp:nvSpPr>
      <dsp:spPr>
        <a:xfrm rot="16167148">
          <a:off x="2762123" y="1830360"/>
          <a:ext cx="714823" cy="0"/>
        </a:xfrm>
        <a:custGeom>
          <a:avLst/>
          <a:gdLst/>
          <a:ahLst/>
          <a:cxnLst/>
          <a:rect l="0" t="0" r="0" b="0"/>
          <a:pathLst>
            <a:path>
              <a:moveTo>
                <a:pt x="0" y="0"/>
              </a:moveTo>
              <a:lnTo>
                <a:pt x="714823" y="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312093-29B3-472A-9E42-282329A1881B}">
      <dsp:nvSpPr>
        <dsp:cNvPr id="0" name=""/>
        <dsp:cNvSpPr/>
      </dsp:nvSpPr>
      <dsp:spPr>
        <a:xfrm>
          <a:off x="1158319" y="381239"/>
          <a:ext cx="3905167" cy="1091725"/>
        </a:xfrm>
        <a:prstGeom prst="roundRect">
          <a:avLst/>
        </a:prstGeom>
        <a:gradFill flip="none" rotWithShape="0">
          <a:gsLst>
            <a:gs pos="0">
              <a:srgbClr val="277D4E">
                <a:shade val="30000"/>
                <a:satMod val="115000"/>
              </a:srgbClr>
            </a:gs>
            <a:gs pos="50000">
              <a:srgbClr val="277D4E">
                <a:shade val="67500"/>
                <a:satMod val="115000"/>
              </a:srgbClr>
            </a:gs>
            <a:gs pos="100000">
              <a:srgbClr val="277D4E">
                <a:shade val="100000"/>
                <a:satMod val="115000"/>
              </a:srgbClr>
            </a:gs>
          </a:gsLst>
          <a:lin ang="2700000" scaled="1"/>
          <a:tileRect/>
        </a:gra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ru-RU" sz="1400" b="1" kern="1200" spc="-85" dirty="0">
              <a:latin typeface="Arial Narrow" panose="020B0606020202030204" pitchFamily="34" charset="0"/>
              <a:cs typeface="Trebuchet MS"/>
            </a:rPr>
            <a:t>лица,</a:t>
          </a:r>
          <a:r>
            <a:rPr lang="ru-RU" sz="1400" b="1" kern="1200" spc="-90" dirty="0">
              <a:latin typeface="Arial Narrow" panose="020B0606020202030204" pitchFamily="34" charset="0"/>
              <a:cs typeface="Trebuchet MS"/>
            </a:rPr>
            <a:t> </a:t>
          </a:r>
          <a:r>
            <a:rPr lang="ru-RU" sz="1400" b="1" kern="1200" spc="-70" dirty="0">
              <a:latin typeface="Arial Narrow" panose="020B0606020202030204" pitchFamily="34" charset="0"/>
              <a:cs typeface="Trebuchet MS"/>
            </a:rPr>
            <a:t>проходящие</a:t>
          </a:r>
          <a:r>
            <a:rPr lang="ru-RU" sz="1400" b="1" kern="1200" spc="-75" dirty="0">
              <a:latin typeface="Arial Narrow" panose="020B0606020202030204" pitchFamily="34" charset="0"/>
              <a:cs typeface="Trebuchet MS"/>
            </a:rPr>
            <a:t> </a:t>
          </a:r>
          <a:r>
            <a:rPr lang="ru-RU" sz="1400" b="1" kern="1200" spc="-85" dirty="0">
              <a:latin typeface="Arial Narrow" panose="020B0606020202030204" pitchFamily="34" charset="0"/>
              <a:cs typeface="Trebuchet MS"/>
            </a:rPr>
            <a:t>службу</a:t>
          </a:r>
          <a:r>
            <a:rPr lang="ru-RU" sz="1400" b="1" kern="1200" spc="-80" dirty="0">
              <a:latin typeface="Arial Narrow" panose="020B0606020202030204" pitchFamily="34" charset="0"/>
              <a:cs typeface="Trebuchet MS"/>
            </a:rPr>
            <a:t> </a:t>
          </a:r>
          <a:r>
            <a:rPr lang="ru-RU" sz="1400" b="1" kern="1200" spc="-70" dirty="0">
              <a:latin typeface="Arial Narrow" panose="020B0606020202030204" pitchFamily="34" charset="0"/>
              <a:cs typeface="Trebuchet MS"/>
            </a:rPr>
            <a:t>в</a:t>
          </a:r>
          <a:r>
            <a:rPr lang="ru-RU" sz="1400" b="1" kern="1200" spc="-55" dirty="0">
              <a:latin typeface="Arial Narrow" panose="020B0606020202030204" pitchFamily="34" charset="0"/>
              <a:cs typeface="Trebuchet MS"/>
            </a:rPr>
            <a:t> </a:t>
          </a:r>
          <a:r>
            <a:rPr lang="ru-RU" sz="1400" b="1" kern="1200" spc="-85" dirty="0">
              <a:latin typeface="Arial Narrow" panose="020B0606020202030204" pitchFamily="34" charset="0"/>
              <a:cs typeface="Trebuchet MS"/>
            </a:rPr>
            <a:t>войсках</a:t>
          </a:r>
          <a:r>
            <a:rPr lang="ru-RU" sz="1400" b="1" kern="1200" spc="-95" dirty="0">
              <a:latin typeface="Arial Narrow" panose="020B0606020202030204" pitchFamily="34" charset="0"/>
              <a:cs typeface="Trebuchet MS"/>
            </a:rPr>
            <a:t> </a:t>
          </a:r>
          <a:r>
            <a:rPr lang="ru-RU" sz="1400" b="1" kern="1200" spc="-55" dirty="0">
              <a:latin typeface="Arial Narrow" panose="020B0606020202030204" pitchFamily="34" charset="0"/>
              <a:cs typeface="Trebuchet MS"/>
            </a:rPr>
            <a:t>национальной</a:t>
          </a:r>
          <a:r>
            <a:rPr lang="ru-RU" sz="1400" b="1" kern="1200" spc="-120" dirty="0">
              <a:latin typeface="Arial Narrow" panose="020B0606020202030204" pitchFamily="34" charset="0"/>
              <a:cs typeface="Trebuchet MS"/>
            </a:rPr>
            <a:t> </a:t>
          </a:r>
          <a:r>
            <a:rPr lang="ru-RU" sz="1400" b="1" kern="1200" spc="-75" dirty="0">
              <a:latin typeface="Arial Narrow" panose="020B0606020202030204" pitchFamily="34" charset="0"/>
              <a:cs typeface="Trebuchet MS"/>
            </a:rPr>
            <a:t>гвардии</a:t>
          </a:r>
          <a:r>
            <a:rPr lang="ru-RU" sz="1400" b="1" kern="1200" spc="-85" dirty="0">
              <a:latin typeface="Arial Narrow" panose="020B0606020202030204" pitchFamily="34" charset="0"/>
              <a:cs typeface="Trebuchet MS"/>
            </a:rPr>
            <a:t> Российской</a:t>
          </a:r>
          <a:r>
            <a:rPr lang="ru-RU" sz="1400" b="1" kern="1200" spc="-65" dirty="0">
              <a:latin typeface="Arial Narrow" panose="020B0606020202030204" pitchFamily="34" charset="0"/>
              <a:cs typeface="Trebuchet MS"/>
            </a:rPr>
            <a:t> Федерации</a:t>
          </a:r>
          <a:r>
            <a:rPr lang="ru-RU" sz="1400" b="1" kern="1200" spc="-50" dirty="0">
              <a:latin typeface="Arial Narrow" panose="020B0606020202030204" pitchFamily="34" charset="0"/>
              <a:cs typeface="Trebuchet MS"/>
            </a:rPr>
            <a:t> и </a:t>
          </a:r>
          <a:r>
            <a:rPr lang="ru-RU" sz="1400" b="1" kern="1200" spc="-55" dirty="0">
              <a:latin typeface="Arial Narrow" panose="020B0606020202030204" pitchFamily="34" charset="0"/>
              <a:cs typeface="Trebuchet MS"/>
            </a:rPr>
            <a:t>имеющие</a:t>
          </a:r>
          <a:r>
            <a:rPr lang="ru-RU" sz="1400" b="1" kern="1200" spc="-80" dirty="0">
              <a:latin typeface="Arial Narrow" panose="020B0606020202030204" pitchFamily="34" charset="0"/>
              <a:cs typeface="Trebuchet MS"/>
            </a:rPr>
            <a:t> </a:t>
          </a:r>
          <a:r>
            <a:rPr lang="ru-RU" sz="1400" b="1" kern="1200" spc="-70" dirty="0">
              <a:latin typeface="Arial Narrow" panose="020B0606020202030204" pitchFamily="34" charset="0"/>
              <a:cs typeface="Trebuchet MS"/>
            </a:rPr>
            <a:t>специальные</a:t>
          </a:r>
          <a:r>
            <a:rPr lang="ru-RU" sz="1400" b="1" kern="1200" spc="-80" dirty="0">
              <a:latin typeface="Arial Narrow" panose="020B0606020202030204" pitchFamily="34" charset="0"/>
              <a:cs typeface="Trebuchet MS"/>
            </a:rPr>
            <a:t> </a:t>
          </a:r>
          <a:r>
            <a:rPr lang="ru-RU" sz="1400" b="1" kern="1200" spc="-65" dirty="0">
              <a:latin typeface="Arial Narrow" panose="020B0606020202030204" pitchFamily="34" charset="0"/>
              <a:cs typeface="Trebuchet MS"/>
            </a:rPr>
            <a:t>звания</a:t>
          </a:r>
          <a:r>
            <a:rPr lang="ru-RU" sz="1400" b="1" kern="1200" spc="-75" dirty="0">
              <a:latin typeface="Arial Narrow" panose="020B0606020202030204" pitchFamily="34" charset="0"/>
              <a:cs typeface="Trebuchet MS"/>
            </a:rPr>
            <a:t> </a:t>
          </a:r>
          <a:r>
            <a:rPr lang="ru-RU" sz="1400" b="1" kern="1200" spc="-10" dirty="0">
              <a:latin typeface="Arial Narrow" panose="020B0606020202030204" pitchFamily="34" charset="0"/>
              <a:cs typeface="Trebuchet MS"/>
            </a:rPr>
            <a:t>полиции</a:t>
          </a:r>
          <a:endParaRPr lang="ru-RU" sz="1400" b="1" kern="1200" dirty="0">
            <a:latin typeface="Arial Narrow" panose="020B0606020202030204" pitchFamily="34" charset="0"/>
          </a:endParaRPr>
        </a:p>
      </dsp:txBody>
      <dsp:txXfrm>
        <a:off x="1211613" y="434533"/>
        <a:ext cx="3798579" cy="985137"/>
      </dsp:txXfrm>
    </dsp:sp>
    <dsp:sp modelId="{B4CA6F88-2836-4790-9D9E-1AB6DC20B4BF}">
      <dsp:nvSpPr>
        <dsp:cNvPr id="0" name=""/>
        <dsp:cNvSpPr/>
      </dsp:nvSpPr>
      <dsp:spPr>
        <a:xfrm rot="7567">
          <a:off x="4280695" y="3374135"/>
          <a:ext cx="576179" cy="0"/>
        </a:xfrm>
        <a:custGeom>
          <a:avLst/>
          <a:gdLst/>
          <a:ahLst/>
          <a:cxnLst/>
          <a:rect l="0" t="0" r="0" b="0"/>
          <a:pathLst>
            <a:path>
              <a:moveTo>
                <a:pt x="0" y="0"/>
              </a:moveTo>
              <a:lnTo>
                <a:pt x="576179" y="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57F599-527C-46F6-904F-34032BC90A58}">
      <dsp:nvSpPr>
        <dsp:cNvPr id="0" name=""/>
        <dsp:cNvSpPr/>
      </dsp:nvSpPr>
      <dsp:spPr>
        <a:xfrm>
          <a:off x="4856873" y="2762901"/>
          <a:ext cx="1383430" cy="1226782"/>
        </a:xfrm>
        <a:prstGeom prst="roundRect">
          <a:avLst/>
        </a:prstGeom>
        <a:gradFill flip="none" rotWithShape="0">
          <a:gsLst>
            <a:gs pos="0">
              <a:srgbClr val="277D4E">
                <a:shade val="30000"/>
                <a:satMod val="115000"/>
              </a:srgbClr>
            </a:gs>
            <a:gs pos="50000">
              <a:srgbClr val="277D4E">
                <a:shade val="67500"/>
                <a:satMod val="115000"/>
              </a:srgbClr>
            </a:gs>
            <a:gs pos="100000">
              <a:srgbClr val="277D4E">
                <a:shade val="100000"/>
                <a:satMod val="115000"/>
              </a:srgbClr>
            </a:gs>
          </a:gsLst>
          <a:lin ang="2700000" scaled="1"/>
          <a:tileRect/>
        </a:gra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ru-RU" sz="1200" b="1" kern="1200" spc="-10" dirty="0">
              <a:latin typeface="Arial Narrow" panose="020B0606020202030204" pitchFamily="34" charset="0"/>
              <a:cs typeface="Trebuchet MS"/>
            </a:rPr>
            <a:t>военнослужащие</a:t>
          </a:r>
          <a:endParaRPr lang="ru-RU" sz="1200" b="1" kern="1200" dirty="0">
            <a:latin typeface="Arial Narrow" panose="020B0606020202030204" pitchFamily="34" charset="0"/>
          </a:endParaRPr>
        </a:p>
      </dsp:txBody>
      <dsp:txXfrm>
        <a:off x="4916760" y="2822788"/>
        <a:ext cx="1263656" cy="1107008"/>
      </dsp:txXfrm>
    </dsp:sp>
    <dsp:sp modelId="{0448001C-5B7B-4F30-80C2-664580256FB9}">
      <dsp:nvSpPr>
        <dsp:cNvPr id="0" name=""/>
        <dsp:cNvSpPr/>
      </dsp:nvSpPr>
      <dsp:spPr>
        <a:xfrm rot="5432998">
          <a:off x="2758674" y="4914947"/>
          <a:ext cx="721527" cy="0"/>
        </a:xfrm>
        <a:custGeom>
          <a:avLst/>
          <a:gdLst/>
          <a:ahLst/>
          <a:cxnLst/>
          <a:rect l="0" t="0" r="0" b="0"/>
          <a:pathLst>
            <a:path>
              <a:moveTo>
                <a:pt x="0" y="0"/>
              </a:moveTo>
              <a:lnTo>
                <a:pt x="721527" y="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CCCBBA-835E-4B73-8BB8-9E6213FFFBAF}">
      <dsp:nvSpPr>
        <dsp:cNvPr id="0" name=""/>
        <dsp:cNvSpPr/>
      </dsp:nvSpPr>
      <dsp:spPr>
        <a:xfrm>
          <a:off x="1074182" y="5275694"/>
          <a:ext cx="4073248" cy="1076759"/>
        </a:xfrm>
        <a:prstGeom prst="roundRect">
          <a:avLst/>
        </a:prstGeom>
        <a:gradFill flip="none" rotWithShape="0">
          <a:gsLst>
            <a:gs pos="0">
              <a:srgbClr val="277D4E">
                <a:shade val="30000"/>
                <a:satMod val="115000"/>
              </a:srgbClr>
            </a:gs>
            <a:gs pos="50000">
              <a:srgbClr val="277D4E">
                <a:shade val="67500"/>
                <a:satMod val="115000"/>
              </a:srgbClr>
            </a:gs>
            <a:gs pos="100000">
              <a:srgbClr val="277D4E">
                <a:shade val="100000"/>
                <a:satMod val="115000"/>
              </a:srgbClr>
            </a:gs>
          </a:gsLst>
          <a:lin ang="2700000" scaled="1"/>
          <a:tileRect/>
        </a:gra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ru-RU" sz="1500" b="1" kern="1200" dirty="0">
              <a:latin typeface="Arial Narrow" panose="020B0606020202030204" pitchFamily="34" charset="0"/>
            </a:rPr>
            <a:t>сотрудники </a:t>
          </a:r>
          <a:r>
            <a:rPr lang="ru-RU" sz="1500" b="0" kern="1200" dirty="0">
              <a:latin typeface="Arial Narrow" panose="020B0606020202030204" pitchFamily="34" charset="0"/>
            </a:rPr>
            <a:t>уголовно-исполнительной</a:t>
          </a:r>
          <a:r>
            <a:rPr lang="ru-RU" sz="1500" b="1" kern="1200" dirty="0">
              <a:latin typeface="Arial Narrow" panose="020B0606020202030204" pitchFamily="34" charset="0"/>
            </a:rPr>
            <a:t> системы Российской Федерации и Следственного комитета Российской Федерации</a:t>
          </a:r>
        </a:p>
      </dsp:txBody>
      <dsp:txXfrm>
        <a:off x="1126745" y="5328257"/>
        <a:ext cx="3968122" cy="971633"/>
      </dsp:txXfrm>
    </dsp:sp>
    <dsp:sp modelId="{C9F9413C-98AA-4ECF-90AA-10B2973B79A9}">
      <dsp:nvSpPr>
        <dsp:cNvPr id="0" name=""/>
        <dsp:cNvSpPr/>
      </dsp:nvSpPr>
      <dsp:spPr>
        <a:xfrm rot="10755463">
          <a:off x="1605673" y="3388307"/>
          <a:ext cx="382163" cy="0"/>
        </a:xfrm>
        <a:custGeom>
          <a:avLst/>
          <a:gdLst/>
          <a:ahLst/>
          <a:cxnLst/>
          <a:rect l="0" t="0" r="0" b="0"/>
          <a:pathLst>
            <a:path>
              <a:moveTo>
                <a:pt x="0" y="0"/>
              </a:moveTo>
              <a:lnTo>
                <a:pt x="382163" y="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253C86-6471-4ED6-B21D-89A2E93B3D4D}">
      <dsp:nvSpPr>
        <dsp:cNvPr id="0" name=""/>
        <dsp:cNvSpPr/>
      </dsp:nvSpPr>
      <dsp:spPr>
        <a:xfrm>
          <a:off x="-14178" y="2787885"/>
          <a:ext cx="1619868" cy="1226782"/>
        </a:xfrm>
        <a:prstGeom prst="roundRect">
          <a:avLst/>
        </a:prstGeom>
        <a:gradFill flip="none" rotWithShape="0">
          <a:gsLst>
            <a:gs pos="0">
              <a:srgbClr val="277D4E">
                <a:shade val="30000"/>
                <a:satMod val="115000"/>
              </a:srgbClr>
            </a:gs>
            <a:gs pos="50000">
              <a:srgbClr val="277D4E">
                <a:shade val="67500"/>
                <a:satMod val="115000"/>
              </a:srgbClr>
            </a:gs>
            <a:gs pos="100000">
              <a:srgbClr val="277D4E">
                <a:shade val="100000"/>
                <a:satMod val="115000"/>
              </a:srgbClr>
            </a:gs>
          </a:gsLst>
          <a:lin ang="2700000" scaled="1"/>
          <a:tileRect/>
        </a:gra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ru-RU" sz="1400" b="1" kern="1200" spc="-80" dirty="0">
              <a:latin typeface="Trebuchet MS"/>
              <a:cs typeface="Trebuchet MS"/>
            </a:rPr>
            <a:t>сотрудники</a:t>
          </a:r>
          <a:r>
            <a:rPr lang="ru-RU" sz="1400" b="1" kern="1200" spc="-100" dirty="0">
              <a:latin typeface="Trebuchet MS"/>
              <a:cs typeface="Trebuchet MS"/>
            </a:rPr>
            <a:t> </a:t>
          </a:r>
          <a:r>
            <a:rPr lang="ru-RU" sz="1400" b="1" kern="1200" spc="-60" dirty="0">
              <a:latin typeface="Trebuchet MS"/>
              <a:cs typeface="Trebuchet MS"/>
            </a:rPr>
            <a:t>органов</a:t>
          </a:r>
          <a:r>
            <a:rPr lang="ru-RU" sz="1400" b="1" kern="1200" spc="-100" dirty="0">
              <a:latin typeface="Trebuchet MS"/>
              <a:cs typeface="Trebuchet MS"/>
            </a:rPr>
            <a:t> </a:t>
          </a:r>
          <a:r>
            <a:rPr lang="ru-RU" sz="1400" b="1" kern="1200" spc="-75" dirty="0">
              <a:latin typeface="Trebuchet MS"/>
              <a:cs typeface="Trebuchet MS"/>
            </a:rPr>
            <a:t>внутренних</a:t>
          </a:r>
          <a:r>
            <a:rPr lang="ru-RU" sz="1400" b="1" kern="1200" spc="-90" dirty="0">
              <a:latin typeface="Trebuchet MS"/>
              <a:cs typeface="Trebuchet MS"/>
            </a:rPr>
            <a:t> </a:t>
          </a:r>
          <a:r>
            <a:rPr lang="ru-RU" sz="1400" b="1" kern="1200" spc="-85" dirty="0">
              <a:latin typeface="Trebuchet MS"/>
              <a:cs typeface="Trebuchet MS"/>
            </a:rPr>
            <a:t>дел</a:t>
          </a:r>
          <a:r>
            <a:rPr lang="ru-RU" sz="1400" b="1" kern="1200" spc="-75" dirty="0">
              <a:latin typeface="Trebuchet MS"/>
              <a:cs typeface="Trebuchet MS"/>
            </a:rPr>
            <a:t> </a:t>
          </a:r>
          <a:r>
            <a:rPr lang="ru-RU" sz="1400" b="1" kern="1200" spc="-80" dirty="0">
              <a:latin typeface="Trebuchet MS"/>
              <a:cs typeface="Trebuchet MS"/>
            </a:rPr>
            <a:t>Российской</a:t>
          </a:r>
          <a:r>
            <a:rPr lang="ru-RU" sz="1400" b="1" kern="1200" spc="-55" dirty="0">
              <a:latin typeface="Trebuchet MS"/>
              <a:cs typeface="Trebuchet MS"/>
            </a:rPr>
            <a:t> </a:t>
          </a:r>
          <a:r>
            <a:rPr lang="ru-RU" sz="1400" b="1" kern="1200" spc="-10" dirty="0">
              <a:latin typeface="Trebuchet MS"/>
              <a:cs typeface="Trebuchet MS"/>
            </a:rPr>
            <a:t>Федерации,</a:t>
          </a:r>
          <a:endParaRPr lang="ru-RU" sz="1400" b="1" kern="1200" dirty="0"/>
        </a:p>
      </dsp:txBody>
      <dsp:txXfrm>
        <a:off x="45709" y="2847772"/>
        <a:ext cx="1500094" cy="11070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D6F9D-10D2-481C-A046-CECCBF2FD12D}">
      <dsp:nvSpPr>
        <dsp:cNvPr id="0" name=""/>
        <dsp:cNvSpPr/>
      </dsp:nvSpPr>
      <dsp:spPr>
        <a:xfrm>
          <a:off x="0" y="279641"/>
          <a:ext cx="9543012" cy="22680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0644" tIns="333248" rIns="740644" bIns="113792" numCol="1" spcCol="1270" anchor="t" anchorCtr="0">
          <a:noAutofit/>
        </a:bodyPr>
        <a:lstStyle/>
        <a:p>
          <a:pPr marL="171450" lvl="1" indent="-171450" algn="l" defTabSz="711200">
            <a:lnSpc>
              <a:spcPct val="90000"/>
            </a:lnSpc>
            <a:spcBef>
              <a:spcPct val="0"/>
            </a:spcBef>
            <a:spcAft>
              <a:spcPct val="15000"/>
            </a:spcAft>
            <a:buChar char="•"/>
          </a:pPr>
          <a:r>
            <a:rPr lang="ru-RU" sz="1600" kern="1200"/>
            <a:t>На сайте ФНС в «Личном кабинете налогоплательщика для физических лиц» получите справку об открытых счетах в банках на территории РФ.</a:t>
          </a:r>
        </a:p>
        <a:p>
          <a:pPr marL="171450" lvl="1" indent="-171450" algn="l" defTabSz="711200">
            <a:lnSpc>
              <a:spcPct val="90000"/>
            </a:lnSpc>
            <a:spcBef>
              <a:spcPct val="0"/>
            </a:spcBef>
            <a:spcAft>
              <a:spcPct val="15000"/>
            </a:spcAft>
            <a:buChar char="•"/>
          </a:pPr>
          <a:r>
            <a:rPr lang="ru-RU" sz="1600" kern="1200" dirty="0"/>
            <a:t>Руководствуясь полученной из ФНС справкой обратитесь в банки для получения справок для заполнения сведений.</a:t>
          </a:r>
        </a:p>
        <a:p>
          <a:pPr marL="171450" lvl="1" indent="-171450" algn="l" defTabSz="711200">
            <a:lnSpc>
              <a:spcPct val="90000"/>
            </a:lnSpc>
            <a:spcBef>
              <a:spcPct val="0"/>
            </a:spcBef>
            <a:spcAft>
              <a:spcPct val="15000"/>
            </a:spcAft>
            <a:buChar char="•"/>
          </a:pPr>
          <a:r>
            <a:rPr lang="ru-RU" sz="1600" kern="1200" dirty="0"/>
            <a:t> </a:t>
          </a:r>
          <a:r>
            <a:rPr lang="ru-RU" sz="1400" i="1" kern="1200" dirty="0"/>
            <a:t>Банком России издано Указание от 27 мая 2021 г. № 5798-У, которым, в частности, утверждена единая форма предоставления сведений о наличии счетов и иной информации, необходимой для представления гражданами сведений о доходах, расходах, об имуществе и обязательствах имущественного характера</a:t>
          </a:r>
        </a:p>
      </dsp:txBody>
      <dsp:txXfrm>
        <a:off x="0" y="279641"/>
        <a:ext cx="9543012" cy="2268000"/>
      </dsp:txXfrm>
    </dsp:sp>
    <dsp:sp modelId="{D34D7294-36C2-4FD4-9494-F2A4A23440C9}">
      <dsp:nvSpPr>
        <dsp:cNvPr id="0" name=""/>
        <dsp:cNvSpPr/>
      </dsp:nvSpPr>
      <dsp:spPr>
        <a:xfrm>
          <a:off x="477150" y="162845"/>
          <a:ext cx="6680108" cy="367734"/>
        </a:xfrm>
        <a:prstGeom prst="roundRect">
          <a:avLst/>
        </a:prstGeom>
        <a:gradFill flip="none" rotWithShape="0">
          <a:gsLst>
            <a:gs pos="0">
              <a:srgbClr val="277D4E">
                <a:shade val="30000"/>
                <a:satMod val="115000"/>
              </a:srgbClr>
            </a:gs>
            <a:gs pos="50000">
              <a:srgbClr val="277D4E">
                <a:shade val="67500"/>
                <a:satMod val="115000"/>
              </a:srgbClr>
            </a:gs>
            <a:gs pos="100000">
              <a:srgbClr val="277D4E">
                <a:shade val="100000"/>
                <a:satMod val="115000"/>
              </a:srgbClr>
            </a:gs>
          </a:gsLst>
          <a:lin ang="2700000" scaled="1"/>
          <a:tileRect/>
        </a:gra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492" tIns="0" rIns="252492" bIns="0" numCol="1" spcCol="1270" anchor="ctr" anchorCtr="0">
          <a:noAutofit/>
        </a:bodyPr>
        <a:lstStyle/>
        <a:p>
          <a:pPr marL="0" lvl="0" indent="0" algn="l" defTabSz="711200">
            <a:lnSpc>
              <a:spcPct val="90000"/>
            </a:lnSpc>
            <a:spcBef>
              <a:spcPct val="0"/>
            </a:spcBef>
            <a:spcAft>
              <a:spcPct val="35000"/>
            </a:spcAft>
            <a:buNone/>
          </a:pPr>
          <a:r>
            <a:rPr lang="ru-RU" sz="1600" b="1" kern="1200" spc="-75" dirty="0">
              <a:latin typeface="Trebuchet MS"/>
              <a:cs typeface="Trebuchet MS"/>
            </a:rPr>
            <a:t>Сведения</a:t>
          </a:r>
          <a:r>
            <a:rPr lang="ru-RU" sz="1600" b="1" kern="1200" spc="-80" dirty="0">
              <a:latin typeface="Trebuchet MS"/>
              <a:cs typeface="Trebuchet MS"/>
            </a:rPr>
            <a:t> </a:t>
          </a:r>
          <a:r>
            <a:rPr lang="ru-RU" sz="1600" b="1" kern="1200" spc="-20" dirty="0">
              <a:latin typeface="Trebuchet MS"/>
              <a:cs typeface="Trebuchet MS"/>
            </a:rPr>
            <a:t>о</a:t>
          </a:r>
          <a:r>
            <a:rPr lang="ru-RU" sz="1600" b="1" kern="1200" spc="-65" dirty="0">
              <a:latin typeface="Trebuchet MS"/>
              <a:cs typeface="Trebuchet MS"/>
            </a:rPr>
            <a:t> </a:t>
          </a:r>
          <a:r>
            <a:rPr lang="ru-RU" sz="1600" b="1" kern="1200" spc="-10" dirty="0">
              <a:latin typeface="Trebuchet MS"/>
              <a:cs typeface="Trebuchet MS"/>
            </a:rPr>
            <a:t>счетах</a:t>
          </a:r>
          <a:endParaRPr lang="ru-RU" sz="1600" b="1" kern="1200" dirty="0"/>
        </a:p>
      </dsp:txBody>
      <dsp:txXfrm>
        <a:off x="495101" y="180796"/>
        <a:ext cx="6644206" cy="331832"/>
      </dsp:txXfrm>
    </dsp:sp>
    <dsp:sp modelId="{C96CC438-BFD4-456E-8EB7-2E1DA12930DE}">
      <dsp:nvSpPr>
        <dsp:cNvPr id="0" name=""/>
        <dsp:cNvSpPr/>
      </dsp:nvSpPr>
      <dsp:spPr>
        <a:xfrm>
          <a:off x="0" y="2884979"/>
          <a:ext cx="9543012" cy="9072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0644" tIns="333248" rIns="740644" bIns="113792" numCol="1" spcCol="1270" anchor="t" anchorCtr="0">
          <a:noAutofit/>
        </a:bodyPr>
        <a:lstStyle/>
        <a:p>
          <a:pPr marL="171450" lvl="1" indent="-171450" algn="l" defTabSz="711200">
            <a:lnSpc>
              <a:spcPct val="90000"/>
            </a:lnSpc>
            <a:spcBef>
              <a:spcPct val="0"/>
            </a:spcBef>
            <a:spcAft>
              <a:spcPct val="15000"/>
            </a:spcAft>
            <a:buChar char="•"/>
          </a:pPr>
          <a:r>
            <a:rPr lang="ru-RU" sz="1600" kern="1200" dirty="0"/>
            <a:t>На сайте ФНС в «Личном кабинете налогоплательщика для физических лиц» запросите сведения о принадлежащем Вам имуществе, данные ЕГРН в </a:t>
          </a:r>
          <a:r>
            <a:rPr lang="ru-RU" sz="1600" kern="1200" dirty="0" err="1"/>
            <a:t>Роскадастре</a:t>
          </a:r>
          <a:endParaRPr lang="ru-RU" sz="1600" kern="1200" dirty="0"/>
        </a:p>
      </dsp:txBody>
      <dsp:txXfrm>
        <a:off x="0" y="2884979"/>
        <a:ext cx="9543012" cy="907200"/>
      </dsp:txXfrm>
    </dsp:sp>
    <dsp:sp modelId="{6C6F7E9E-AD5D-493C-8847-B554144255D3}">
      <dsp:nvSpPr>
        <dsp:cNvPr id="0" name=""/>
        <dsp:cNvSpPr/>
      </dsp:nvSpPr>
      <dsp:spPr>
        <a:xfrm>
          <a:off x="487089" y="2659904"/>
          <a:ext cx="6680108" cy="472320"/>
        </a:xfrm>
        <a:prstGeom prst="roundRect">
          <a:avLst/>
        </a:prstGeom>
        <a:gradFill flip="none" rotWithShape="0">
          <a:gsLst>
            <a:gs pos="0">
              <a:srgbClr val="277D4E">
                <a:shade val="30000"/>
                <a:satMod val="115000"/>
              </a:srgbClr>
            </a:gs>
            <a:gs pos="50000">
              <a:srgbClr val="277D4E">
                <a:shade val="67500"/>
                <a:satMod val="115000"/>
              </a:srgbClr>
            </a:gs>
            <a:gs pos="100000">
              <a:srgbClr val="277D4E">
                <a:shade val="100000"/>
                <a:satMod val="115000"/>
              </a:srgbClr>
            </a:gs>
          </a:gsLst>
          <a:lin ang="2700000" scaled="1"/>
          <a:tileRect/>
        </a:gra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492" tIns="0" rIns="252492" bIns="0" numCol="1" spcCol="1270" anchor="ctr" anchorCtr="0">
          <a:noAutofit/>
        </a:bodyPr>
        <a:lstStyle/>
        <a:p>
          <a:pPr marL="0" lvl="0" indent="0" algn="l" defTabSz="711200">
            <a:lnSpc>
              <a:spcPct val="90000"/>
            </a:lnSpc>
            <a:spcBef>
              <a:spcPct val="0"/>
            </a:spcBef>
            <a:spcAft>
              <a:spcPct val="35000"/>
            </a:spcAft>
            <a:buNone/>
          </a:pPr>
          <a:r>
            <a:rPr lang="ru-RU" sz="1600" b="1" kern="1200" spc="-75" dirty="0">
              <a:latin typeface="Trebuchet MS"/>
              <a:cs typeface="Trebuchet MS"/>
            </a:rPr>
            <a:t>Сведения</a:t>
          </a:r>
          <a:r>
            <a:rPr lang="ru-RU" sz="1600" b="1" kern="1200" spc="-85" dirty="0">
              <a:latin typeface="Trebuchet MS"/>
              <a:cs typeface="Trebuchet MS"/>
            </a:rPr>
            <a:t> </a:t>
          </a:r>
          <a:r>
            <a:rPr lang="ru-RU" sz="1600" b="1" kern="1200" spc="-20" dirty="0">
              <a:latin typeface="Trebuchet MS"/>
              <a:cs typeface="Trebuchet MS"/>
            </a:rPr>
            <a:t>о</a:t>
          </a:r>
          <a:r>
            <a:rPr lang="ru-RU" sz="1600" b="1" kern="1200" spc="-65" dirty="0">
              <a:latin typeface="Trebuchet MS"/>
              <a:cs typeface="Trebuchet MS"/>
            </a:rPr>
            <a:t> недвижимости</a:t>
          </a:r>
          <a:r>
            <a:rPr lang="ru-RU" sz="1600" b="1" kern="1200" spc="-85" dirty="0">
              <a:latin typeface="Trebuchet MS"/>
              <a:cs typeface="Trebuchet MS"/>
            </a:rPr>
            <a:t> </a:t>
          </a:r>
          <a:r>
            <a:rPr lang="ru-RU" sz="1600" b="1" kern="1200" spc="-55" dirty="0">
              <a:latin typeface="Trebuchet MS"/>
              <a:cs typeface="Trebuchet MS"/>
            </a:rPr>
            <a:t>и</a:t>
          </a:r>
          <a:r>
            <a:rPr lang="ru-RU" sz="1600" b="1" kern="1200" spc="-65" dirty="0">
              <a:latin typeface="Trebuchet MS"/>
              <a:cs typeface="Trebuchet MS"/>
            </a:rPr>
            <a:t> </a:t>
          </a:r>
          <a:r>
            <a:rPr lang="ru-RU" sz="1600" b="1" kern="1200" spc="-35" dirty="0">
              <a:latin typeface="Trebuchet MS"/>
              <a:cs typeface="Trebuchet MS"/>
            </a:rPr>
            <a:t>ином</a:t>
          </a:r>
          <a:r>
            <a:rPr lang="ru-RU" sz="1600" b="1" kern="1200" spc="-85" dirty="0">
              <a:latin typeface="Trebuchet MS"/>
              <a:cs typeface="Trebuchet MS"/>
            </a:rPr>
            <a:t> </a:t>
          </a:r>
          <a:r>
            <a:rPr lang="ru-RU" sz="1600" b="1" kern="1200" spc="-10" dirty="0">
              <a:latin typeface="Trebuchet MS"/>
              <a:cs typeface="Trebuchet MS"/>
            </a:rPr>
            <a:t>имуществе</a:t>
          </a:r>
          <a:endParaRPr lang="ru-RU" sz="1600" b="1" kern="1200" dirty="0"/>
        </a:p>
      </dsp:txBody>
      <dsp:txXfrm>
        <a:off x="510146" y="2682961"/>
        <a:ext cx="6633994" cy="426206"/>
      </dsp:txXfrm>
    </dsp:sp>
    <dsp:sp modelId="{5245425F-6A3D-41E5-B307-00E5B891EEF6}">
      <dsp:nvSpPr>
        <dsp:cNvPr id="0" name=""/>
        <dsp:cNvSpPr/>
      </dsp:nvSpPr>
      <dsp:spPr>
        <a:xfrm>
          <a:off x="0" y="4114739"/>
          <a:ext cx="9543012" cy="11340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0644" tIns="333248" rIns="740644" bIns="113792" numCol="1" spcCol="1270" anchor="t" anchorCtr="0">
          <a:noAutofit/>
        </a:bodyPr>
        <a:lstStyle/>
        <a:p>
          <a:pPr marL="171450" lvl="1" indent="-171450" algn="l" defTabSz="711200">
            <a:lnSpc>
              <a:spcPct val="90000"/>
            </a:lnSpc>
            <a:spcBef>
              <a:spcPct val="0"/>
            </a:spcBef>
            <a:spcAft>
              <a:spcPct val="15000"/>
            </a:spcAft>
            <a:buChar char="•"/>
          </a:pPr>
          <a:r>
            <a:rPr lang="ru-RU" sz="1600" kern="1200" dirty="0"/>
            <a:t>Справку о доходах можно получить в бухгалтерии организации, справки о доходах от иных организаций формируются данными организациями по запросу или на портале </a:t>
          </a:r>
          <a:r>
            <a:rPr lang="ru-RU" sz="1600" kern="1200" dirty="0" err="1"/>
            <a:t>Госуслуг</a:t>
          </a:r>
          <a:r>
            <a:rPr lang="ru-RU" sz="1600" kern="1200" dirty="0"/>
            <a:t> (также на портале ФНС) после 1 марта года следующего за отчетным.</a:t>
          </a:r>
        </a:p>
      </dsp:txBody>
      <dsp:txXfrm>
        <a:off x="0" y="4114739"/>
        <a:ext cx="9543012" cy="1134000"/>
      </dsp:txXfrm>
    </dsp:sp>
    <dsp:sp modelId="{DF858D8D-7B49-4355-9DD5-53C68A2028FA}">
      <dsp:nvSpPr>
        <dsp:cNvPr id="0" name=""/>
        <dsp:cNvSpPr/>
      </dsp:nvSpPr>
      <dsp:spPr>
        <a:xfrm>
          <a:off x="477150" y="3878579"/>
          <a:ext cx="6680108" cy="472320"/>
        </a:xfrm>
        <a:prstGeom prst="roundRect">
          <a:avLst/>
        </a:prstGeom>
        <a:gradFill flip="none" rotWithShape="1">
          <a:gsLst>
            <a:gs pos="0">
              <a:srgbClr val="277D4E">
                <a:shade val="30000"/>
                <a:satMod val="115000"/>
              </a:srgbClr>
            </a:gs>
            <a:gs pos="50000">
              <a:srgbClr val="277D4E">
                <a:shade val="67500"/>
                <a:satMod val="115000"/>
              </a:srgbClr>
            </a:gs>
            <a:gs pos="100000">
              <a:srgbClr val="277D4E">
                <a:shade val="100000"/>
                <a:satMod val="115000"/>
              </a:srgbClr>
            </a:gs>
          </a:gsLst>
          <a:lin ang="2700000" scaled="1"/>
          <a:tileRect/>
        </a:gra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492" tIns="0" rIns="252492" bIns="0" numCol="1" spcCol="1270" anchor="ctr" anchorCtr="0">
          <a:noAutofit/>
        </a:bodyPr>
        <a:lstStyle/>
        <a:p>
          <a:pPr marL="0" lvl="0" indent="0" algn="l" defTabSz="711200">
            <a:lnSpc>
              <a:spcPct val="90000"/>
            </a:lnSpc>
            <a:spcBef>
              <a:spcPct val="0"/>
            </a:spcBef>
            <a:spcAft>
              <a:spcPct val="35000"/>
            </a:spcAft>
            <a:buNone/>
          </a:pPr>
          <a:r>
            <a:rPr lang="ru-RU" sz="1600" b="1" kern="1200" spc="-75" dirty="0">
              <a:latin typeface="Trebuchet MS"/>
              <a:cs typeface="Trebuchet MS"/>
            </a:rPr>
            <a:t>Сведения</a:t>
          </a:r>
          <a:r>
            <a:rPr lang="ru-RU" sz="1600" b="1" kern="1200" spc="-80" dirty="0">
              <a:latin typeface="Trebuchet MS"/>
              <a:cs typeface="Trebuchet MS"/>
            </a:rPr>
            <a:t> </a:t>
          </a:r>
          <a:r>
            <a:rPr lang="ru-RU" sz="1600" b="1" kern="1200" spc="-20" dirty="0">
              <a:latin typeface="Trebuchet MS"/>
              <a:cs typeface="Trebuchet MS"/>
            </a:rPr>
            <a:t>о</a:t>
          </a:r>
          <a:r>
            <a:rPr lang="ru-RU" sz="1600" b="1" kern="1200" spc="-55" dirty="0">
              <a:latin typeface="Trebuchet MS"/>
              <a:cs typeface="Trebuchet MS"/>
            </a:rPr>
            <a:t> </a:t>
          </a:r>
          <a:r>
            <a:rPr lang="ru-RU" sz="1600" b="1" kern="1200" spc="-100" dirty="0">
              <a:latin typeface="Trebuchet MS"/>
              <a:cs typeface="Trebuchet MS"/>
            </a:rPr>
            <a:t>всех</a:t>
          </a:r>
          <a:r>
            <a:rPr lang="ru-RU" sz="1600" b="1" kern="1200" spc="-60" dirty="0">
              <a:latin typeface="Trebuchet MS"/>
              <a:cs typeface="Trebuchet MS"/>
            </a:rPr>
            <a:t> </a:t>
          </a:r>
          <a:r>
            <a:rPr lang="ru-RU" sz="1600" b="1" kern="1200" spc="-65" dirty="0">
              <a:latin typeface="Trebuchet MS"/>
              <a:cs typeface="Trebuchet MS"/>
            </a:rPr>
            <a:t>Ваших</a:t>
          </a:r>
          <a:r>
            <a:rPr lang="ru-RU" sz="1600" b="1" kern="1200" spc="-60" dirty="0">
              <a:latin typeface="Trebuchet MS"/>
              <a:cs typeface="Trebuchet MS"/>
            </a:rPr>
            <a:t> </a:t>
          </a:r>
          <a:r>
            <a:rPr lang="ru-RU" sz="1600" b="1" kern="1200" spc="-70" dirty="0">
              <a:latin typeface="Trebuchet MS"/>
              <a:cs typeface="Trebuchet MS"/>
            </a:rPr>
            <a:t>доходах</a:t>
          </a:r>
          <a:r>
            <a:rPr lang="ru-RU" sz="1600" b="1" kern="1200" spc="-110" dirty="0">
              <a:latin typeface="Trebuchet MS"/>
              <a:cs typeface="Trebuchet MS"/>
            </a:rPr>
            <a:t> </a:t>
          </a:r>
          <a:r>
            <a:rPr lang="ru-RU" sz="1600" b="1" kern="1200" spc="-55" dirty="0">
              <a:latin typeface="Trebuchet MS"/>
              <a:cs typeface="Trebuchet MS"/>
            </a:rPr>
            <a:t>за</a:t>
          </a:r>
          <a:r>
            <a:rPr lang="ru-RU" sz="1600" b="1" kern="1200" spc="-60" dirty="0">
              <a:latin typeface="Trebuchet MS"/>
              <a:cs typeface="Trebuchet MS"/>
            </a:rPr>
            <a:t> предыдущий</a:t>
          </a:r>
          <a:r>
            <a:rPr lang="ru-RU" sz="1600" b="1" kern="1200" spc="-75" dirty="0">
              <a:latin typeface="Trebuchet MS"/>
              <a:cs typeface="Trebuchet MS"/>
            </a:rPr>
            <a:t> </a:t>
          </a:r>
          <a:r>
            <a:rPr lang="ru-RU" sz="1600" b="1" kern="1200" spc="-25" dirty="0">
              <a:latin typeface="Trebuchet MS"/>
              <a:cs typeface="Trebuchet MS"/>
            </a:rPr>
            <a:t>год</a:t>
          </a:r>
          <a:endParaRPr lang="ru-RU" sz="1600" b="1" kern="1200" dirty="0"/>
        </a:p>
      </dsp:txBody>
      <dsp:txXfrm>
        <a:off x="500207" y="3901636"/>
        <a:ext cx="6633994"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269C5-F25A-4077-8687-B7C40324969C}">
      <dsp:nvSpPr>
        <dsp:cNvPr id="0" name=""/>
        <dsp:cNvSpPr/>
      </dsp:nvSpPr>
      <dsp:spPr>
        <a:xfrm>
          <a:off x="0" y="0"/>
          <a:ext cx="7057506" cy="1548574"/>
        </a:xfrm>
        <a:prstGeom prst="rect">
          <a:avLst/>
        </a:prstGeom>
        <a:gradFill flip="none" rotWithShape="1">
          <a:gsLst>
            <a:gs pos="0">
              <a:srgbClr val="277D4E">
                <a:shade val="30000"/>
                <a:satMod val="115000"/>
              </a:srgbClr>
            </a:gs>
            <a:gs pos="50000">
              <a:srgbClr val="277D4E">
                <a:shade val="67500"/>
                <a:satMod val="115000"/>
              </a:srgbClr>
            </a:gs>
            <a:gs pos="100000">
              <a:srgbClr val="277D4E">
                <a:shade val="100000"/>
                <a:satMod val="115000"/>
              </a:srgbClr>
            </a:gs>
          </a:gsLst>
          <a:lin ang="27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ru-RU" sz="3500" kern="1200" spc="-110">
              <a:solidFill>
                <a:srgbClr val="FFFFFF"/>
              </a:solidFill>
              <a:latin typeface="Trebuchet MS"/>
              <a:cs typeface="Trebuchet MS"/>
            </a:rPr>
            <a:t>На</a:t>
          </a:r>
          <a:r>
            <a:rPr lang="ru-RU" sz="3500" kern="1200" spc="-195">
              <a:solidFill>
                <a:srgbClr val="FFFFFF"/>
              </a:solidFill>
              <a:latin typeface="Trebuchet MS"/>
              <a:cs typeface="Trebuchet MS"/>
            </a:rPr>
            <a:t> </a:t>
          </a:r>
          <a:r>
            <a:rPr lang="ru-RU" sz="3500" kern="1200" spc="-130">
              <a:solidFill>
                <a:srgbClr val="FFFFFF"/>
              </a:solidFill>
              <a:latin typeface="Trebuchet MS"/>
              <a:cs typeface="Trebuchet MS"/>
            </a:rPr>
            <a:t>портале</a:t>
          </a:r>
          <a:r>
            <a:rPr lang="ru-RU" sz="3500" kern="1200" spc="-190">
              <a:solidFill>
                <a:srgbClr val="FFFFFF"/>
              </a:solidFill>
              <a:latin typeface="Trebuchet MS"/>
              <a:cs typeface="Trebuchet MS"/>
            </a:rPr>
            <a:t> </a:t>
          </a:r>
          <a:r>
            <a:rPr lang="ru-RU" sz="3500" kern="1200" spc="-110">
              <a:solidFill>
                <a:srgbClr val="FFFFFF"/>
              </a:solidFill>
              <a:latin typeface="Trebuchet MS"/>
              <a:cs typeface="Trebuchet MS"/>
            </a:rPr>
            <a:t>Социального</a:t>
          </a:r>
          <a:r>
            <a:rPr lang="ru-RU" sz="3500" kern="1200" spc="-204">
              <a:solidFill>
                <a:srgbClr val="FFFFFF"/>
              </a:solidFill>
              <a:latin typeface="Trebuchet MS"/>
              <a:cs typeface="Trebuchet MS"/>
            </a:rPr>
            <a:t> </a:t>
          </a:r>
          <a:r>
            <a:rPr lang="ru-RU" sz="3500" kern="1200" spc="-145">
              <a:solidFill>
                <a:srgbClr val="FFFFFF"/>
              </a:solidFill>
              <a:latin typeface="Trebuchet MS"/>
              <a:cs typeface="Trebuchet MS"/>
            </a:rPr>
            <a:t>фонда</a:t>
          </a:r>
          <a:r>
            <a:rPr lang="ru-RU" sz="3500" kern="1200" spc="-195">
              <a:solidFill>
                <a:srgbClr val="FFFFFF"/>
              </a:solidFill>
              <a:latin typeface="Trebuchet MS"/>
              <a:cs typeface="Trebuchet MS"/>
            </a:rPr>
            <a:t> </a:t>
          </a:r>
          <a:r>
            <a:rPr lang="ru-RU" sz="3500" kern="1200" spc="-150">
              <a:solidFill>
                <a:srgbClr val="FFFFFF"/>
              </a:solidFill>
              <a:latin typeface="Trebuchet MS"/>
              <a:cs typeface="Trebuchet MS"/>
            </a:rPr>
            <a:t>России</a:t>
          </a:r>
          <a:r>
            <a:rPr lang="ru-RU" sz="3500" kern="1200" spc="-180">
              <a:solidFill>
                <a:srgbClr val="FFFFFF"/>
              </a:solidFill>
              <a:latin typeface="Trebuchet MS"/>
              <a:cs typeface="Trebuchet MS"/>
            </a:rPr>
            <a:t> </a:t>
          </a:r>
          <a:r>
            <a:rPr lang="ru-RU" sz="3500" kern="1200" spc="-25">
              <a:solidFill>
                <a:srgbClr val="FFFFFF"/>
              </a:solidFill>
              <a:latin typeface="Trebuchet MS"/>
              <a:cs typeface="Trebuchet MS"/>
            </a:rPr>
            <a:t>можно </a:t>
          </a:r>
          <a:r>
            <a:rPr lang="ru-RU" sz="3500" kern="1200" spc="-145">
              <a:solidFill>
                <a:srgbClr val="FFFFFF"/>
              </a:solidFill>
              <a:latin typeface="Trebuchet MS"/>
              <a:cs typeface="Trebuchet MS"/>
            </a:rPr>
            <a:t>получить</a:t>
          </a:r>
          <a:r>
            <a:rPr lang="ru-RU" sz="3500" kern="1200" spc="-204">
              <a:solidFill>
                <a:srgbClr val="FFFFFF"/>
              </a:solidFill>
              <a:latin typeface="Trebuchet MS"/>
              <a:cs typeface="Trebuchet MS"/>
            </a:rPr>
            <a:t> </a:t>
          </a:r>
          <a:r>
            <a:rPr lang="ru-RU" sz="3500" kern="1200" spc="-130">
              <a:solidFill>
                <a:srgbClr val="FFFFFF"/>
              </a:solidFill>
              <a:latin typeface="Trebuchet MS"/>
              <a:cs typeface="Trebuchet MS"/>
            </a:rPr>
            <a:t>справки</a:t>
          </a:r>
          <a:r>
            <a:rPr lang="ru-RU" sz="3500" kern="1200" spc="-170">
              <a:solidFill>
                <a:srgbClr val="FFFFFF"/>
              </a:solidFill>
              <a:latin typeface="Trebuchet MS"/>
              <a:cs typeface="Trebuchet MS"/>
            </a:rPr>
            <a:t> </a:t>
          </a:r>
          <a:r>
            <a:rPr lang="ru-RU" sz="3500" kern="1200" spc="-25">
              <a:solidFill>
                <a:srgbClr val="FFFFFF"/>
              </a:solidFill>
              <a:latin typeface="Trebuchet MS"/>
              <a:cs typeface="Trebuchet MS"/>
            </a:rPr>
            <a:t>о:</a:t>
          </a:r>
          <a:endParaRPr lang="ru-RU" sz="3500" kern="1200" dirty="0"/>
        </a:p>
      </dsp:txBody>
      <dsp:txXfrm>
        <a:off x="0" y="0"/>
        <a:ext cx="7057506" cy="1548574"/>
      </dsp:txXfrm>
    </dsp:sp>
    <dsp:sp modelId="{6C2F59A7-E2E8-4805-A516-387429843A3E}">
      <dsp:nvSpPr>
        <dsp:cNvPr id="0" name=""/>
        <dsp:cNvSpPr/>
      </dsp:nvSpPr>
      <dsp:spPr>
        <a:xfrm>
          <a:off x="3446" y="1548574"/>
          <a:ext cx="2350204" cy="3252006"/>
        </a:xfrm>
        <a:prstGeom prst="rect">
          <a:avLst/>
        </a:prstGeom>
        <a:gradFill flip="none" rotWithShape="0">
          <a:gsLst>
            <a:gs pos="0">
              <a:srgbClr val="2DC189">
                <a:shade val="30000"/>
                <a:satMod val="115000"/>
              </a:srgbClr>
            </a:gs>
            <a:gs pos="50000">
              <a:srgbClr val="2DC189">
                <a:shade val="67500"/>
                <a:satMod val="115000"/>
              </a:srgbClr>
            </a:gs>
            <a:gs pos="100000">
              <a:srgbClr val="2DC189">
                <a:shade val="100000"/>
                <a:satMod val="115000"/>
              </a:srgbClr>
            </a:gs>
          </a:gsLst>
          <a:lin ang="16200000" scaled="1"/>
          <a:tileRect/>
        </a:gra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kern="1200" spc="-10" dirty="0">
              <a:latin typeface="Trebuchet MS"/>
              <a:cs typeface="Trebuchet MS"/>
            </a:rPr>
            <a:t>размере</a:t>
          </a:r>
          <a:endParaRPr lang="ru-RU" sz="1900" kern="1200" dirty="0">
            <a:latin typeface="Trebuchet MS"/>
            <a:cs typeface="Trebuchet MS"/>
          </a:endParaRPr>
        </a:p>
        <a:p>
          <a:pPr marL="0" lvl="0" indent="0" algn="ctr" defTabSz="844550">
            <a:lnSpc>
              <a:spcPct val="90000"/>
            </a:lnSpc>
            <a:spcBef>
              <a:spcPct val="0"/>
            </a:spcBef>
            <a:spcAft>
              <a:spcPct val="35000"/>
            </a:spcAft>
            <a:buNone/>
          </a:pPr>
          <a:r>
            <a:rPr lang="ru-RU" sz="1900" kern="1200" spc="-90" dirty="0">
              <a:latin typeface="Trebuchet MS"/>
              <a:cs typeface="Trebuchet MS"/>
            </a:rPr>
            <a:t>выплаченной</a:t>
          </a:r>
          <a:r>
            <a:rPr lang="ru-RU" sz="1900" kern="1200" spc="-125" dirty="0">
              <a:latin typeface="Trebuchet MS"/>
              <a:cs typeface="Trebuchet MS"/>
            </a:rPr>
            <a:t> </a:t>
          </a:r>
          <a:r>
            <a:rPr lang="ru-RU" sz="1900" kern="1200" spc="-100" dirty="0">
              <a:latin typeface="Trebuchet MS"/>
              <a:cs typeface="Trebuchet MS"/>
            </a:rPr>
            <a:t>в</a:t>
          </a:r>
          <a:r>
            <a:rPr lang="ru-RU" sz="1900" kern="1200" spc="-130" dirty="0">
              <a:latin typeface="Trebuchet MS"/>
              <a:cs typeface="Trebuchet MS"/>
            </a:rPr>
            <a:t> </a:t>
          </a:r>
          <a:r>
            <a:rPr lang="ru-RU" sz="1900" kern="1200" spc="-20" dirty="0">
              <a:latin typeface="Trebuchet MS"/>
              <a:cs typeface="Trebuchet MS"/>
            </a:rPr>
            <a:t>2023</a:t>
          </a:r>
          <a:endParaRPr lang="ru-RU" sz="1900" kern="1200" dirty="0">
            <a:latin typeface="Trebuchet MS"/>
            <a:cs typeface="Trebuchet MS"/>
          </a:endParaRPr>
        </a:p>
        <a:p>
          <a:pPr marL="0" lvl="0" indent="0" algn="ctr" defTabSz="844550">
            <a:lnSpc>
              <a:spcPct val="90000"/>
            </a:lnSpc>
            <a:spcBef>
              <a:spcPct val="0"/>
            </a:spcBef>
            <a:spcAft>
              <a:spcPct val="35000"/>
            </a:spcAft>
            <a:buNone/>
          </a:pPr>
          <a:r>
            <a:rPr lang="ru-RU" sz="1900" kern="1200" spc="-130" dirty="0">
              <a:latin typeface="Trebuchet MS"/>
              <a:cs typeface="Trebuchet MS"/>
            </a:rPr>
            <a:t>году</a:t>
          </a:r>
          <a:r>
            <a:rPr lang="ru-RU" sz="1900" kern="1200" spc="-150" dirty="0">
              <a:latin typeface="Trebuchet MS"/>
              <a:cs typeface="Trebuchet MS"/>
            </a:rPr>
            <a:t> </a:t>
          </a:r>
          <a:r>
            <a:rPr lang="ru-RU" sz="1900" kern="1200" spc="-10" dirty="0">
              <a:latin typeface="Trebuchet MS"/>
              <a:cs typeface="Trebuchet MS"/>
            </a:rPr>
            <a:t>пенсии</a:t>
          </a:r>
          <a:endParaRPr lang="ru-RU" sz="1900" kern="1200" dirty="0"/>
        </a:p>
      </dsp:txBody>
      <dsp:txXfrm>
        <a:off x="3446" y="1548574"/>
        <a:ext cx="2350204" cy="3252006"/>
      </dsp:txXfrm>
    </dsp:sp>
    <dsp:sp modelId="{F379E681-3B7C-4EB3-9FCC-D847A4D4CE78}">
      <dsp:nvSpPr>
        <dsp:cNvPr id="0" name=""/>
        <dsp:cNvSpPr/>
      </dsp:nvSpPr>
      <dsp:spPr>
        <a:xfrm>
          <a:off x="2353650" y="1548574"/>
          <a:ext cx="2350204" cy="3252006"/>
        </a:xfrm>
        <a:prstGeom prst="rect">
          <a:avLst/>
        </a:prstGeom>
        <a:gradFill flip="none" rotWithShape="0">
          <a:gsLst>
            <a:gs pos="0">
              <a:srgbClr val="249C6E">
                <a:shade val="30000"/>
                <a:satMod val="115000"/>
              </a:srgbClr>
            </a:gs>
            <a:gs pos="50000">
              <a:srgbClr val="249C6E">
                <a:shade val="67500"/>
                <a:satMod val="115000"/>
              </a:srgbClr>
            </a:gs>
            <a:gs pos="100000">
              <a:srgbClr val="249C6E">
                <a:shade val="100000"/>
                <a:satMod val="115000"/>
              </a:srgbClr>
            </a:gs>
          </a:gsLst>
          <a:lin ang="16200000" scaled="1"/>
          <a:tileRect/>
        </a:gra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kern="1200" spc="-10" dirty="0">
              <a:latin typeface="Trebuchet MS"/>
              <a:cs typeface="Trebuchet MS"/>
            </a:rPr>
            <a:t>размере </a:t>
          </a:r>
          <a:r>
            <a:rPr lang="ru-RU" sz="1900" kern="1200" spc="-100" dirty="0">
              <a:latin typeface="Trebuchet MS"/>
              <a:cs typeface="Trebuchet MS"/>
            </a:rPr>
            <a:t>выплаченных</a:t>
          </a:r>
          <a:r>
            <a:rPr lang="ru-RU" sz="1900" kern="1200" spc="-110" dirty="0">
              <a:latin typeface="Trebuchet MS"/>
              <a:cs typeface="Trebuchet MS"/>
            </a:rPr>
            <a:t> </a:t>
          </a:r>
          <a:r>
            <a:rPr lang="ru-RU" sz="1900" kern="1200" spc="-100" dirty="0">
              <a:latin typeface="Trebuchet MS"/>
              <a:cs typeface="Trebuchet MS"/>
            </a:rPr>
            <a:t>в</a:t>
          </a:r>
          <a:r>
            <a:rPr lang="ru-RU" sz="1900" kern="1200" spc="-120" dirty="0">
              <a:latin typeface="Trebuchet MS"/>
              <a:cs typeface="Trebuchet MS"/>
            </a:rPr>
            <a:t> </a:t>
          </a:r>
          <a:r>
            <a:rPr lang="ru-RU" sz="1900" kern="1200" spc="-35" dirty="0">
              <a:latin typeface="Trebuchet MS"/>
              <a:cs typeface="Trebuchet MS"/>
            </a:rPr>
            <a:t>2023 </a:t>
          </a:r>
          <a:r>
            <a:rPr lang="ru-RU" sz="1900" kern="1200" spc="-130" dirty="0">
              <a:latin typeface="Trebuchet MS"/>
              <a:cs typeface="Trebuchet MS"/>
            </a:rPr>
            <a:t>году</a:t>
          </a:r>
          <a:r>
            <a:rPr lang="ru-RU" sz="1900" kern="1200" spc="-145" dirty="0">
              <a:latin typeface="Trebuchet MS"/>
              <a:cs typeface="Trebuchet MS"/>
            </a:rPr>
            <a:t> </a:t>
          </a:r>
          <a:r>
            <a:rPr lang="ru-RU" sz="1900" kern="1200" spc="-100" dirty="0">
              <a:latin typeface="Trebuchet MS"/>
              <a:cs typeface="Trebuchet MS"/>
            </a:rPr>
            <a:t>пособиях</a:t>
          </a:r>
          <a:r>
            <a:rPr lang="ru-RU" sz="1900" kern="1200" spc="-125" dirty="0">
              <a:latin typeface="Trebuchet MS"/>
              <a:cs typeface="Trebuchet MS"/>
            </a:rPr>
            <a:t> </a:t>
          </a:r>
          <a:r>
            <a:rPr lang="ru-RU" sz="1900" kern="1200" spc="-25" dirty="0">
              <a:latin typeface="Trebuchet MS"/>
              <a:cs typeface="Trebuchet MS"/>
            </a:rPr>
            <a:t>по</a:t>
          </a:r>
          <a:endParaRPr lang="ru-RU" sz="1900" kern="1200" dirty="0">
            <a:latin typeface="Trebuchet MS"/>
            <a:cs typeface="Trebuchet MS"/>
          </a:endParaRPr>
        </a:p>
        <a:p>
          <a:pPr marL="0" lvl="0" indent="0" algn="ctr" defTabSz="844550">
            <a:lnSpc>
              <a:spcPct val="90000"/>
            </a:lnSpc>
            <a:spcBef>
              <a:spcPct val="0"/>
            </a:spcBef>
            <a:spcAft>
              <a:spcPct val="35000"/>
            </a:spcAft>
            <a:buNone/>
          </a:pPr>
          <a:r>
            <a:rPr lang="ru-RU" sz="1900" kern="1200" spc="-10" dirty="0">
              <a:latin typeface="Trebuchet MS"/>
              <a:cs typeface="Trebuchet MS"/>
            </a:rPr>
            <a:t>временной</a:t>
          </a:r>
          <a:endParaRPr lang="ru-RU" sz="1900" kern="1200" dirty="0">
            <a:latin typeface="Trebuchet MS"/>
            <a:cs typeface="Trebuchet MS"/>
          </a:endParaRPr>
        </a:p>
        <a:p>
          <a:pPr marL="0" lvl="0" indent="0" algn="ctr" defTabSz="844550">
            <a:lnSpc>
              <a:spcPct val="90000"/>
            </a:lnSpc>
            <a:spcBef>
              <a:spcPct val="0"/>
            </a:spcBef>
            <a:spcAft>
              <a:spcPct val="35000"/>
            </a:spcAft>
            <a:buNone/>
          </a:pPr>
          <a:r>
            <a:rPr lang="ru-RU" sz="1900" kern="1200" spc="-45" dirty="0">
              <a:latin typeface="Trebuchet MS"/>
              <a:cs typeface="Trebuchet MS"/>
            </a:rPr>
            <a:t>нетрудоспособности</a:t>
          </a:r>
          <a:endParaRPr lang="ru-RU" sz="1900" kern="1200" dirty="0"/>
        </a:p>
      </dsp:txBody>
      <dsp:txXfrm>
        <a:off x="2353650" y="1548574"/>
        <a:ext cx="2350204" cy="3252006"/>
      </dsp:txXfrm>
    </dsp:sp>
    <dsp:sp modelId="{90D52A23-8C3A-4874-8D40-398B99EA25BD}">
      <dsp:nvSpPr>
        <dsp:cNvPr id="0" name=""/>
        <dsp:cNvSpPr/>
      </dsp:nvSpPr>
      <dsp:spPr>
        <a:xfrm>
          <a:off x="4703855" y="1548574"/>
          <a:ext cx="2350204" cy="3252006"/>
        </a:xfrm>
        <a:prstGeom prst="rect">
          <a:avLst/>
        </a:prstGeom>
        <a:gradFill flip="none" rotWithShape="1">
          <a:gsLst>
            <a:gs pos="0">
              <a:srgbClr val="277D4E">
                <a:shade val="30000"/>
                <a:satMod val="115000"/>
              </a:srgbClr>
            </a:gs>
            <a:gs pos="50000">
              <a:srgbClr val="277D4E">
                <a:shade val="67500"/>
                <a:satMod val="115000"/>
              </a:srgbClr>
            </a:gs>
            <a:gs pos="100000">
              <a:srgbClr val="277D4E">
                <a:shade val="100000"/>
                <a:satMod val="115000"/>
              </a:srgbClr>
            </a:gs>
          </a:gsLst>
          <a:lin ang="10800000" scaled="1"/>
          <a:tileRect/>
        </a:gra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kern="1200" spc="-10" dirty="0">
              <a:latin typeface="Trebuchet MS"/>
              <a:cs typeface="Trebuchet MS"/>
            </a:rPr>
            <a:t>размере </a:t>
          </a:r>
          <a:r>
            <a:rPr lang="ru-RU" sz="1900" kern="1200" spc="-105" dirty="0">
              <a:latin typeface="Trebuchet MS"/>
              <a:cs typeface="Trebuchet MS"/>
            </a:rPr>
            <a:t>выплаченных</a:t>
          </a:r>
          <a:r>
            <a:rPr lang="ru-RU" sz="1900" kern="1200" spc="-114" dirty="0">
              <a:latin typeface="Trebuchet MS"/>
              <a:cs typeface="Trebuchet MS"/>
            </a:rPr>
            <a:t> </a:t>
          </a:r>
          <a:r>
            <a:rPr lang="ru-RU" sz="1900" kern="1200" spc="-100" dirty="0">
              <a:latin typeface="Trebuchet MS"/>
              <a:cs typeface="Trebuchet MS"/>
            </a:rPr>
            <a:t>в</a:t>
          </a:r>
          <a:r>
            <a:rPr lang="ru-RU" sz="1900" kern="1200" spc="-105" dirty="0">
              <a:latin typeface="Trebuchet MS"/>
              <a:cs typeface="Trebuchet MS"/>
            </a:rPr>
            <a:t> </a:t>
          </a:r>
          <a:r>
            <a:rPr lang="ru-RU" sz="1900" kern="1200" spc="-25" dirty="0">
              <a:latin typeface="Trebuchet MS"/>
              <a:cs typeface="Trebuchet MS"/>
            </a:rPr>
            <a:t>2023 </a:t>
          </a:r>
          <a:r>
            <a:rPr lang="ru-RU" sz="1900" kern="1200" spc="-130" dirty="0">
              <a:latin typeface="Trebuchet MS"/>
              <a:cs typeface="Trebuchet MS"/>
            </a:rPr>
            <a:t>году</a:t>
          </a:r>
          <a:r>
            <a:rPr lang="ru-RU" sz="1900" kern="1200" spc="-150" dirty="0">
              <a:latin typeface="Trebuchet MS"/>
              <a:cs typeface="Trebuchet MS"/>
            </a:rPr>
            <a:t> </a:t>
          </a:r>
          <a:r>
            <a:rPr lang="ru-RU" sz="1900" kern="1200" spc="-10" dirty="0">
              <a:latin typeface="Trebuchet MS"/>
              <a:cs typeface="Trebuchet MS"/>
            </a:rPr>
            <a:t>пособиях</a:t>
          </a:r>
          <a:endParaRPr lang="ru-RU" sz="1900" kern="1200" dirty="0"/>
        </a:p>
      </dsp:txBody>
      <dsp:txXfrm>
        <a:off x="4703855" y="1548574"/>
        <a:ext cx="2350204" cy="3252006"/>
      </dsp:txXfrm>
    </dsp:sp>
    <dsp:sp modelId="{F4AE9779-FBD7-4B9D-9A55-2994ECD41015}">
      <dsp:nvSpPr>
        <dsp:cNvPr id="0" name=""/>
        <dsp:cNvSpPr/>
      </dsp:nvSpPr>
      <dsp:spPr>
        <a:xfrm>
          <a:off x="0" y="4800580"/>
          <a:ext cx="7057506" cy="361334"/>
        </a:xfrm>
        <a:prstGeom prst="rect">
          <a:avLst/>
        </a:prstGeom>
        <a:gradFill flip="none" rotWithShape="0">
          <a:gsLst>
            <a:gs pos="0">
              <a:srgbClr val="277D4E">
                <a:shade val="30000"/>
                <a:satMod val="115000"/>
              </a:srgbClr>
            </a:gs>
            <a:gs pos="50000">
              <a:srgbClr val="277D4E">
                <a:shade val="67500"/>
                <a:satMod val="115000"/>
              </a:srgbClr>
            </a:gs>
            <a:gs pos="100000">
              <a:srgbClr val="277D4E">
                <a:shade val="100000"/>
                <a:satMod val="115000"/>
              </a:srgbClr>
            </a:gs>
          </a:gsLst>
          <a:lin ang="2700000" scaled="1"/>
          <a:tileRect/>
        </a:gra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E76D0-D783-4B14-AE26-336F2A4B7742}">
      <dsp:nvSpPr>
        <dsp:cNvPr id="0" name=""/>
        <dsp:cNvSpPr/>
      </dsp:nvSpPr>
      <dsp:spPr>
        <a:xfrm>
          <a:off x="849039" y="0"/>
          <a:ext cx="6952766" cy="5265497"/>
        </a:xfrm>
        <a:prstGeom prst="rightArrow">
          <a:avLst/>
        </a:prstGeom>
        <a:solidFill>
          <a:schemeClr val="accent5">
            <a:tint val="65000"/>
          </a:schemeClr>
        </a:solidFill>
        <a:ln w="9525"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sp>
    <dsp:sp modelId="{7F732DBA-C364-4A2C-B710-AD98D11D4C7F}">
      <dsp:nvSpPr>
        <dsp:cNvPr id="0" name=""/>
        <dsp:cNvSpPr/>
      </dsp:nvSpPr>
      <dsp:spPr>
        <a:xfrm>
          <a:off x="3594" y="1579649"/>
          <a:ext cx="1571641" cy="2106198"/>
        </a:xfrm>
        <a:prstGeom prst="roundRect">
          <a:avLst/>
        </a:prstGeom>
        <a:solidFill>
          <a:schemeClr val="accent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a:t>Подраздел 3.1</a:t>
          </a:r>
        </a:p>
        <a:p>
          <a:pPr marL="0" lvl="0" indent="0" algn="ctr" defTabSz="666750">
            <a:lnSpc>
              <a:spcPct val="90000"/>
            </a:lnSpc>
            <a:spcBef>
              <a:spcPct val="0"/>
            </a:spcBef>
            <a:spcAft>
              <a:spcPct val="35000"/>
            </a:spcAft>
            <a:buNone/>
          </a:pPr>
          <a:r>
            <a:rPr lang="en-US" sz="1500" kern="1200" dirty="0"/>
            <a:t>“</a:t>
          </a:r>
          <a:r>
            <a:rPr lang="ru-RU" sz="1500" kern="1200" dirty="0"/>
            <a:t>Недвижимое имущество</a:t>
          </a:r>
          <a:r>
            <a:rPr lang="en-US" sz="1500" kern="1200" dirty="0"/>
            <a:t>”</a:t>
          </a:r>
          <a:endParaRPr lang="ru-RU" sz="1500" kern="1200" dirty="0"/>
        </a:p>
      </dsp:txBody>
      <dsp:txXfrm>
        <a:off x="80315" y="1656370"/>
        <a:ext cx="1418199" cy="1952756"/>
      </dsp:txXfrm>
    </dsp:sp>
    <dsp:sp modelId="{2CB4A957-58D7-45C8-AC3D-0D4F1D2481BE}">
      <dsp:nvSpPr>
        <dsp:cNvPr id="0" name=""/>
        <dsp:cNvSpPr/>
      </dsp:nvSpPr>
      <dsp:spPr>
        <a:xfrm>
          <a:off x="1653818" y="1579649"/>
          <a:ext cx="1571641" cy="2106198"/>
        </a:xfrm>
        <a:prstGeom prst="roundRect">
          <a:avLst/>
        </a:prstGeom>
        <a:solidFill>
          <a:schemeClr val="accent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a:t>Подраздел 3.</a:t>
          </a:r>
          <a:r>
            <a:rPr lang="en-US" sz="1500" kern="1200" dirty="0"/>
            <a:t>2</a:t>
          </a:r>
        </a:p>
        <a:p>
          <a:pPr marL="0" lvl="0" indent="0" algn="ctr" defTabSz="666750">
            <a:lnSpc>
              <a:spcPct val="90000"/>
            </a:lnSpc>
            <a:spcBef>
              <a:spcPct val="0"/>
            </a:spcBef>
            <a:spcAft>
              <a:spcPct val="35000"/>
            </a:spcAft>
            <a:buNone/>
          </a:pPr>
          <a:r>
            <a:rPr lang="en-US" sz="1500" kern="1200" dirty="0"/>
            <a:t>“</a:t>
          </a:r>
          <a:r>
            <a:rPr lang="ru-RU" sz="1500" kern="1200" dirty="0"/>
            <a:t>Транспортное средство</a:t>
          </a:r>
          <a:r>
            <a:rPr lang="en-US" sz="1500" kern="1200" dirty="0"/>
            <a:t>”</a:t>
          </a:r>
          <a:endParaRPr lang="ru-RU" sz="1500" kern="1200" dirty="0"/>
        </a:p>
      </dsp:txBody>
      <dsp:txXfrm>
        <a:off x="1730539" y="1656370"/>
        <a:ext cx="1418199" cy="1952756"/>
      </dsp:txXfrm>
    </dsp:sp>
    <dsp:sp modelId="{B5B4AADB-D82A-40DC-8352-207C3ABDE222}">
      <dsp:nvSpPr>
        <dsp:cNvPr id="0" name=""/>
        <dsp:cNvSpPr/>
      </dsp:nvSpPr>
      <dsp:spPr>
        <a:xfrm>
          <a:off x="3304041" y="1579649"/>
          <a:ext cx="1571641" cy="2106198"/>
        </a:xfrm>
        <a:prstGeom prst="roundRect">
          <a:avLst/>
        </a:prstGeom>
        <a:solidFill>
          <a:schemeClr val="accent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a:t>Подраздел 3.3</a:t>
          </a:r>
        </a:p>
        <a:p>
          <a:pPr marL="0" lvl="0" indent="0" algn="ctr" defTabSz="666750">
            <a:lnSpc>
              <a:spcPct val="90000"/>
            </a:lnSpc>
            <a:spcBef>
              <a:spcPct val="0"/>
            </a:spcBef>
            <a:spcAft>
              <a:spcPct val="35000"/>
            </a:spcAft>
            <a:buNone/>
          </a:pPr>
          <a:r>
            <a:rPr lang="en-US" sz="1500" kern="1200" dirty="0"/>
            <a:t>“</a:t>
          </a:r>
          <a:r>
            <a:rPr lang="ru-RU" sz="1500" kern="1200" dirty="0"/>
            <a:t>Цифровые финансовые активы</a:t>
          </a:r>
          <a:r>
            <a:rPr lang="en-US" sz="1500" kern="1200" dirty="0"/>
            <a:t>”</a:t>
          </a:r>
          <a:endParaRPr lang="ru-RU" sz="1500" kern="1200" dirty="0"/>
        </a:p>
      </dsp:txBody>
      <dsp:txXfrm>
        <a:off x="3380762" y="1656370"/>
        <a:ext cx="1418199" cy="1952756"/>
      </dsp:txXfrm>
    </dsp:sp>
    <dsp:sp modelId="{6BA0A72A-944E-48E4-8689-1EDC30B39070}">
      <dsp:nvSpPr>
        <dsp:cNvPr id="0" name=""/>
        <dsp:cNvSpPr/>
      </dsp:nvSpPr>
      <dsp:spPr>
        <a:xfrm>
          <a:off x="4954265" y="1579649"/>
          <a:ext cx="1571641" cy="2106198"/>
        </a:xfrm>
        <a:prstGeom prst="roundRect">
          <a:avLst/>
        </a:prstGeom>
        <a:solidFill>
          <a:schemeClr val="accent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a:t>Подраздел 3.4</a:t>
          </a:r>
        </a:p>
        <a:p>
          <a:pPr marL="0" lvl="0" indent="0" algn="ctr" defTabSz="666750">
            <a:lnSpc>
              <a:spcPct val="90000"/>
            </a:lnSpc>
            <a:spcBef>
              <a:spcPct val="0"/>
            </a:spcBef>
            <a:spcAft>
              <a:spcPct val="35000"/>
            </a:spcAft>
            <a:buNone/>
          </a:pPr>
          <a:r>
            <a:rPr lang="en-US" sz="1500" kern="1200" dirty="0"/>
            <a:t>“</a:t>
          </a:r>
          <a:r>
            <a:rPr lang="ru-RU" sz="1500" kern="1200" dirty="0"/>
            <a:t>Утилитарные цифровые активы</a:t>
          </a:r>
          <a:r>
            <a:rPr lang="en-US" sz="1500" kern="1200" dirty="0"/>
            <a:t>”</a:t>
          </a:r>
          <a:r>
            <a:rPr lang="ru-RU" sz="1500" kern="1200" dirty="0"/>
            <a:t> </a:t>
          </a:r>
        </a:p>
      </dsp:txBody>
      <dsp:txXfrm>
        <a:off x="5030986" y="1656370"/>
        <a:ext cx="1418199" cy="1952756"/>
      </dsp:txXfrm>
    </dsp:sp>
    <dsp:sp modelId="{A5CA8B82-0DCD-409B-AA43-6BAC8A2EB5F4}">
      <dsp:nvSpPr>
        <dsp:cNvPr id="0" name=""/>
        <dsp:cNvSpPr/>
      </dsp:nvSpPr>
      <dsp:spPr>
        <a:xfrm>
          <a:off x="6604488" y="1579649"/>
          <a:ext cx="1571641" cy="2106198"/>
        </a:xfrm>
        <a:prstGeom prst="roundRect">
          <a:avLst/>
        </a:prstGeom>
        <a:solidFill>
          <a:schemeClr val="accent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a:t>Подраздел 3.5</a:t>
          </a:r>
        </a:p>
        <a:p>
          <a:pPr marL="0" lvl="0" indent="0" algn="ctr" defTabSz="666750">
            <a:lnSpc>
              <a:spcPct val="90000"/>
            </a:lnSpc>
            <a:spcBef>
              <a:spcPct val="0"/>
            </a:spcBef>
            <a:spcAft>
              <a:spcPct val="35000"/>
            </a:spcAft>
            <a:buNone/>
          </a:pPr>
          <a:r>
            <a:rPr lang="en-US" sz="1500" kern="1200" dirty="0"/>
            <a:t>“</a:t>
          </a:r>
          <a:r>
            <a:rPr lang="ru-RU" sz="1500" kern="1200" dirty="0"/>
            <a:t>Цифровая валюта</a:t>
          </a:r>
          <a:r>
            <a:rPr lang="en-US" sz="1500" kern="1200" dirty="0"/>
            <a:t>”</a:t>
          </a:r>
          <a:r>
            <a:rPr lang="ru-RU" sz="1500" kern="1200" dirty="0"/>
            <a:t> </a:t>
          </a:r>
        </a:p>
      </dsp:txBody>
      <dsp:txXfrm>
        <a:off x="6681209" y="1656370"/>
        <a:ext cx="1418199" cy="195275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586B75A-687E-405C-8A0B-8D00578BA2C3}" type="datetimeFigureOut">
              <a:rPr lang="en-US" dirty="0"/>
              <a:pPr/>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2/29/2024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2/29/2024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2/29/2024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ru-RU"/>
              <a:t>Образец заголовка</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8" name="Date Placeholder 7"/>
          <p:cNvSpPr>
            <a:spLocks noGrp="1"/>
          </p:cNvSpPr>
          <p:nvPr>
            <p:ph type="dt" sz="half" idx="10"/>
          </p:nvPr>
        </p:nvSpPr>
        <p:spPr/>
        <p:txBody>
          <a:bodyPr/>
          <a:lstStyle/>
          <a:p>
            <a:fld id="{5586B75A-687E-405C-8A0B-8D00578BA2C3}" type="datetimeFigureOut">
              <a:rPr lang="en-US" dirty="0"/>
              <a:pPr/>
              <a:t>2/29/2024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8" name="Date Placeholder 7"/>
          <p:cNvSpPr>
            <a:spLocks noGrp="1"/>
          </p:cNvSpPr>
          <p:nvPr>
            <p:ph type="dt" sz="half" idx="10"/>
          </p:nvPr>
        </p:nvSpPr>
        <p:spPr/>
        <p:txBody>
          <a:bodyPr/>
          <a:lstStyle/>
          <a:p>
            <a:fld id="{5586B75A-687E-405C-8A0B-8D00578BA2C3}" type="datetimeFigureOut">
              <a:rPr lang="en-US" dirty="0"/>
              <a:pPr/>
              <a:t>2/29/2024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2/29/2024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9.png"/><Relationship Id="rId7" Type="http://schemas.openxmlformats.org/officeDocument/2006/relationships/diagramQuickStyle" Target="../diagrams/quickStyle2.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www.kremlin.ru/structure/additional/12" TargetMode="External"/><Relationship Id="rId2" Type="http://schemas.openxmlformats.org/officeDocument/2006/relationships/hyperlink" Target="http://static.kremlin.ru/media/events/files/ru/HHAM7hQuWshSdgiVANAeAFuzgAxNRhbA.zip"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4.png"/><Relationship Id="rId7" Type="http://schemas.openxmlformats.org/officeDocument/2006/relationships/diagramLayout" Target="../diagrams/layout5.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6.png"/><Relationship Id="rId10" Type="http://schemas.microsoft.com/office/2007/relationships/diagramDrawing" Target="../diagrams/drawing5.xml"/><Relationship Id="rId4" Type="http://schemas.openxmlformats.org/officeDocument/2006/relationships/image" Target="../media/image5.png"/><Relationship Id="rId9" Type="http://schemas.openxmlformats.org/officeDocument/2006/relationships/diagramColors" Target="../diagrams/colors5.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0.png"/><Relationship Id="rId4" Type="http://schemas.openxmlformats.org/officeDocument/2006/relationships/hyperlink" Target="https://lk.rosreestr.ru/eservices/real-estate-objects-onlin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1.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3.png"/><Relationship Id="rId7"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10.png"/><Relationship Id="rId4" Type="http://schemas.openxmlformats.org/officeDocument/2006/relationships/image" Target="../media/image1.jp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27.png"/><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png"/><Relationship Id="rId7" Type="http://schemas.openxmlformats.org/officeDocument/2006/relationships/image" Target="../media/image43.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6.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png"/><Relationship Id="rId7" Type="http://schemas.openxmlformats.org/officeDocument/2006/relationships/image" Target="../media/image45.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9832"/>
            <a:ext cx="12192000" cy="5411585"/>
          </a:xfrm>
          <a:prstGeom prst="rect">
            <a:avLst/>
          </a:prstGeom>
        </p:spPr>
      </p:pic>
      <p:sp>
        <p:nvSpPr>
          <p:cNvPr id="2" name="Заголовок 1"/>
          <p:cNvSpPr>
            <a:spLocks noGrp="1"/>
          </p:cNvSpPr>
          <p:nvPr>
            <p:ph type="ctrTitle"/>
          </p:nvPr>
        </p:nvSpPr>
        <p:spPr>
          <a:xfrm>
            <a:off x="543236" y="1422109"/>
            <a:ext cx="11041796" cy="3723470"/>
          </a:xfrm>
        </p:spPr>
        <p:txBody>
          <a:bodyPr>
            <a:normAutofit/>
          </a:bodyPr>
          <a:lstStyle/>
          <a:p>
            <a:pPr algn="ctr"/>
            <a:r>
              <a:rPr lang="ru-RU" sz="4800" b="1" dirty="0">
                <a:latin typeface="Franklin Gothic Heavy" panose="020B0903020102020204" pitchFamily="34" charset="0"/>
              </a:rPr>
              <a:t>Порядок заполнения сведений о доходах, расходах, об, имуществе и обязательствах имущественного характера в 2024году </a:t>
            </a:r>
            <a:br>
              <a:rPr lang="ru-RU" sz="4800" b="1" dirty="0">
                <a:latin typeface="Franklin Gothic Heavy" panose="020B0903020102020204" pitchFamily="34" charset="0"/>
              </a:rPr>
            </a:br>
            <a:r>
              <a:rPr lang="ru-RU" sz="4800" b="1" dirty="0">
                <a:latin typeface="Franklin Gothic Heavy" panose="020B0903020102020204" pitchFamily="34" charset="0"/>
              </a:rPr>
              <a:t>(за 2023 отчетный год)</a:t>
            </a:r>
          </a:p>
        </p:txBody>
      </p:sp>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25644" t="11851" r="24945" b="11668"/>
          <a:stretch/>
        </p:blipFill>
        <p:spPr>
          <a:xfrm>
            <a:off x="124691" y="90806"/>
            <a:ext cx="617267" cy="615776"/>
          </a:xfrm>
          <a:prstGeom prst="rect">
            <a:avLst/>
          </a:prstGeom>
        </p:spPr>
      </p:pic>
    </p:spTree>
    <p:extLst>
      <p:ext uri="{BB962C8B-B14F-4D97-AF65-F5344CB8AC3E}">
        <p14:creationId xmlns:p14="http://schemas.microsoft.com/office/powerpoint/2010/main" val="283692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71019" y="345490"/>
            <a:ext cx="11209451" cy="615553"/>
          </a:xfrm>
          <a:prstGeom prst="rect">
            <a:avLst/>
          </a:prstGeom>
        </p:spPr>
        <p:txBody>
          <a:bodyPr wrap="square">
            <a:spAutoFit/>
          </a:bodyPr>
          <a:lstStyle/>
          <a:p>
            <a:r>
              <a:rPr lang="ru-RU" sz="3400" dirty="0">
                <a:solidFill>
                  <a:schemeClr val="accent6">
                    <a:lumMod val="50000"/>
                  </a:schemeClr>
                </a:solidFill>
                <a:latin typeface="Times New Roman" panose="02020603050405020304" pitchFamily="18" charset="0"/>
                <a:cs typeface="Times New Roman" panose="02020603050405020304" pitchFamily="18" charset="0"/>
              </a:rPr>
              <a:t>Изменения</a:t>
            </a:r>
            <a:endParaRPr lang="ru-RU" sz="3400" dirty="0"/>
          </a:p>
        </p:txBody>
      </p:sp>
      <p:cxnSp>
        <p:nvCxnSpPr>
          <p:cNvPr id="4" name="Соединительная линия уступом 3"/>
          <p:cNvCxnSpPr/>
          <p:nvPr/>
        </p:nvCxnSpPr>
        <p:spPr>
          <a:xfrm>
            <a:off x="156754" y="378823"/>
            <a:ext cx="1959429" cy="718457"/>
          </a:xfrm>
          <a:prstGeom prst="bentConnector3">
            <a:avLst/>
          </a:prstGeom>
          <a:ln w="38100" cap="flat" cmpd="sng" algn="ctr">
            <a:solidFill>
              <a:schemeClr val="accent6">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 name="TextBox 5">
            <a:extLst>
              <a:ext uri="{FF2B5EF4-FFF2-40B4-BE49-F238E27FC236}">
                <a16:creationId xmlns:a16="http://schemas.microsoft.com/office/drawing/2014/main" id="{BFB10B7D-0D64-85A8-C88E-656442037E86}"/>
              </a:ext>
            </a:extLst>
          </p:cNvPr>
          <p:cNvSpPr txBox="1"/>
          <p:nvPr/>
        </p:nvSpPr>
        <p:spPr>
          <a:xfrm>
            <a:off x="156754" y="994377"/>
            <a:ext cx="11902974" cy="637097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spcBef>
                <a:spcPts val="0"/>
              </a:spcBef>
            </a:pPr>
            <a:r>
              <a:rPr lang="ru-RU" sz="2000" dirty="0">
                <a:solidFill>
                  <a:schemeClr val="tx1"/>
                </a:solidFill>
                <a:latin typeface="Times New Roman" panose="02020603050405020304" pitchFamily="18" charset="0"/>
                <a:cs typeface="Times New Roman" panose="02020603050405020304" pitchFamily="18" charset="0"/>
              </a:rPr>
              <a:t>- </a:t>
            </a:r>
            <a:r>
              <a:rPr lang="ru-RU" sz="2400" b="1" dirty="0">
                <a:solidFill>
                  <a:schemeClr val="tx1"/>
                </a:solidFill>
                <a:latin typeface="Times New Roman" panose="02020603050405020304" pitchFamily="18" charset="0"/>
                <a:cs typeface="Times New Roman" panose="02020603050405020304" pitchFamily="18" charset="0"/>
              </a:rPr>
              <a:t>Скорректирована информация о порядке заполнения графы «Сумма поступивших на счет денежных средств» раздела 4 справки в соответствии</a:t>
            </a:r>
          </a:p>
          <a:p>
            <a:pPr algn="just">
              <a:spcBef>
                <a:spcPts val="0"/>
              </a:spcBef>
            </a:pPr>
            <a:r>
              <a:rPr lang="ru-RU" sz="2400" b="1" dirty="0">
                <a:solidFill>
                  <a:schemeClr val="tx1"/>
                </a:solidFill>
                <a:latin typeface="Times New Roman" panose="02020603050405020304" pitchFamily="18" charset="0"/>
                <a:cs typeface="Times New Roman" panose="02020603050405020304" pitchFamily="18" charset="0"/>
              </a:rPr>
              <a:t>с Указом Президента Российской Федерации от 25.01.2024 № 71 «О внесении изменений в некоторые акты Президента Российской Федерации». </a:t>
            </a:r>
          </a:p>
          <a:p>
            <a:pPr algn="just">
              <a:spcBef>
                <a:spcPts val="0"/>
              </a:spcBef>
            </a:pPr>
            <a:endParaRPr lang="ru-RU" sz="2400" b="1" dirty="0">
              <a:solidFill>
                <a:schemeClr val="tx1"/>
              </a:solidFill>
              <a:latin typeface="Times New Roman" panose="02020603050405020304" pitchFamily="18" charset="0"/>
              <a:cs typeface="Times New Roman" panose="02020603050405020304" pitchFamily="18" charset="0"/>
            </a:endParaRPr>
          </a:p>
          <a:p>
            <a:pPr algn="just">
              <a:spcBef>
                <a:spcPts val="0"/>
              </a:spcBef>
            </a:pPr>
            <a:r>
              <a:rPr lang="ru-RU" sz="2400" b="1" dirty="0">
                <a:solidFill>
                  <a:schemeClr val="tx1"/>
                </a:solidFill>
                <a:latin typeface="Times New Roman" panose="02020603050405020304" pitchFamily="18" charset="0"/>
                <a:cs typeface="Times New Roman" panose="02020603050405020304" pitchFamily="18" charset="0"/>
              </a:rPr>
              <a:t>-Указано на отсутствие необходимости отражать в разделе 4 справки электронные средства платежа. </a:t>
            </a:r>
          </a:p>
          <a:p>
            <a:pPr algn="just">
              <a:spcBef>
                <a:spcPts val="0"/>
              </a:spcBef>
            </a:pPr>
            <a:r>
              <a:rPr lang="ru-RU" sz="2400" b="1" dirty="0">
                <a:solidFill>
                  <a:schemeClr val="tx1"/>
                </a:solidFill>
                <a:latin typeface="Times New Roman" panose="02020603050405020304" pitchFamily="18" charset="0"/>
                <a:cs typeface="Times New Roman" panose="02020603050405020304" pitchFamily="18" charset="0"/>
              </a:rPr>
              <a:t>Не указываются электронные средства платежа, в том числе "электронные кошельки" (например, "</a:t>
            </a:r>
            <a:r>
              <a:rPr lang="ru-RU" sz="2400" b="1" dirty="0" err="1">
                <a:solidFill>
                  <a:schemeClr val="tx1"/>
                </a:solidFill>
                <a:latin typeface="Times New Roman" panose="02020603050405020304" pitchFamily="18" charset="0"/>
                <a:cs typeface="Times New Roman" panose="02020603050405020304" pitchFamily="18" charset="0"/>
              </a:rPr>
              <a:t>ЮMoney</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Qiwi</a:t>
            </a:r>
            <a:r>
              <a:rPr lang="ru-RU" sz="2400" b="1" dirty="0">
                <a:solidFill>
                  <a:schemeClr val="tx1"/>
                </a:solidFill>
                <a:latin typeface="Times New Roman" panose="02020603050405020304" pitchFamily="18" charset="0"/>
                <a:cs typeface="Times New Roman" panose="02020603050405020304" pitchFamily="18" charset="0"/>
              </a:rPr>
              <a:t> кошелек" и др.), клиентские карты для совершения покупок в информационно-телекоммуникационной сети "Интернет" (при этом рекомендуется удостовериться, что счет в банке (иной кредитной организации) не открывался).</a:t>
            </a:r>
          </a:p>
          <a:p>
            <a:pPr algn="just">
              <a:spcBef>
                <a:spcPts val="0"/>
              </a:spcBef>
            </a:pPr>
            <a:r>
              <a:rPr lang="ru-RU" sz="2400" b="1" dirty="0">
                <a:solidFill>
                  <a:schemeClr val="tx1"/>
                </a:solidFill>
                <a:latin typeface="Times New Roman" panose="02020603050405020304" pitchFamily="18" charset="0"/>
                <a:cs typeface="Times New Roman" panose="02020603050405020304" pitchFamily="18" charset="0"/>
              </a:rPr>
              <a:t>-Обращено внимание, что в графе «Сумма обязательства/размер обязательства по состоянию на отчетную дату (руб.)» раздела 6.2 справки в случае отражения информации об участии в долевом строительстве объекта недвижимости рекомендуется указывать полные суммы, предусмотренные заключенным договором долевого участия.</a:t>
            </a:r>
          </a:p>
        </p:txBody>
      </p:sp>
    </p:spTree>
    <p:extLst>
      <p:ext uri="{BB962C8B-B14F-4D97-AF65-F5344CB8AC3E}">
        <p14:creationId xmlns:p14="http://schemas.microsoft.com/office/powerpoint/2010/main" val="449133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1" y="702729"/>
            <a:ext cx="3466407" cy="5398813"/>
          </a:xfrm>
          <a:prstGeom prst="rect">
            <a:avLst/>
          </a:prstGeom>
        </p:spPr>
      </p:pic>
      <p:sp>
        <p:nvSpPr>
          <p:cNvPr id="2" name="Заголовок 1"/>
          <p:cNvSpPr>
            <a:spLocks noGrp="1"/>
          </p:cNvSpPr>
          <p:nvPr>
            <p:ph type="title"/>
          </p:nvPr>
        </p:nvSpPr>
        <p:spPr>
          <a:xfrm>
            <a:off x="252919" y="922713"/>
            <a:ext cx="2947482" cy="4802307"/>
          </a:xfrm>
        </p:spPr>
        <p:txBody>
          <a:bodyPr>
            <a:normAutofit/>
          </a:bodyPr>
          <a:lstStyle/>
          <a:p>
            <a:pPr algn="ctr"/>
            <a:r>
              <a:rPr lang="ru-RU" sz="3200" b="1" dirty="0">
                <a:latin typeface="Franklin Gothic Heavy" panose="020B0903020102020204" pitchFamily="34" charset="0"/>
              </a:rPr>
              <a:t>Основная информация</a:t>
            </a:r>
          </a:p>
        </p:txBody>
      </p:sp>
      <p:sp>
        <p:nvSpPr>
          <p:cNvPr id="3" name="Объект 2"/>
          <p:cNvSpPr>
            <a:spLocks noGrp="1"/>
          </p:cNvSpPr>
          <p:nvPr>
            <p:ph idx="1"/>
          </p:nvPr>
        </p:nvSpPr>
        <p:spPr>
          <a:xfrm>
            <a:off x="3557847" y="864108"/>
            <a:ext cx="7626621" cy="5120640"/>
          </a:xfrm>
        </p:spPr>
        <p:txBody>
          <a:bodyPr/>
          <a:lstStyle/>
          <a:p>
            <a:pPr algn="just">
              <a:buClr>
                <a:srgbClr val="0C6034"/>
              </a:buClr>
              <a:buFont typeface="Wingdings" panose="05000000000000000000" pitchFamily="2" charset="2"/>
              <a:buChar char="Ø"/>
            </a:pPr>
            <a:r>
              <a:rPr lang="ru-RU" sz="1800" i="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Сроки представления сведений в 2024 году: с 01.01.2024 по 30.04.2024 (крайний день личной (очной) подачи сведений – 27.04.2024. Почтой России можно направить сведения до 23:59:59 30.04.2024.</a:t>
            </a:r>
          </a:p>
          <a:p>
            <a:pPr algn="just">
              <a:buClr>
                <a:srgbClr val="0C6034"/>
              </a:buClr>
              <a:buFont typeface="Wingdings" panose="05000000000000000000" pitchFamily="2" charset="2"/>
              <a:buChar char="Ø"/>
            </a:pPr>
            <a:r>
              <a:rPr lang="ru-RU" sz="1800" i="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Сведения  сдаются  в  распечатанном  виде  (односторонней  печатью  1 страница на 1 лист).</a:t>
            </a:r>
          </a:p>
          <a:p>
            <a:pPr algn="just">
              <a:buClr>
                <a:srgbClr val="0C6034"/>
              </a:buClr>
              <a:buFont typeface="Wingdings" panose="05000000000000000000" pitchFamily="2" charset="2"/>
              <a:buChar char="Ø"/>
            </a:pPr>
            <a:r>
              <a:rPr lang="ru-RU" sz="1800" i="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Сведения должны быть подготовлены в актуальной версии СПО «Справки БК».</a:t>
            </a:r>
          </a:p>
          <a:p>
            <a:pPr algn="just">
              <a:buClr>
                <a:srgbClr val="0C6034"/>
              </a:buClr>
              <a:buFont typeface="Wingdings" panose="05000000000000000000" pitchFamily="2" charset="2"/>
              <a:buChar char="Ø"/>
            </a:pPr>
            <a:r>
              <a:rPr lang="ru-RU" sz="1800" i="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Нахождение служащего в отпуске (ежегодном оплачиваемом </a:t>
            </a:r>
            <a:r>
              <a:rPr lang="ru-RU" sz="1800" i="1" spc="-10"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отпуске,</a:t>
            </a:r>
            <a:r>
              <a:rPr lang="ru-RU" sz="1800" i="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 </a:t>
            </a:r>
            <a:r>
              <a:rPr lang="ru-RU" sz="1800" i="1" spc="-10"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отпуске</a:t>
            </a:r>
            <a:r>
              <a:rPr lang="ru-RU" sz="1800" i="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	</a:t>
            </a:r>
            <a:r>
              <a:rPr lang="ru-RU" sz="1800" i="1" spc="-25"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без</a:t>
            </a:r>
            <a:r>
              <a:rPr lang="ru-RU" sz="1800" i="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	</a:t>
            </a:r>
            <a:r>
              <a:rPr lang="ru-RU" sz="1800" i="1" spc="-10"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сохранения</a:t>
            </a:r>
            <a:r>
              <a:rPr lang="ru-RU" sz="1800" i="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	</a:t>
            </a:r>
            <a:r>
              <a:rPr lang="ru-RU" sz="1800" i="1" spc="-10"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денежного</a:t>
            </a:r>
            <a:r>
              <a:rPr lang="ru-RU" sz="1800" i="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 содержания, </a:t>
            </a:r>
            <a:r>
              <a:rPr lang="ru-RU" sz="1800" i="1" spc="-10"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отпуске</a:t>
            </a:r>
            <a:r>
              <a:rPr lang="ru-RU" sz="1800" i="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	</a:t>
            </a:r>
            <a:r>
              <a:rPr lang="ru-RU" sz="1800" i="1" spc="-25"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по</a:t>
            </a:r>
            <a:r>
              <a:rPr lang="ru-RU" sz="1800" i="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	</a:t>
            </a:r>
            <a:r>
              <a:rPr lang="ru-RU" sz="1800" i="1" spc="-20"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уходу</a:t>
            </a:r>
            <a:r>
              <a:rPr lang="ru-RU" sz="1800" i="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 за </a:t>
            </a:r>
            <a:r>
              <a:rPr lang="ru-RU" sz="1800" i="1" spc="-10"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ребенком</a:t>
            </a:r>
            <a:r>
              <a:rPr lang="ru-RU" sz="1800" i="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	</a:t>
            </a:r>
            <a:r>
              <a:rPr lang="ru-RU" sz="1800" i="1" spc="-25"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или</a:t>
            </a:r>
            <a:r>
              <a:rPr lang="ru-RU" sz="1800" i="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	</a:t>
            </a:r>
            <a:r>
              <a:rPr lang="ru-RU" sz="1800" i="1" spc="-10"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другом</a:t>
            </a:r>
            <a:r>
              <a:rPr lang="ru-RU" sz="1800" i="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 </a:t>
            </a:r>
            <a:r>
              <a:rPr lang="ru-RU" sz="1800" i="1" spc="-10"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предусмотренном</a:t>
            </a:r>
            <a:r>
              <a:rPr lang="ru-RU" sz="1800" i="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 </a:t>
            </a:r>
            <a:r>
              <a:rPr lang="ru-RU" sz="1800" i="1" spc="-10"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законодательством</a:t>
            </a:r>
            <a:r>
              <a:rPr lang="ru-RU" sz="1800" i="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 отпуске) </a:t>
            </a:r>
            <a:r>
              <a:rPr lang="ru-RU" sz="1800" i="1" spc="-10"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временная</a:t>
            </a:r>
            <a:r>
              <a:rPr lang="ru-RU" sz="1800" i="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 </a:t>
            </a:r>
            <a:r>
              <a:rPr lang="ru-RU" sz="1800" i="1" spc="-10"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нетрудоспособность</a:t>
            </a:r>
            <a:r>
              <a:rPr lang="ru-RU" sz="1800" i="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	</a:t>
            </a:r>
            <a:r>
              <a:rPr lang="ru-RU" sz="1800" i="1" spc="-25"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или</a:t>
            </a:r>
            <a:r>
              <a:rPr lang="ru-RU" sz="1800" i="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	</a:t>
            </a:r>
            <a:r>
              <a:rPr lang="ru-RU" sz="1800" i="1" spc="-20"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иной</a:t>
            </a:r>
            <a:r>
              <a:rPr lang="ru-RU" sz="1800" i="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 период </a:t>
            </a:r>
            <a:r>
              <a:rPr lang="ru-RU" sz="1800" i="1" spc="-10"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a:rPr>
              <a:t>неисполнения должностных	обязанностей	в	соответствии антикоррупционным законодательством не освобождает от обязанности представить сведения.</a:t>
            </a:r>
            <a:endParaRPr lang="ru-RU" i="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pic>
        <p:nvPicPr>
          <p:cNvPr id="5" name="Рисунок 4"/>
          <p:cNvPicPr>
            <a:picLocks noChangeAspect="1"/>
          </p:cNvPicPr>
          <p:nvPr/>
        </p:nvPicPr>
        <p:blipFill>
          <a:blip r:embed="rId3"/>
          <a:stretch>
            <a:fillRect/>
          </a:stretch>
        </p:blipFill>
        <p:spPr>
          <a:xfrm>
            <a:off x="177034" y="84269"/>
            <a:ext cx="615749" cy="615749"/>
          </a:xfrm>
          <a:prstGeom prst="rect">
            <a:avLst/>
          </a:prstGeom>
        </p:spPr>
      </p:pic>
      <p:pic>
        <p:nvPicPr>
          <p:cNvPr id="11" name="Рисунок 10"/>
          <p:cNvPicPr>
            <a:picLocks noChangeAspect="1"/>
          </p:cNvPicPr>
          <p:nvPr/>
        </p:nvPicPr>
        <p:blipFill>
          <a:blip r:embed="rId4"/>
          <a:stretch>
            <a:fillRect/>
          </a:stretch>
        </p:blipFill>
        <p:spPr>
          <a:xfrm>
            <a:off x="11711653" y="700018"/>
            <a:ext cx="480347" cy="5401524"/>
          </a:xfrm>
          <a:prstGeom prst="rect">
            <a:avLst/>
          </a:prstGeom>
        </p:spPr>
      </p:pic>
    </p:spTree>
    <p:extLst>
      <p:ext uri="{BB962C8B-B14F-4D97-AF65-F5344CB8AC3E}">
        <p14:creationId xmlns:p14="http://schemas.microsoft.com/office/powerpoint/2010/main" val="2228648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 y="640080"/>
            <a:ext cx="3732415" cy="5519850"/>
          </a:xfrm>
          <a:prstGeom prst="rect">
            <a:avLst/>
          </a:prstGeom>
        </p:spPr>
      </p:pic>
      <p:sp>
        <p:nvSpPr>
          <p:cNvPr id="2" name="Заголовок 1"/>
          <p:cNvSpPr>
            <a:spLocks noGrp="1"/>
          </p:cNvSpPr>
          <p:nvPr>
            <p:ph type="title"/>
          </p:nvPr>
        </p:nvSpPr>
        <p:spPr>
          <a:xfrm>
            <a:off x="0" y="1123837"/>
            <a:ext cx="3931920" cy="4601183"/>
          </a:xfrm>
        </p:spPr>
        <p:txBody>
          <a:bodyPr>
            <a:normAutofit fontScale="90000"/>
          </a:bodyPr>
          <a:lstStyle/>
          <a:p>
            <a:r>
              <a:rPr lang="ru-RU" b="1" dirty="0">
                <a:solidFill>
                  <a:schemeClr val="bg1"/>
                </a:solidFill>
                <a:latin typeface="Arial Black" panose="020B0A04020102020204" pitchFamily="34" charset="0"/>
                <a:cs typeface="Arial"/>
              </a:rPr>
              <a:t>Определение</a:t>
            </a:r>
            <a:r>
              <a:rPr lang="ru-RU" b="1" spc="-95" dirty="0">
                <a:solidFill>
                  <a:schemeClr val="bg1"/>
                </a:solidFill>
                <a:latin typeface="Arial Black" panose="020B0A04020102020204" pitchFamily="34" charset="0"/>
                <a:cs typeface="Arial"/>
              </a:rPr>
              <a:t> </a:t>
            </a:r>
            <a:r>
              <a:rPr lang="ru-RU" b="1" dirty="0">
                <a:solidFill>
                  <a:schemeClr val="bg1"/>
                </a:solidFill>
                <a:latin typeface="Arial Black" panose="020B0A04020102020204" pitchFamily="34" charset="0"/>
                <a:cs typeface="Arial"/>
              </a:rPr>
              <a:t>круга</a:t>
            </a:r>
            <a:r>
              <a:rPr lang="ru-RU" b="1" spc="-25" dirty="0">
                <a:solidFill>
                  <a:schemeClr val="bg1"/>
                </a:solidFill>
                <a:latin typeface="Arial Black" panose="020B0A04020102020204" pitchFamily="34" charset="0"/>
                <a:cs typeface="Arial"/>
              </a:rPr>
              <a:t> </a:t>
            </a:r>
            <a:r>
              <a:rPr lang="ru-RU" b="1" dirty="0">
                <a:solidFill>
                  <a:schemeClr val="bg1"/>
                </a:solidFill>
                <a:latin typeface="Arial Black" panose="020B0A04020102020204" pitchFamily="34" charset="0"/>
                <a:cs typeface="Arial"/>
              </a:rPr>
              <a:t>лиц</a:t>
            </a:r>
            <a:r>
              <a:rPr lang="ru-RU" b="1" spc="-70" dirty="0">
                <a:solidFill>
                  <a:schemeClr val="bg1"/>
                </a:solidFill>
                <a:latin typeface="Arial Black" panose="020B0A04020102020204" pitchFamily="34" charset="0"/>
                <a:cs typeface="Arial"/>
              </a:rPr>
              <a:t> </a:t>
            </a:r>
            <a:r>
              <a:rPr lang="ru-RU" b="1" dirty="0">
                <a:solidFill>
                  <a:schemeClr val="bg1"/>
                </a:solidFill>
                <a:latin typeface="Arial Black" panose="020B0A04020102020204" pitchFamily="34" charset="0"/>
                <a:cs typeface="Arial"/>
              </a:rPr>
              <a:t>(членов</a:t>
            </a:r>
            <a:r>
              <a:rPr lang="ru-RU" b="1" spc="-65" dirty="0">
                <a:solidFill>
                  <a:schemeClr val="bg1"/>
                </a:solidFill>
                <a:latin typeface="Arial Black" panose="020B0A04020102020204" pitchFamily="34" charset="0"/>
                <a:cs typeface="Arial"/>
              </a:rPr>
              <a:t> </a:t>
            </a:r>
            <a:r>
              <a:rPr lang="ru-RU" b="1" dirty="0">
                <a:solidFill>
                  <a:schemeClr val="bg1"/>
                </a:solidFill>
                <a:latin typeface="Arial Black" panose="020B0A04020102020204" pitchFamily="34" charset="0"/>
                <a:cs typeface="Arial"/>
              </a:rPr>
              <a:t>семьи),</a:t>
            </a:r>
            <a:r>
              <a:rPr lang="ru-RU" b="1" spc="-105" dirty="0">
                <a:solidFill>
                  <a:schemeClr val="bg1"/>
                </a:solidFill>
                <a:latin typeface="Arial Black" panose="020B0A04020102020204" pitchFamily="34" charset="0"/>
                <a:cs typeface="Arial"/>
              </a:rPr>
              <a:t> </a:t>
            </a:r>
            <a:r>
              <a:rPr lang="ru-RU" b="1" dirty="0">
                <a:solidFill>
                  <a:schemeClr val="bg1"/>
                </a:solidFill>
                <a:latin typeface="Arial Black" panose="020B0A04020102020204" pitchFamily="34" charset="0"/>
                <a:cs typeface="Arial"/>
              </a:rPr>
              <a:t>в</a:t>
            </a:r>
            <a:r>
              <a:rPr lang="ru-RU" b="1" spc="-55" dirty="0">
                <a:solidFill>
                  <a:schemeClr val="bg1"/>
                </a:solidFill>
                <a:latin typeface="Arial Black" panose="020B0A04020102020204" pitchFamily="34" charset="0"/>
                <a:cs typeface="Arial"/>
              </a:rPr>
              <a:t> </a:t>
            </a:r>
            <a:r>
              <a:rPr lang="ru-RU" b="1" dirty="0">
                <a:solidFill>
                  <a:schemeClr val="bg1"/>
                </a:solidFill>
                <a:latin typeface="Arial Black" panose="020B0A04020102020204" pitchFamily="34" charset="0"/>
                <a:cs typeface="Arial"/>
              </a:rPr>
              <a:t>отношении </a:t>
            </a:r>
            <a:r>
              <a:rPr lang="ru-RU" b="1" spc="-10" dirty="0">
                <a:solidFill>
                  <a:schemeClr val="bg1"/>
                </a:solidFill>
                <a:latin typeface="Arial Black" panose="020B0A04020102020204" pitchFamily="34" charset="0"/>
                <a:cs typeface="Arial"/>
              </a:rPr>
              <a:t>которых </a:t>
            </a:r>
            <a:r>
              <a:rPr lang="ru-RU" spc="-10" dirty="0">
                <a:solidFill>
                  <a:schemeClr val="bg1"/>
                </a:solidFill>
                <a:latin typeface="Arial Black" panose="020B0A04020102020204" pitchFamily="34" charset="0"/>
                <a:cs typeface="Arial"/>
              </a:rPr>
              <a:t>необходимо</a:t>
            </a:r>
            <a:r>
              <a:rPr lang="ru-RU" spc="-130" dirty="0">
                <a:solidFill>
                  <a:schemeClr val="bg1"/>
                </a:solidFill>
                <a:latin typeface="Arial Black" panose="020B0A04020102020204" pitchFamily="34" charset="0"/>
                <a:cs typeface="Arial"/>
              </a:rPr>
              <a:t> </a:t>
            </a:r>
            <a:r>
              <a:rPr lang="ru-RU" dirty="0">
                <a:solidFill>
                  <a:schemeClr val="bg1"/>
                </a:solidFill>
                <a:latin typeface="Arial Black" panose="020B0A04020102020204" pitchFamily="34" charset="0"/>
                <a:cs typeface="Arial"/>
              </a:rPr>
              <a:t>представить</a:t>
            </a:r>
            <a:r>
              <a:rPr lang="ru-RU" spc="-70" dirty="0">
                <a:solidFill>
                  <a:schemeClr val="bg1"/>
                </a:solidFill>
                <a:latin typeface="Arial Black" panose="020B0A04020102020204" pitchFamily="34" charset="0"/>
                <a:cs typeface="Arial"/>
              </a:rPr>
              <a:t> </a:t>
            </a:r>
            <a:r>
              <a:rPr lang="ru-RU" spc="-10" dirty="0">
                <a:solidFill>
                  <a:schemeClr val="bg1"/>
                </a:solidFill>
                <a:latin typeface="Arial Black" panose="020B0A04020102020204" pitchFamily="34" charset="0"/>
                <a:cs typeface="Arial"/>
              </a:rPr>
              <a:t>сведения</a:t>
            </a:r>
            <a:br>
              <a:rPr lang="ru-RU" dirty="0">
                <a:latin typeface="Arial"/>
                <a:cs typeface="Arial"/>
              </a:rPr>
            </a:br>
            <a:endParaRPr lang="ru-RU" dirty="0"/>
          </a:p>
        </p:txBody>
      </p:sp>
      <p:graphicFrame>
        <p:nvGraphicFramePr>
          <p:cNvPr id="3" name="Схема 2"/>
          <p:cNvGraphicFramePr/>
          <p:nvPr>
            <p:extLst>
              <p:ext uri="{D42A27DB-BD31-4B8C-83A1-F6EECF244321}">
                <p14:modId xmlns:p14="http://schemas.microsoft.com/office/powerpoint/2010/main" val="229261953"/>
              </p:ext>
            </p:extLst>
          </p:nvPr>
        </p:nvGraphicFramePr>
        <p:xfrm>
          <a:off x="4422372" y="640080"/>
          <a:ext cx="6525490" cy="585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Рисунок 5"/>
          <p:cNvPicPr>
            <a:picLocks noChangeAspect="1"/>
          </p:cNvPicPr>
          <p:nvPr/>
        </p:nvPicPr>
        <p:blipFill>
          <a:blip r:embed="rId8"/>
          <a:stretch>
            <a:fillRect/>
          </a:stretch>
        </p:blipFill>
        <p:spPr>
          <a:xfrm>
            <a:off x="11661869" y="732667"/>
            <a:ext cx="563491" cy="5517358"/>
          </a:xfrm>
          <a:prstGeom prst="rect">
            <a:avLst/>
          </a:prstGeom>
        </p:spPr>
      </p:pic>
      <p:pic>
        <p:nvPicPr>
          <p:cNvPr id="7" name="Рисунок 6"/>
          <p:cNvPicPr>
            <a:picLocks noChangeAspect="1"/>
          </p:cNvPicPr>
          <p:nvPr/>
        </p:nvPicPr>
        <p:blipFill>
          <a:blip r:embed="rId9"/>
          <a:stretch>
            <a:fillRect/>
          </a:stretch>
        </p:blipFill>
        <p:spPr>
          <a:xfrm>
            <a:off x="149627" y="24331"/>
            <a:ext cx="615749" cy="615749"/>
          </a:xfrm>
          <a:prstGeom prst="rect">
            <a:avLst/>
          </a:prstGeom>
        </p:spPr>
      </p:pic>
    </p:spTree>
    <p:extLst>
      <p:ext uri="{BB962C8B-B14F-4D97-AF65-F5344CB8AC3E}">
        <p14:creationId xmlns:p14="http://schemas.microsoft.com/office/powerpoint/2010/main" val="2926667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24" y="573248"/>
            <a:ext cx="3887382" cy="8718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p:cNvPicPr>
            <a:picLocks noChangeAspect="1"/>
          </p:cNvPicPr>
          <p:nvPr/>
        </p:nvPicPr>
        <p:blipFill>
          <a:blip r:embed="rId3"/>
          <a:stretch>
            <a:fillRect/>
          </a:stretch>
        </p:blipFill>
        <p:spPr>
          <a:xfrm>
            <a:off x="130824" y="3541222"/>
            <a:ext cx="5646520" cy="311727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Прямоугольник 5"/>
          <p:cNvSpPr/>
          <p:nvPr/>
        </p:nvSpPr>
        <p:spPr>
          <a:xfrm>
            <a:off x="149628" y="3682538"/>
            <a:ext cx="5611090" cy="2585323"/>
          </a:xfrm>
          <a:prstGeom prst="rect">
            <a:avLst/>
          </a:prstGeom>
        </p:spPr>
        <p:txBody>
          <a:bodyPr wrap="square">
            <a:spAutoFit/>
          </a:bodyPr>
          <a:lstStyle/>
          <a:p>
            <a:pPr algn="just"/>
            <a:r>
              <a:rPr lang="ru-RU" b="1" dirty="0">
                <a:solidFill>
                  <a:schemeClr val="accent6"/>
                </a:solidFill>
              </a:rPr>
              <a:t>если:</a:t>
            </a:r>
          </a:p>
          <a:p>
            <a:pPr algn="just"/>
            <a:r>
              <a:rPr lang="ru-RU" sz="1600" dirty="0">
                <a:solidFill>
                  <a:schemeClr val="bg1"/>
                </a:solidFill>
                <a:latin typeface="Franklin Gothic Heavy" panose="020B0903020102020204" pitchFamily="34" charset="0"/>
              </a:rPr>
              <a:t>такие военнослужащие, сотрудники и лица принимают или принимали участие в специальной военной операции или непосредственно выполняют или выполняли задачи, связанные с ее проведением, на территориях Донецкой Народной Республики, Луганской Народной Республики, Запорожской области, Херсонской области и Украины (вне зависимости от продолжительности и периода участия (выполнения задач).</a:t>
            </a:r>
          </a:p>
        </p:txBody>
      </p:sp>
      <p:sp>
        <p:nvSpPr>
          <p:cNvPr id="7" name="Прямоугольник 6"/>
          <p:cNvSpPr/>
          <p:nvPr/>
        </p:nvSpPr>
        <p:spPr>
          <a:xfrm>
            <a:off x="130824" y="703582"/>
            <a:ext cx="3625736" cy="523220"/>
          </a:xfrm>
          <a:prstGeom prst="rect">
            <a:avLst/>
          </a:prstGeom>
        </p:spPr>
        <p:txBody>
          <a:bodyPr wrap="none">
            <a:spAutoFit/>
          </a:bodyPr>
          <a:lstStyle/>
          <a:p>
            <a:r>
              <a:rPr lang="ru-RU" sz="2800" dirty="0">
                <a:solidFill>
                  <a:schemeClr val="accent6"/>
                </a:solidFill>
                <a:latin typeface="Franklin Gothic Heavy" panose="020B0903020102020204" pitchFamily="34" charset="0"/>
              </a:rPr>
              <a:t>Обратите</a:t>
            </a:r>
            <a:r>
              <a:rPr lang="ru-RU" sz="2800" dirty="0">
                <a:solidFill>
                  <a:schemeClr val="accent6"/>
                </a:solidFill>
              </a:rPr>
              <a:t> </a:t>
            </a:r>
            <a:r>
              <a:rPr lang="ru-RU" sz="2800" dirty="0">
                <a:solidFill>
                  <a:schemeClr val="accent6"/>
                </a:solidFill>
                <a:latin typeface="Franklin Gothic Heavy" panose="020B0903020102020204" pitchFamily="34" charset="0"/>
              </a:rPr>
              <a:t>внимание</a:t>
            </a:r>
          </a:p>
        </p:txBody>
      </p:sp>
      <p:pic>
        <p:nvPicPr>
          <p:cNvPr id="8" name="Рисунок 7"/>
          <p:cNvPicPr>
            <a:picLocks noChangeAspect="1"/>
          </p:cNvPicPr>
          <p:nvPr/>
        </p:nvPicPr>
        <p:blipFill>
          <a:blip r:embed="rId4"/>
          <a:stretch>
            <a:fillRect/>
          </a:stretch>
        </p:blipFill>
        <p:spPr>
          <a:xfrm>
            <a:off x="149628" y="38082"/>
            <a:ext cx="448887" cy="448887"/>
          </a:xfrm>
          <a:prstGeom prst="rect">
            <a:avLst/>
          </a:prstGeom>
        </p:spPr>
      </p:pic>
      <p:graphicFrame>
        <p:nvGraphicFramePr>
          <p:cNvPr id="10" name="Схема 9"/>
          <p:cNvGraphicFramePr/>
          <p:nvPr>
            <p:extLst>
              <p:ext uri="{D42A27DB-BD31-4B8C-83A1-F6EECF244321}">
                <p14:modId xmlns:p14="http://schemas.microsoft.com/office/powerpoint/2010/main" val="3168110997"/>
              </p:ext>
            </p:extLst>
          </p:nvPr>
        </p:nvGraphicFramePr>
        <p:xfrm>
          <a:off x="5833681" y="38083"/>
          <a:ext cx="6103395" cy="67451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34317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045" y="0"/>
            <a:ext cx="10595954" cy="745689"/>
          </a:xfrm>
          <a:prstGeom prst="rect">
            <a:avLst/>
          </a:prstGeom>
        </p:spPr>
      </p:pic>
      <p:sp>
        <p:nvSpPr>
          <p:cNvPr id="2" name="Прямоугольник 1"/>
          <p:cNvSpPr/>
          <p:nvPr/>
        </p:nvSpPr>
        <p:spPr>
          <a:xfrm>
            <a:off x="3117273" y="111380"/>
            <a:ext cx="5311317" cy="461665"/>
          </a:xfrm>
          <a:prstGeom prst="rect">
            <a:avLst/>
          </a:prstGeom>
        </p:spPr>
        <p:txBody>
          <a:bodyPr wrap="square">
            <a:spAutoFit/>
          </a:bodyPr>
          <a:lstStyle/>
          <a:p>
            <a:pPr algn="ctr"/>
            <a:r>
              <a:rPr lang="ru-RU" sz="2400" b="1" dirty="0">
                <a:solidFill>
                  <a:schemeClr val="bg1"/>
                </a:solidFill>
              </a:rPr>
              <a:t>Подготовка к заполнению сведений</a:t>
            </a:r>
          </a:p>
        </p:txBody>
      </p:sp>
      <p:graphicFrame>
        <p:nvGraphicFramePr>
          <p:cNvPr id="4" name="Схема 3"/>
          <p:cNvGraphicFramePr/>
          <p:nvPr>
            <p:extLst>
              <p:ext uri="{D42A27DB-BD31-4B8C-83A1-F6EECF244321}">
                <p14:modId xmlns:p14="http://schemas.microsoft.com/office/powerpoint/2010/main" val="1022031385"/>
              </p:ext>
            </p:extLst>
          </p:nvPr>
        </p:nvGraphicFramePr>
        <p:xfrm>
          <a:off x="1687483" y="947651"/>
          <a:ext cx="9543012" cy="5411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Рисунок 4"/>
          <p:cNvPicPr>
            <a:picLocks noChangeAspect="1"/>
          </p:cNvPicPr>
          <p:nvPr/>
        </p:nvPicPr>
        <p:blipFill>
          <a:blip r:embed="rId8"/>
          <a:stretch>
            <a:fillRect/>
          </a:stretch>
        </p:blipFill>
        <p:spPr>
          <a:xfrm>
            <a:off x="203346" y="152748"/>
            <a:ext cx="445047" cy="451143"/>
          </a:xfrm>
          <a:prstGeom prst="rect">
            <a:avLst/>
          </a:prstGeom>
        </p:spPr>
      </p:pic>
      <p:pic>
        <p:nvPicPr>
          <p:cNvPr id="6" name="Рисунок 5"/>
          <p:cNvPicPr>
            <a:picLocks noChangeAspect="1"/>
          </p:cNvPicPr>
          <p:nvPr/>
        </p:nvPicPr>
        <p:blipFill>
          <a:blip r:embed="rId9"/>
          <a:stretch>
            <a:fillRect/>
          </a:stretch>
        </p:blipFill>
        <p:spPr>
          <a:xfrm>
            <a:off x="1596045" y="6448352"/>
            <a:ext cx="10595956" cy="409648"/>
          </a:xfrm>
          <a:prstGeom prst="rect">
            <a:avLst/>
          </a:prstGeom>
        </p:spPr>
      </p:pic>
    </p:spTree>
    <p:extLst>
      <p:ext uri="{BB962C8B-B14F-4D97-AF65-F5344CB8AC3E}">
        <p14:creationId xmlns:p14="http://schemas.microsoft.com/office/powerpoint/2010/main" val="138612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3244"/>
            <a:ext cx="3433156" cy="5356611"/>
          </a:xfrm>
          <a:prstGeom prst="rect">
            <a:avLst/>
          </a:prstGeom>
        </p:spPr>
      </p:pic>
      <p:sp>
        <p:nvSpPr>
          <p:cNvPr id="2" name="Заголовок 1"/>
          <p:cNvSpPr>
            <a:spLocks noGrp="1"/>
          </p:cNvSpPr>
          <p:nvPr>
            <p:ph type="title"/>
          </p:nvPr>
        </p:nvSpPr>
        <p:spPr/>
        <p:txBody>
          <a:bodyPr/>
          <a:lstStyle/>
          <a:p>
            <a:r>
              <a:rPr lang="ru-RU" dirty="0"/>
              <a:t>Особенности получения данных</a:t>
            </a:r>
            <a:br>
              <a:rPr lang="ru-RU" dirty="0"/>
            </a:br>
            <a:r>
              <a:rPr lang="ru-RU" dirty="0"/>
              <a:t>о доходах некоторых категорий граждан</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339986000"/>
              </p:ext>
            </p:extLst>
          </p:nvPr>
        </p:nvGraphicFramePr>
        <p:xfrm>
          <a:off x="3981796" y="822960"/>
          <a:ext cx="7057506" cy="5161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Рисунок 4"/>
          <p:cNvPicPr>
            <a:picLocks noChangeAspect="1"/>
          </p:cNvPicPr>
          <p:nvPr/>
        </p:nvPicPr>
        <p:blipFill>
          <a:blip r:embed="rId8"/>
          <a:stretch>
            <a:fillRect/>
          </a:stretch>
        </p:blipFill>
        <p:spPr>
          <a:xfrm>
            <a:off x="252919" y="152657"/>
            <a:ext cx="445047" cy="451143"/>
          </a:xfrm>
          <a:prstGeom prst="rect">
            <a:avLst/>
          </a:prstGeom>
        </p:spPr>
      </p:pic>
      <p:pic>
        <p:nvPicPr>
          <p:cNvPr id="7" name="Рисунок 6"/>
          <p:cNvPicPr>
            <a:picLocks noChangeAspect="1"/>
          </p:cNvPicPr>
          <p:nvPr/>
        </p:nvPicPr>
        <p:blipFill>
          <a:blip r:embed="rId9"/>
          <a:stretch>
            <a:fillRect/>
          </a:stretch>
        </p:blipFill>
        <p:spPr>
          <a:xfrm>
            <a:off x="11795760" y="757103"/>
            <a:ext cx="396240" cy="5352752"/>
          </a:xfrm>
          <a:prstGeom prst="rect">
            <a:avLst/>
          </a:prstGeom>
        </p:spPr>
      </p:pic>
    </p:spTree>
    <p:extLst>
      <p:ext uri="{BB962C8B-B14F-4D97-AF65-F5344CB8AC3E}">
        <p14:creationId xmlns:p14="http://schemas.microsoft.com/office/powerpoint/2010/main" val="1578655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4931"/>
            <a:ext cx="3449782" cy="5339985"/>
          </a:xfrm>
          <a:prstGeom prst="rect">
            <a:avLst/>
          </a:prstGeom>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5634" y="0"/>
            <a:ext cx="5202686" cy="6858000"/>
          </a:xfrm>
          <a:prstGeom prst="rect">
            <a:avLst/>
          </a:prstGeom>
        </p:spPr>
      </p:pic>
      <p:sp>
        <p:nvSpPr>
          <p:cNvPr id="2" name="Заголовок 1"/>
          <p:cNvSpPr>
            <a:spLocks noGrp="1"/>
          </p:cNvSpPr>
          <p:nvPr>
            <p:ph type="title"/>
          </p:nvPr>
        </p:nvSpPr>
        <p:spPr>
          <a:xfrm>
            <a:off x="124691" y="1022465"/>
            <a:ext cx="3236156" cy="4702555"/>
          </a:xfrm>
        </p:spPr>
        <p:txBody>
          <a:bodyPr>
            <a:normAutofit/>
          </a:bodyPr>
          <a:lstStyle/>
          <a:p>
            <a:r>
              <a:rPr lang="ru-RU" sz="4000" dirty="0">
                <a:latin typeface="Bahnschrift" panose="020B0502040204020203" pitchFamily="34" charset="0"/>
              </a:rPr>
              <a:t>Заполнение Титульного листа </a:t>
            </a:r>
          </a:p>
        </p:txBody>
      </p:sp>
      <p:pic>
        <p:nvPicPr>
          <p:cNvPr id="3" name="Рисунок 2"/>
          <p:cNvPicPr>
            <a:picLocks noChangeAspect="1"/>
          </p:cNvPicPr>
          <p:nvPr/>
        </p:nvPicPr>
        <p:blipFill>
          <a:blip r:embed="rId3"/>
          <a:stretch>
            <a:fillRect/>
          </a:stretch>
        </p:blipFill>
        <p:spPr>
          <a:xfrm>
            <a:off x="7595693" y="1154542"/>
            <a:ext cx="4382948" cy="4539772"/>
          </a:xfrm>
          <a:prstGeom prst="rect">
            <a:avLst/>
          </a:prstGeom>
        </p:spPr>
      </p:pic>
      <p:sp>
        <p:nvSpPr>
          <p:cNvPr id="7" name="Прямоугольник 6"/>
          <p:cNvSpPr/>
          <p:nvPr/>
        </p:nvSpPr>
        <p:spPr>
          <a:xfrm>
            <a:off x="7223168" y="344821"/>
            <a:ext cx="5312425" cy="400110"/>
          </a:xfrm>
          <a:prstGeom prst="rect">
            <a:avLst/>
          </a:prstGeom>
        </p:spPr>
        <p:txBody>
          <a:bodyPr wrap="square">
            <a:spAutoFit/>
          </a:bodyPr>
          <a:lstStyle/>
          <a:p>
            <a:r>
              <a:rPr lang="ru-RU" sz="2000" b="1" dirty="0">
                <a:solidFill>
                  <a:schemeClr val="bg1"/>
                </a:solidFill>
                <a:latin typeface="Bahnschrift" panose="020B0502040204020203" pitchFamily="34" charset="0"/>
              </a:rPr>
              <a:t>В отношении служащего</a:t>
            </a: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3773" y="1074900"/>
            <a:ext cx="3536108" cy="7871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Рисунок 8"/>
          <p:cNvPicPr>
            <a:picLocks noChangeAspect="1"/>
          </p:cNvPicPr>
          <p:nvPr/>
        </p:nvPicPr>
        <p:blipFill>
          <a:blip r:embed="rId4"/>
          <a:stretch>
            <a:fillRect/>
          </a:stretch>
        </p:blipFill>
        <p:spPr>
          <a:xfrm>
            <a:off x="3538123" y="2543701"/>
            <a:ext cx="3577572" cy="816935"/>
          </a:xfrm>
          <a:prstGeom prst="rect">
            <a:avLst/>
          </a:prstGeom>
        </p:spPr>
      </p:pic>
      <p:pic>
        <p:nvPicPr>
          <p:cNvPr id="10" name="Рисунок 9"/>
          <p:cNvPicPr>
            <a:picLocks noChangeAspect="1"/>
          </p:cNvPicPr>
          <p:nvPr/>
        </p:nvPicPr>
        <p:blipFill>
          <a:blip r:embed="rId4"/>
          <a:stretch>
            <a:fillRect/>
          </a:stretch>
        </p:blipFill>
        <p:spPr>
          <a:xfrm>
            <a:off x="3530459" y="3706439"/>
            <a:ext cx="3415624" cy="1040127"/>
          </a:xfrm>
          <a:prstGeom prst="rect">
            <a:avLst/>
          </a:prstGeom>
        </p:spPr>
      </p:pic>
      <p:pic>
        <p:nvPicPr>
          <p:cNvPr id="11" name="Рисунок 10"/>
          <p:cNvPicPr>
            <a:picLocks noChangeAspect="1"/>
          </p:cNvPicPr>
          <p:nvPr/>
        </p:nvPicPr>
        <p:blipFill>
          <a:blip r:embed="rId5"/>
          <a:stretch>
            <a:fillRect/>
          </a:stretch>
        </p:blipFill>
        <p:spPr>
          <a:xfrm>
            <a:off x="7730836" y="5852161"/>
            <a:ext cx="4106488" cy="974470"/>
          </a:xfrm>
          <a:prstGeom prst="rect">
            <a:avLst/>
          </a:prstGeom>
        </p:spPr>
      </p:pic>
      <p:cxnSp>
        <p:nvCxnSpPr>
          <p:cNvPr id="13" name="Прямая со стрелкой 12"/>
          <p:cNvCxnSpPr>
            <a:stCxn id="8" idx="3"/>
          </p:cNvCxnSpPr>
          <p:nvPr/>
        </p:nvCxnSpPr>
        <p:spPr>
          <a:xfrm>
            <a:off x="7199881" y="1468476"/>
            <a:ext cx="1145020" cy="33353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H="1" flipV="1">
            <a:off x="9792393" y="5527964"/>
            <a:ext cx="8312" cy="45036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6946082" y="3951102"/>
            <a:ext cx="649610" cy="3069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9" idx="3"/>
          </p:cNvCxnSpPr>
          <p:nvPr/>
        </p:nvCxnSpPr>
        <p:spPr>
          <a:xfrm>
            <a:off x="7115695" y="2952169"/>
            <a:ext cx="615141" cy="84966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3769334" y="1154543"/>
            <a:ext cx="3429028" cy="663034"/>
          </a:xfrm>
          <a:prstGeom prst="rect">
            <a:avLst/>
          </a:prstGeom>
        </p:spPr>
        <p:txBody>
          <a:bodyPr wrap="square">
            <a:spAutoFit/>
          </a:bodyPr>
          <a:lstStyle/>
          <a:p>
            <a:r>
              <a:rPr lang="ru-RU" sz="1200" b="1" dirty="0">
                <a:solidFill>
                  <a:schemeClr val="bg1"/>
                </a:solidFill>
              </a:rPr>
              <a:t>Необходимо выбрать в выпадающем списке</a:t>
            </a:r>
          </a:p>
          <a:p>
            <a:r>
              <a:rPr lang="ru-RU" sz="1200" b="1" dirty="0">
                <a:solidFill>
                  <a:schemeClr val="bg1"/>
                </a:solidFill>
              </a:rPr>
              <a:t>«Иное подразделение» и вручную набрать должность Вашего руководителя ОМС</a:t>
            </a:r>
          </a:p>
        </p:txBody>
      </p:sp>
      <p:sp>
        <p:nvSpPr>
          <p:cNvPr id="31" name="Прямоугольник 30"/>
          <p:cNvSpPr/>
          <p:nvPr/>
        </p:nvSpPr>
        <p:spPr>
          <a:xfrm>
            <a:off x="3896025" y="2659780"/>
            <a:ext cx="3071603" cy="584775"/>
          </a:xfrm>
          <a:prstGeom prst="rect">
            <a:avLst/>
          </a:prstGeom>
        </p:spPr>
        <p:txBody>
          <a:bodyPr wrap="square">
            <a:spAutoFit/>
          </a:bodyPr>
          <a:lstStyle/>
          <a:p>
            <a:r>
              <a:rPr lang="ru-RU" sz="1600" b="1" dirty="0">
                <a:solidFill>
                  <a:schemeClr val="bg1"/>
                </a:solidFill>
              </a:rPr>
              <a:t>Указываются паспортные данные служащего</a:t>
            </a:r>
          </a:p>
        </p:txBody>
      </p:sp>
      <p:sp>
        <p:nvSpPr>
          <p:cNvPr id="32" name="Прямоугольник 31"/>
          <p:cNvSpPr/>
          <p:nvPr/>
        </p:nvSpPr>
        <p:spPr>
          <a:xfrm>
            <a:off x="3663773" y="3860456"/>
            <a:ext cx="3282309" cy="738664"/>
          </a:xfrm>
          <a:prstGeom prst="rect">
            <a:avLst/>
          </a:prstGeom>
        </p:spPr>
        <p:txBody>
          <a:bodyPr wrap="square">
            <a:spAutoFit/>
          </a:bodyPr>
          <a:lstStyle/>
          <a:p>
            <a:r>
              <a:rPr lang="ru-RU" sz="1400" b="1" dirty="0">
                <a:solidFill>
                  <a:schemeClr val="bg1"/>
                </a:solidFill>
              </a:rPr>
              <a:t>Адрес места регистрации должен</a:t>
            </a:r>
          </a:p>
          <a:p>
            <a:r>
              <a:rPr lang="ru-RU" sz="1400" b="1" dirty="0">
                <a:solidFill>
                  <a:schemeClr val="bg1"/>
                </a:solidFill>
              </a:rPr>
              <a:t>быть выбран строго из выпадающих списков</a:t>
            </a:r>
          </a:p>
        </p:txBody>
      </p:sp>
      <p:sp>
        <p:nvSpPr>
          <p:cNvPr id="33" name="Прямоугольник 32"/>
          <p:cNvSpPr/>
          <p:nvPr/>
        </p:nvSpPr>
        <p:spPr>
          <a:xfrm>
            <a:off x="8001239" y="5978325"/>
            <a:ext cx="3719706" cy="646331"/>
          </a:xfrm>
          <a:prstGeom prst="rect">
            <a:avLst/>
          </a:prstGeom>
        </p:spPr>
        <p:txBody>
          <a:bodyPr wrap="square">
            <a:spAutoFit/>
          </a:bodyPr>
          <a:lstStyle/>
          <a:p>
            <a:r>
              <a:rPr lang="ru-RU" sz="1200" b="1" dirty="0">
                <a:solidFill>
                  <a:schemeClr val="bg1"/>
                </a:solidFill>
              </a:rPr>
              <a:t>Проверьте период за который Вы подаете сведения. Должен быть с 01.01.2023 по 31.12.2023, а сведения об имуществе по состоянию на 31.12.2023</a:t>
            </a:r>
          </a:p>
        </p:txBody>
      </p:sp>
      <p:pic>
        <p:nvPicPr>
          <p:cNvPr id="37" name="Рисунок 36"/>
          <p:cNvPicPr>
            <a:picLocks noChangeAspect="1"/>
          </p:cNvPicPr>
          <p:nvPr/>
        </p:nvPicPr>
        <p:blipFill>
          <a:blip r:embed="rId6"/>
          <a:stretch>
            <a:fillRect/>
          </a:stretch>
        </p:blipFill>
        <p:spPr>
          <a:xfrm>
            <a:off x="262385" y="174382"/>
            <a:ext cx="469135" cy="475561"/>
          </a:xfrm>
          <a:prstGeom prst="rect">
            <a:avLst/>
          </a:prstGeom>
        </p:spPr>
      </p:pic>
    </p:spTree>
    <p:extLst>
      <p:ext uri="{BB962C8B-B14F-4D97-AF65-F5344CB8AC3E}">
        <p14:creationId xmlns:p14="http://schemas.microsoft.com/office/powerpoint/2010/main" val="870892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4931"/>
            <a:ext cx="3449782" cy="5339985"/>
          </a:xfrm>
          <a:prstGeom prst="rect">
            <a:avLst/>
          </a:prstGeom>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4081" y="-14077"/>
            <a:ext cx="5202686" cy="6858000"/>
          </a:xfrm>
          <a:prstGeom prst="rect">
            <a:avLst/>
          </a:prstGeom>
        </p:spPr>
      </p:pic>
      <p:sp>
        <p:nvSpPr>
          <p:cNvPr id="2" name="Заголовок 1"/>
          <p:cNvSpPr>
            <a:spLocks noGrp="1"/>
          </p:cNvSpPr>
          <p:nvPr>
            <p:ph type="title"/>
          </p:nvPr>
        </p:nvSpPr>
        <p:spPr>
          <a:xfrm>
            <a:off x="124691" y="1022465"/>
            <a:ext cx="3236156" cy="4702555"/>
          </a:xfrm>
        </p:spPr>
        <p:txBody>
          <a:bodyPr>
            <a:normAutofit/>
          </a:bodyPr>
          <a:lstStyle/>
          <a:p>
            <a:r>
              <a:rPr lang="ru-RU" sz="4000" dirty="0">
                <a:latin typeface="Bahnschrift" panose="020B0502040204020203" pitchFamily="34" charset="0"/>
              </a:rPr>
              <a:t>Заполнение Титульного листа </a:t>
            </a:r>
          </a:p>
        </p:txBody>
      </p:sp>
      <p:sp>
        <p:nvSpPr>
          <p:cNvPr id="7" name="Прямоугольник 6"/>
          <p:cNvSpPr/>
          <p:nvPr/>
        </p:nvSpPr>
        <p:spPr>
          <a:xfrm>
            <a:off x="7223168" y="344821"/>
            <a:ext cx="5312425" cy="400110"/>
          </a:xfrm>
          <a:prstGeom prst="rect">
            <a:avLst/>
          </a:prstGeom>
        </p:spPr>
        <p:txBody>
          <a:bodyPr wrap="square">
            <a:spAutoFit/>
          </a:bodyPr>
          <a:lstStyle/>
          <a:p>
            <a:endParaRPr lang="ru-RU" sz="2000" b="1" dirty="0">
              <a:solidFill>
                <a:schemeClr val="bg1"/>
              </a:solidFill>
              <a:latin typeface="Bahnschrift" panose="020B0502040204020203" pitchFamily="34"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3972" y="1031806"/>
            <a:ext cx="3536108" cy="7871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Рисунок 8"/>
          <p:cNvPicPr>
            <a:picLocks noChangeAspect="1"/>
          </p:cNvPicPr>
          <p:nvPr/>
        </p:nvPicPr>
        <p:blipFill>
          <a:blip r:embed="rId3"/>
          <a:stretch>
            <a:fillRect/>
          </a:stretch>
        </p:blipFill>
        <p:spPr>
          <a:xfrm>
            <a:off x="3359166" y="2774565"/>
            <a:ext cx="3954618" cy="1450152"/>
          </a:xfrm>
          <a:prstGeom prst="rect">
            <a:avLst/>
          </a:prstGeom>
        </p:spPr>
      </p:pic>
      <p:pic>
        <p:nvPicPr>
          <p:cNvPr id="10" name="Рисунок 9"/>
          <p:cNvPicPr>
            <a:picLocks noChangeAspect="1"/>
          </p:cNvPicPr>
          <p:nvPr/>
        </p:nvPicPr>
        <p:blipFill>
          <a:blip r:embed="rId3"/>
          <a:stretch>
            <a:fillRect/>
          </a:stretch>
        </p:blipFill>
        <p:spPr>
          <a:xfrm>
            <a:off x="3336082" y="4712335"/>
            <a:ext cx="3415624" cy="1083094"/>
          </a:xfrm>
          <a:prstGeom prst="rect">
            <a:avLst/>
          </a:prstGeom>
        </p:spPr>
      </p:pic>
      <p:sp>
        <p:nvSpPr>
          <p:cNvPr id="5" name="Прямоугольник 4"/>
          <p:cNvSpPr/>
          <p:nvPr/>
        </p:nvSpPr>
        <p:spPr>
          <a:xfrm>
            <a:off x="7289566" y="254849"/>
            <a:ext cx="5005654" cy="369332"/>
          </a:xfrm>
          <a:prstGeom prst="rect">
            <a:avLst/>
          </a:prstGeom>
        </p:spPr>
        <p:txBody>
          <a:bodyPr wrap="square">
            <a:spAutoFit/>
          </a:bodyPr>
          <a:lstStyle/>
          <a:p>
            <a:pPr algn="ctr"/>
            <a:r>
              <a:rPr lang="ru-RU" b="1" dirty="0">
                <a:solidFill>
                  <a:schemeClr val="bg1"/>
                </a:solidFill>
              </a:rPr>
              <a:t>В отношении супруги(а) служащего</a:t>
            </a:r>
          </a:p>
        </p:txBody>
      </p:sp>
      <p:pic>
        <p:nvPicPr>
          <p:cNvPr id="12" name="Рисунок 11"/>
          <p:cNvPicPr>
            <a:picLocks noChangeAspect="1"/>
          </p:cNvPicPr>
          <p:nvPr/>
        </p:nvPicPr>
        <p:blipFill>
          <a:blip r:embed="rId4"/>
          <a:stretch>
            <a:fillRect/>
          </a:stretch>
        </p:blipFill>
        <p:spPr>
          <a:xfrm>
            <a:off x="7730836" y="1140301"/>
            <a:ext cx="4355869" cy="5019429"/>
          </a:xfrm>
          <a:prstGeom prst="rect">
            <a:avLst/>
          </a:prstGeom>
        </p:spPr>
      </p:pic>
      <p:cxnSp>
        <p:nvCxnSpPr>
          <p:cNvPr id="20" name="Прямая со стрелкой 19"/>
          <p:cNvCxnSpPr/>
          <p:nvPr/>
        </p:nvCxnSpPr>
        <p:spPr>
          <a:xfrm flipH="1">
            <a:off x="4547063" y="4051186"/>
            <a:ext cx="496831" cy="70369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5926975" y="1873842"/>
            <a:ext cx="1920240" cy="167569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6684257" y="4028619"/>
            <a:ext cx="1162958" cy="72626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Прямоугольник 33"/>
          <p:cNvSpPr/>
          <p:nvPr/>
        </p:nvSpPr>
        <p:spPr>
          <a:xfrm>
            <a:off x="3777708" y="1102215"/>
            <a:ext cx="3565241" cy="646331"/>
          </a:xfrm>
          <a:prstGeom prst="rect">
            <a:avLst/>
          </a:prstGeom>
        </p:spPr>
        <p:txBody>
          <a:bodyPr wrap="square">
            <a:spAutoFit/>
          </a:bodyPr>
          <a:lstStyle/>
          <a:p>
            <a:r>
              <a:rPr lang="ru-RU" dirty="0">
                <a:solidFill>
                  <a:schemeClr val="bg1"/>
                </a:solidFill>
              </a:rPr>
              <a:t>Указываются паспортные супруги(а) служащего</a:t>
            </a:r>
          </a:p>
        </p:txBody>
      </p:sp>
      <p:sp>
        <p:nvSpPr>
          <p:cNvPr id="35" name="Прямоугольник 34"/>
          <p:cNvSpPr/>
          <p:nvPr/>
        </p:nvSpPr>
        <p:spPr>
          <a:xfrm>
            <a:off x="3552409" y="2875783"/>
            <a:ext cx="3648541" cy="1061829"/>
          </a:xfrm>
          <a:prstGeom prst="rect">
            <a:avLst/>
          </a:prstGeom>
        </p:spPr>
        <p:txBody>
          <a:bodyPr wrap="square">
            <a:spAutoFit/>
          </a:bodyPr>
          <a:lstStyle/>
          <a:p>
            <a:r>
              <a:rPr lang="ru-RU" sz="1050" dirty="0">
                <a:solidFill>
                  <a:schemeClr val="bg1"/>
                </a:solidFill>
              </a:rPr>
              <a:t>В случае отсутствия работы проставляется чек-бокс «Род занятий»</a:t>
            </a:r>
          </a:p>
          <a:p>
            <a:r>
              <a:rPr lang="ru-RU" sz="1050" dirty="0">
                <a:solidFill>
                  <a:schemeClr val="bg1"/>
                </a:solidFill>
              </a:rPr>
              <a:t>и указывается «временно неработающая(</a:t>
            </a:r>
            <a:r>
              <a:rPr lang="ru-RU" sz="1050" dirty="0" err="1">
                <a:solidFill>
                  <a:schemeClr val="bg1"/>
                </a:solidFill>
              </a:rPr>
              <a:t>ий</a:t>
            </a:r>
            <a:r>
              <a:rPr lang="ru-RU" sz="1050" dirty="0">
                <a:solidFill>
                  <a:schemeClr val="bg1"/>
                </a:solidFill>
              </a:rPr>
              <a:t>)».</a:t>
            </a:r>
          </a:p>
          <a:p>
            <a:r>
              <a:rPr lang="ru-RU" sz="1050" dirty="0">
                <a:solidFill>
                  <a:schemeClr val="bg1"/>
                </a:solidFill>
              </a:rPr>
              <a:t>В случае наличия работы указывается отдельно организация, отдельно должность с указанием подразделения.</a:t>
            </a:r>
          </a:p>
        </p:txBody>
      </p:sp>
      <p:pic>
        <p:nvPicPr>
          <p:cNvPr id="38" name="Рисунок 37"/>
          <p:cNvPicPr>
            <a:picLocks noChangeAspect="1"/>
          </p:cNvPicPr>
          <p:nvPr/>
        </p:nvPicPr>
        <p:blipFill rotWithShape="1">
          <a:blip r:embed="rId5"/>
          <a:srcRect l="26785" t="75938"/>
          <a:stretch/>
        </p:blipFill>
        <p:spPr>
          <a:xfrm>
            <a:off x="3612888" y="4845311"/>
            <a:ext cx="2959350" cy="724216"/>
          </a:xfrm>
          <a:prstGeom prst="rect">
            <a:avLst/>
          </a:prstGeom>
        </p:spPr>
      </p:pic>
      <p:pic>
        <p:nvPicPr>
          <p:cNvPr id="40" name="Рисунок 39"/>
          <p:cNvPicPr>
            <a:picLocks noChangeAspect="1"/>
          </p:cNvPicPr>
          <p:nvPr/>
        </p:nvPicPr>
        <p:blipFill>
          <a:blip r:embed="rId6"/>
          <a:stretch>
            <a:fillRect/>
          </a:stretch>
        </p:blipFill>
        <p:spPr>
          <a:xfrm>
            <a:off x="337200" y="97535"/>
            <a:ext cx="519011" cy="526120"/>
          </a:xfrm>
          <a:prstGeom prst="rect">
            <a:avLst/>
          </a:prstGeom>
        </p:spPr>
      </p:pic>
    </p:spTree>
    <p:extLst>
      <p:ext uri="{BB962C8B-B14F-4D97-AF65-F5344CB8AC3E}">
        <p14:creationId xmlns:p14="http://schemas.microsoft.com/office/powerpoint/2010/main" val="3147911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88378" cy="6858000"/>
          </a:xfrm>
          <a:prstGeom prst="rect">
            <a:avLst/>
          </a:prstGeom>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8117" y="673331"/>
            <a:ext cx="3363884" cy="5577840"/>
          </a:xfrm>
          <a:prstGeom prst="rect">
            <a:avLst/>
          </a:prstGeom>
        </p:spPr>
      </p:pic>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5512" y="916690"/>
            <a:ext cx="3865469" cy="2390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 name="Прямоугольник 26"/>
          <p:cNvSpPr/>
          <p:nvPr/>
        </p:nvSpPr>
        <p:spPr>
          <a:xfrm>
            <a:off x="5111294" y="980486"/>
            <a:ext cx="3615196" cy="2616101"/>
          </a:xfrm>
          <a:prstGeom prst="rect">
            <a:avLst/>
          </a:prstGeom>
        </p:spPr>
        <p:txBody>
          <a:bodyPr wrap="square">
            <a:spAutoFit/>
          </a:bodyPr>
          <a:lstStyle/>
          <a:p>
            <a:r>
              <a:rPr lang="ru-RU" sz="1400" dirty="0">
                <a:solidFill>
                  <a:schemeClr val="bg1"/>
                </a:solidFill>
                <a:latin typeface="Trebuchet MS"/>
                <a:cs typeface="Trebuchet MS"/>
              </a:rPr>
              <a:t>При</a:t>
            </a:r>
            <a:r>
              <a:rPr lang="ru-RU" sz="1400" spc="90" dirty="0">
                <a:solidFill>
                  <a:schemeClr val="bg1"/>
                </a:solidFill>
                <a:latin typeface="Trebuchet MS"/>
                <a:cs typeface="Trebuchet MS"/>
              </a:rPr>
              <a:t> </a:t>
            </a:r>
            <a:r>
              <a:rPr lang="ru-RU" sz="1400" spc="-35" dirty="0">
                <a:solidFill>
                  <a:schemeClr val="bg1"/>
                </a:solidFill>
                <a:latin typeface="Trebuchet MS"/>
                <a:cs typeface="Trebuchet MS"/>
              </a:rPr>
              <a:t>заполнении</a:t>
            </a:r>
            <a:r>
              <a:rPr lang="ru-RU" sz="1400" spc="100" dirty="0">
                <a:solidFill>
                  <a:schemeClr val="bg1"/>
                </a:solidFill>
                <a:latin typeface="Trebuchet MS"/>
                <a:cs typeface="Trebuchet MS"/>
              </a:rPr>
              <a:t> </a:t>
            </a:r>
            <a:r>
              <a:rPr lang="ru-RU" sz="1400" spc="-30" dirty="0">
                <a:solidFill>
                  <a:schemeClr val="bg1"/>
                </a:solidFill>
                <a:latin typeface="Trebuchet MS"/>
                <a:cs typeface="Trebuchet MS"/>
              </a:rPr>
              <a:t>справки</a:t>
            </a:r>
            <a:r>
              <a:rPr lang="ru-RU" sz="1400" spc="90" dirty="0">
                <a:solidFill>
                  <a:schemeClr val="bg1"/>
                </a:solidFill>
                <a:latin typeface="Trebuchet MS"/>
                <a:cs typeface="Trebuchet MS"/>
              </a:rPr>
              <a:t> </a:t>
            </a:r>
            <a:r>
              <a:rPr lang="ru-RU" sz="1400" spc="-15" dirty="0">
                <a:solidFill>
                  <a:schemeClr val="bg1"/>
                </a:solidFill>
                <a:latin typeface="Trebuchet MS"/>
                <a:cs typeface="Trebuchet MS"/>
              </a:rPr>
              <a:t>лицом,</a:t>
            </a:r>
            <a:r>
              <a:rPr lang="ru-RU" sz="1400" spc="90" dirty="0">
                <a:solidFill>
                  <a:schemeClr val="bg1"/>
                </a:solidFill>
                <a:latin typeface="Trebuchet MS"/>
                <a:cs typeface="Trebuchet MS"/>
              </a:rPr>
              <a:t> </a:t>
            </a:r>
            <a:r>
              <a:rPr lang="ru-RU" sz="1400" spc="-35" dirty="0">
                <a:solidFill>
                  <a:schemeClr val="bg1"/>
                </a:solidFill>
                <a:latin typeface="Trebuchet MS"/>
                <a:cs typeface="Trebuchet MS"/>
              </a:rPr>
              <a:t>только</a:t>
            </a:r>
            <a:r>
              <a:rPr lang="ru-RU" sz="1400" spc="95" dirty="0">
                <a:solidFill>
                  <a:schemeClr val="bg1"/>
                </a:solidFill>
                <a:latin typeface="Trebuchet MS"/>
                <a:cs typeface="Trebuchet MS"/>
              </a:rPr>
              <a:t> </a:t>
            </a:r>
            <a:r>
              <a:rPr lang="ru-RU" sz="1400" spc="-25" dirty="0">
                <a:solidFill>
                  <a:schemeClr val="bg1"/>
                </a:solidFill>
                <a:latin typeface="Trebuchet MS"/>
                <a:cs typeface="Trebuchet MS"/>
              </a:rPr>
              <a:t>выполняющим </a:t>
            </a:r>
            <a:r>
              <a:rPr lang="ru-RU" sz="1400" dirty="0">
                <a:solidFill>
                  <a:schemeClr val="bg1"/>
                </a:solidFill>
                <a:latin typeface="Trebuchet MS"/>
                <a:cs typeface="Trebuchet MS"/>
              </a:rPr>
              <a:t>работы</a:t>
            </a:r>
            <a:r>
              <a:rPr lang="ru-RU" sz="1400" spc="350" dirty="0">
                <a:solidFill>
                  <a:schemeClr val="bg1"/>
                </a:solidFill>
                <a:latin typeface="Trebuchet MS"/>
                <a:cs typeface="Trebuchet MS"/>
              </a:rPr>
              <a:t> </a:t>
            </a:r>
            <a:r>
              <a:rPr lang="ru-RU" sz="1400" dirty="0">
                <a:solidFill>
                  <a:schemeClr val="bg1"/>
                </a:solidFill>
                <a:latin typeface="Trebuchet MS"/>
                <a:cs typeface="Trebuchet MS"/>
              </a:rPr>
              <a:t>и</a:t>
            </a:r>
            <a:r>
              <a:rPr lang="ru-RU" sz="1400" spc="340" dirty="0">
                <a:solidFill>
                  <a:schemeClr val="bg1"/>
                </a:solidFill>
                <a:latin typeface="Trebuchet MS"/>
                <a:cs typeface="Trebuchet MS"/>
              </a:rPr>
              <a:t> </a:t>
            </a:r>
            <a:r>
              <a:rPr lang="ru-RU" sz="1400" dirty="0">
                <a:solidFill>
                  <a:schemeClr val="bg1"/>
                </a:solidFill>
                <a:latin typeface="Trebuchet MS"/>
                <a:cs typeface="Trebuchet MS"/>
              </a:rPr>
              <a:t>(или)</a:t>
            </a:r>
            <a:r>
              <a:rPr lang="ru-RU" sz="1400" spc="340" dirty="0">
                <a:solidFill>
                  <a:schemeClr val="bg1"/>
                </a:solidFill>
                <a:latin typeface="Trebuchet MS"/>
                <a:cs typeface="Trebuchet MS"/>
              </a:rPr>
              <a:t> </a:t>
            </a:r>
            <a:r>
              <a:rPr lang="ru-RU" sz="1400" spc="-10" dirty="0">
                <a:solidFill>
                  <a:schemeClr val="bg1"/>
                </a:solidFill>
                <a:latin typeface="Trebuchet MS"/>
                <a:cs typeface="Trebuchet MS"/>
              </a:rPr>
              <a:t>оказывающим</a:t>
            </a:r>
            <a:r>
              <a:rPr lang="ru-RU" sz="1400" spc="350" dirty="0">
                <a:solidFill>
                  <a:schemeClr val="bg1"/>
                </a:solidFill>
                <a:latin typeface="Trebuchet MS"/>
                <a:cs typeface="Trebuchet MS"/>
              </a:rPr>
              <a:t> </a:t>
            </a:r>
            <a:r>
              <a:rPr lang="ru-RU" sz="1400" spc="-10" dirty="0">
                <a:solidFill>
                  <a:schemeClr val="bg1"/>
                </a:solidFill>
                <a:latin typeface="Trebuchet MS"/>
                <a:cs typeface="Trebuchet MS"/>
              </a:rPr>
              <a:t>услуги на основании</a:t>
            </a:r>
            <a:r>
              <a:rPr lang="ru-RU" sz="1400" b="1" dirty="0">
                <a:solidFill>
                  <a:schemeClr val="bg1"/>
                </a:solidFill>
              </a:rPr>
              <a:t> договоров	гражданско-правового характера </a:t>
            </a:r>
            <a:r>
              <a:rPr lang="ru-RU" sz="1400" spc="-10" dirty="0" err="1">
                <a:solidFill>
                  <a:schemeClr val="bg1"/>
                </a:solidFill>
                <a:latin typeface="Trebuchet MS"/>
                <a:cs typeface="Trebuchet MS"/>
              </a:rPr>
              <a:t>самозанятые</a:t>
            </a:r>
            <a:r>
              <a:rPr lang="ru-RU" sz="1400" dirty="0">
                <a:solidFill>
                  <a:schemeClr val="bg1"/>
                </a:solidFill>
                <a:latin typeface="Trebuchet MS"/>
                <a:cs typeface="Trebuchet MS"/>
              </a:rPr>
              <a:t> </a:t>
            </a:r>
            <a:r>
              <a:rPr lang="ru-RU" sz="1400" spc="-10" dirty="0">
                <a:solidFill>
                  <a:schemeClr val="bg1"/>
                </a:solidFill>
                <a:latin typeface="Trebuchet MS"/>
                <a:cs typeface="Trebuchet MS"/>
              </a:rPr>
              <a:t>граждане,</a:t>
            </a:r>
            <a:r>
              <a:rPr lang="ru-RU" sz="1400" dirty="0">
                <a:solidFill>
                  <a:schemeClr val="bg1"/>
                </a:solidFill>
                <a:latin typeface="Trebuchet MS"/>
                <a:cs typeface="Trebuchet MS"/>
              </a:rPr>
              <a:t> </a:t>
            </a:r>
            <a:r>
              <a:rPr lang="ru-RU" sz="1400" spc="-40" dirty="0">
                <a:solidFill>
                  <a:schemeClr val="bg1"/>
                </a:solidFill>
                <a:latin typeface="Trebuchet MS"/>
                <a:cs typeface="Trebuchet MS"/>
              </a:rPr>
              <a:t>работающие</a:t>
            </a:r>
            <a:r>
              <a:rPr lang="ru-RU" sz="1400" b="1" dirty="0">
                <a:solidFill>
                  <a:schemeClr val="bg1"/>
                </a:solidFill>
              </a:rPr>
              <a:t> без	трудовой книжки), рекомендуется указывать "выполнение работ (оказание услуг) в сфере (указывается наименование соответствующей сферы)".</a:t>
            </a:r>
          </a:p>
          <a:p>
            <a:endParaRPr lang="ru-RU" sz="1200" b="1" dirty="0">
              <a:solidFill>
                <a:schemeClr val="bg1"/>
              </a:solidFill>
            </a:endParaRPr>
          </a:p>
          <a:p>
            <a:endParaRPr lang="ru-RU" sz="1200" spc="-10" dirty="0">
              <a:latin typeface="Trebuchet MS"/>
              <a:cs typeface="Trebuchet MS"/>
            </a:endParaRPr>
          </a:p>
        </p:txBody>
      </p:sp>
      <p:pic>
        <p:nvPicPr>
          <p:cNvPr id="5" name="Рисунок 4"/>
          <p:cNvPicPr>
            <a:picLocks noChangeAspect="1"/>
          </p:cNvPicPr>
          <p:nvPr/>
        </p:nvPicPr>
        <p:blipFill>
          <a:blip r:embed="rId3"/>
          <a:stretch>
            <a:fillRect/>
          </a:stretch>
        </p:blipFill>
        <p:spPr>
          <a:xfrm>
            <a:off x="360056" y="1328384"/>
            <a:ext cx="4265461" cy="3877033"/>
          </a:xfrm>
          <a:prstGeom prst="rect">
            <a:avLst/>
          </a:prstGeom>
        </p:spPr>
      </p:pic>
      <p:pic>
        <p:nvPicPr>
          <p:cNvPr id="12" name="Рисунок 11"/>
          <p:cNvPicPr>
            <a:picLocks noChangeAspect="1"/>
          </p:cNvPicPr>
          <p:nvPr/>
        </p:nvPicPr>
        <p:blipFill>
          <a:blip r:embed="rId4"/>
          <a:stretch>
            <a:fillRect/>
          </a:stretch>
        </p:blipFill>
        <p:spPr>
          <a:xfrm>
            <a:off x="8905567" y="916690"/>
            <a:ext cx="3511600" cy="4700423"/>
          </a:xfrm>
          <a:prstGeom prst="rect">
            <a:avLst/>
          </a:prstGeom>
        </p:spPr>
      </p:pic>
      <p:sp>
        <p:nvSpPr>
          <p:cNvPr id="15" name="Прямоугольник 14"/>
          <p:cNvSpPr/>
          <p:nvPr/>
        </p:nvSpPr>
        <p:spPr>
          <a:xfrm>
            <a:off x="367820" y="265001"/>
            <a:ext cx="3998236" cy="707886"/>
          </a:xfrm>
          <a:prstGeom prst="rect">
            <a:avLst/>
          </a:prstGeom>
        </p:spPr>
        <p:txBody>
          <a:bodyPr wrap="square">
            <a:spAutoFit/>
          </a:bodyPr>
          <a:lstStyle/>
          <a:p>
            <a:pPr algn="ctr"/>
            <a:r>
              <a:rPr lang="ru-RU" sz="2000" b="1" dirty="0">
                <a:solidFill>
                  <a:schemeClr val="bg1"/>
                </a:solidFill>
              </a:rPr>
              <a:t>В отношении супруги(а) служащего</a:t>
            </a:r>
          </a:p>
        </p:txBody>
      </p:sp>
      <p:pic>
        <p:nvPicPr>
          <p:cNvPr id="16" name="Рисунок 15"/>
          <p:cNvPicPr>
            <a:picLocks noChangeAspect="1"/>
          </p:cNvPicPr>
          <p:nvPr/>
        </p:nvPicPr>
        <p:blipFill>
          <a:blip r:embed="rId5"/>
          <a:stretch>
            <a:fillRect/>
          </a:stretch>
        </p:blipFill>
        <p:spPr>
          <a:xfrm>
            <a:off x="11579630" y="102064"/>
            <a:ext cx="474676" cy="481178"/>
          </a:xfrm>
          <a:prstGeom prst="rect">
            <a:avLst/>
          </a:prstGeom>
        </p:spPr>
      </p:pic>
    </p:spTree>
    <p:extLst>
      <p:ext uri="{BB962C8B-B14F-4D97-AF65-F5344CB8AC3E}">
        <p14:creationId xmlns:p14="http://schemas.microsoft.com/office/powerpoint/2010/main" val="252438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4931"/>
            <a:ext cx="3449782" cy="5339985"/>
          </a:xfrm>
          <a:prstGeom prst="rect">
            <a:avLst/>
          </a:prstGeom>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273" y="0"/>
            <a:ext cx="4984690" cy="6858000"/>
          </a:xfrm>
          <a:prstGeom prst="rect">
            <a:avLst/>
          </a:prstGeom>
        </p:spPr>
      </p:pic>
      <p:sp>
        <p:nvSpPr>
          <p:cNvPr id="2" name="Заголовок 1"/>
          <p:cNvSpPr>
            <a:spLocks noGrp="1"/>
          </p:cNvSpPr>
          <p:nvPr>
            <p:ph type="title"/>
          </p:nvPr>
        </p:nvSpPr>
        <p:spPr>
          <a:xfrm>
            <a:off x="124691" y="1022465"/>
            <a:ext cx="3236156" cy="4702555"/>
          </a:xfrm>
        </p:spPr>
        <p:txBody>
          <a:bodyPr>
            <a:normAutofit/>
          </a:bodyPr>
          <a:lstStyle/>
          <a:p>
            <a:r>
              <a:rPr lang="ru-RU" sz="4000" dirty="0">
                <a:latin typeface="Bahnschrift" panose="020B0502040204020203" pitchFamily="34" charset="0"/>
              </a:rPr>
              <a:t>Заполнение Титульного листа </a:t>
            </a:r>
          </a:p>
        </p:txBody>
      </p:sp>
      <p:sp>
        <p:nvSpPr>
          <p:cNvPr id="7" name="Прямоугольник 6"/>
          <p:cNvSpPr/>
          <p:nvPr/>
        </p:nvSpPr>
        <p:spPr>
          <a:xfrm>
            <a:off x="7223168" y="344821"/>
            <a:ext cx="5312425" cy="400110"/>
          </a:xfrm>
          <a:prstGeom prst="rect">
            <a:avLst/>
          </a:prstGeom>
        </p:spPr>
        <p:txBody>
          <a:bodyPr wrap="square">
            <a:spAutoFit/>
          </a:bodyPr>
          <a:lstStyle/>
          <a:p>
            <a:endParaRPr lang="ru-RU" sz="2000" b="1" dirty="0">
              <a:solidFill>
                <a:schemeClr val="bg1"/>
              </a:solidFill>
              <a:latin typeface="Bahnschrift" panose="020B0502040204020203" pitchFamily="34"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0598" y="1089752"/>
            <a:ext cx="3765417" cy="999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Рисунок 8"/>
          <p:cNvPicPr>
            <a:picLocks noChangeAspect="1"/>
          </p:cNvPicPr>
          <p:nvPr/>
        </p:nvPicPr>
        <p:blipFill>
          <a:blip r:embed="rId3"/>
          <a:stretch>
            <a:fillRect/>
          </a:stretch>
        </p:blipFill>
        <p:spPr>
          <a:xfrm>
            <a:off x="3398151" y="3649922"/>
            <a:ext cx="3903570" cy="1675630"/>
          </a:xfrm>
          <a:prstGeom prst="rect">
            <a:avLst/>
          </a:prstGeom>
        </p:spPr>
      </p:pic>
      <p:cxnSp>
        <p:nvCxnSpPr>
          <p:cNvPr id="22" name="Прямая со стрелкой 21"/>
          <p:cNvCxnSpPr/>
          <p:nvPr/>
        </p:nvCxnSpPr>
        <p:spPr>
          <a:xfrm>
            <a:off x="5800488" y="1823948"/>
            <a:ext cx="1920240" cy="167569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flipV="1">
            <a:off x="7233494" y="4001600"/>
            <a:ext cx="487234" cy="49710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Прямоугольник 33"/>
          <p:cNvSpPr/>
          <p:nvPr/>
        </p:nvSpPr>
        <p:spPr>
          <a:xfrm>
            <a:off x="3553854" y="1085346"/>
            <a:ext cx="3279713" cy="954107"/>
          </a:xfrm>
          <a:prstGeom prst="rect">
            <a:avLst/>
          </a:prstGeom>
        </p:spPr>
        <p:txBody>
          <a:bodyPr wrap="square">
            <a:spAutoFit/>
          </a:bodyPr>
          <a:lstStyle/>
          <a:p>
            <a:pPr marL="92075" algn="just">
              <a:lnSpc>
                <a:spcPct val="100000"/>
              </a:lnSpc>
              <a:spcBef>
                <a:spcPts val="295"/>
              </a:spcBef>
            </a:pPr>
            <a:r>
              <a:rPr lang="ru-RU" sz="1400" spc="-50" dirty="0">
                <a:solidFill>
                  <a:schemeClr val="bg1"/>
                </a:solidFill>
                <a:latin typeface="Trebuchet MS"/>
                <a:cs typeface="Trebuchet MS"/>
              </a:rPr>
              <a:t>Указываются</a:t>
            </a:r>
            <a:r>
              <a:rPr lang="ru-RU" sz="1400" spc="-75" dirty="0">
                <a:solidFill>
                  <a:schemeClr val="bg1"/>
                </a:solidFill>
                <a:latin typeface="Trebuchet MS"/>
                <a:cs typeface="Trebuchet MS"/>
              </a:rPr>
              <a:t> </a:t>
            </a:r>
            <a:r>
              <a:rPr lang="ru-RU" sz="1400" spc="-40" dirty="0">
                <a:solidFill>
                  <a:schemeClr val="bg1"/>
                </a:solidFill>
                <a:latin typeface="Trebuchet MS"/>
                <a:cs typeface="Trebuchet MS"/>
              </a:rPr>
              <a:t>данные</a:t>
            </a:r>
            <a:r>
              <a:rPr lang="ru-RU" sz="1400" spc="-50" dirty="0">
                <a:solidFill>
                  <a:schemeClr val="bg1"/>
                </a:solidFill>
                <a:latin typeface="Trebuchet MS"/>
                <a:cs typeface="Trebuchet MS"/>
              </a:rPr>
              <a:t> </a:t>
            </a:r>
            <a:r>
              <a:rPr lang="ru-RU" sz="1400" spc="-60" dirty="0">
                <a:solidFill>
                  <a:schemeClr val="bg1"/>
                </a:solidFill>
                <a:latin typeface="Trebuchet MS"/>
                <a:cs typeface="Trebuchet MS"/>
              </a:rPr>
              <a:t>свидетельства</a:t>
            </a:r>
            <a:r>
              <a:rPr lang="ru-RU" sz="1400" spc="-45" dirty="0">
                <a:solidFill>
                  <a:schemeClr val="bg1"/>
                </a:solidFill>
                <a:latin typeface="Trebuchet MS"/>
                <a:cs typeface="Trebuchet MS"/>
              </a:rPr>
              <a:t> </a:t>
            </a:r>
            <a:r>
              <a:rPr lang="ru-RU" sz="1400" spc="-10" dirty="0">
                <a:solidFill>
                  <a:schemeClr val="bg1"/>
                </a:solidFill>
                <a:latin typeface="Trebuchet MS"/>
                <a:cs typeface="Trebuchet MS"/>
              </a:rPr>
              <a:t>о</a:t>
            </a:r>
            <a:r>
              <a:rPr lang="ru-RU" sz="1400" spc="-50" dirty="0">
                <a:solidFill>
                  <a:schemeClr val="bg1"/>
                </a:solidFill>
                <a:latin typeface="Trebuchet MS"/>
                <a:cs typeface="Trebuchet MS"/>
              </a:rPr>
              <a:t> </a:t>
            </a:r>
            <a:r>
              <a:rPr lang="ru-RU" sz="1400" spc="-45" dirty="0">
                <a:solidFill>
                  <a:schemeClr val="bg1"/>
                </a:solidFill>
                <a:latin typeface="Trebuchet MS"/>
                <a:cs typeface="Trebuchet MS"/>
              </a:rPr>
              <a:t>рождении</a:t>
            </a:r>
            <a:r>
              <a:rPr lang="ru-RU" sz="1400" spc="-65" dirty="0">
                <a:solidFill>
                  <a:schemeClr val="bg1"/>
                </a:solidFill>
                <a:latin typeface="Trebuchet MS"/>
                <a:cs typeface="Trebuchet MS"/>
              </a:rPr>
              <a:t> </a:t>
            </a:r>
            <a:r>
              <a:rPr lang="ru-RU" sz="1400" spc="-45" dirty="0">
                <a:solidFill>
                  <a:schemeClr val="bg1"/>
                </a:solidFill>
                <a:latin typeface="Trebuchet MS"/>
                <a:cs typeface="Trebuchet MS"/>
              </a:rPr>
              <a:t>(до</a:t>
            </a:r>
            <a:r>
              <a:rPr lang="ru-RU" sz="1400" spc="-65" dirty="0">
                <a:solidFill>
                  <a:schemeClr val="bg1"/>
                </a:solidFill>
                <a:latin typeface="Trebuchet MS"/>
                <a:cs typeface="Trebuchet MS"/>
              </a:rPr>
              <a:t> </a:t>
            </a:r>
            <a:r>
              <a:rPr lang="ru-RU" sz="1400" spc="-20" dirty="0">
                <a:solidFill>
                  <a:schemeClr val="bg1"/>
                </a:solidFill>
                <a:latin typeface="Trebuchet MS"/>
                <a:cs typeface="Trebuchet MS"/>
              </a:rPr>
              <a:t>14 лет)</a:t>
            </a:r>
            <a:endParaRPr lang="ru-RU" sz="1400" dirty="0">
              <a:solidFill>
                <a:schemeClr val="bg1"/>
              </a:solidFill>
              <a:latin typeface="Trebuchet MS"/>
              <a:cs typeface="Trebuchet MS"/>
            </a:endParaRPr>
          </a:p>
          <a:p>
            <a:pPr marL="92075" algn="just">
              <a:lnSpc>
                <a:spcPct val="100000"/>
              </a:lnSpc>
              <a:spcBef>
                <a:spcPts val="5"/>
              </a:spcBef>
            </a:pPr>
            <a:r>
              <a:rPr lang="ru-RU" sz="1400" spc="-45" dirty="0">
                <a:solidFill>
                  <a:schemeClr val="bg1"/>
                </a:solidFill>
                <a:latin typeface="Trebuchet MS"/>
                <a:cs typeface="Trebuchet MS"/>
              </a:rPr>
              <a:t>или</a:t>
            </a:r>
            <a:r>
              <a:rPr lang="ru-RU" sz="1400" spc="-100" dirty="0">
                <a:solidFill>
                  <a:schemeClr val="bg1"/>
                </a:solidFill>
                <a:latin typeface="Trebuchet MS"/>
                <a:cs typeface="Trebuchet MS"/>
              </a:rPr>
              <a:t> </a:t>
            </a:r>
            <a:r>
              <a:rPr lang="ru-RU" sz="1400" spc="-50" dirty="0">
                <a:solidFill>
                  <a:schemeClr val="bg1"/>
                </a:solidFill>
                <a:latin typeface="Trebuchet MS"/>
                <a:cs typeface="Trebuchet MS"/>
              </a:rPr>
              <a:t>паспортные</a:t>
            </a:r>
            <a:r>
              <a:rPr lang="ru-RU" sz="1400" spc="-60" dirty="0">
                <a:solidFill>
                  <a:schemeClr val="bg1"/>
                </a:solidFill>
                <a:latin typeface="Trebuchet MS"/>
                <a:cs typeface="Trebuchet MS"/>
              </a:rPr>
              <a:t> </a:t>
            </a:r>
            <a:r>
              <a:rPr lang="ru-RU" sz="1400" spc="-40" dirty="0">
                <a:solidFill>
                  <a:schemeClr val="bg1"/>
                </a:solidFill>
                <a:latin typeface="Trebuchet MS"/>
                <a:cs typeface="Trebuchet MS"/>
              </a:rPr>
              <a:t>данные</a:t>
            </a:r>
            <a:r>
              <a:rPr lang="ru-RU" sz="1400" spc="-70" dirty="0">
                <a:solidFill>
                  <a:schemeClr val="bg1"/>
                </a:solidFill>
                <a:latin typeface="Trebuchet MS"/>
                <a:cs typeface="Trebuchet MS"/>
              </a:rPr>
              <a:t> </a:t>
            </a:r>
            <a:r>
              <a:rPr lang="ru-RU" sz="1400" spc="-60" dirty="0">
                <a:solidFill>
                  <a:schemeClr val="bg1"/>
                </a:solidFill>
                <a:latin typeface="Trebuchet MS"/>
                <a:cs typeface="Trebuchet MS"/>
              </a:rPr>
              <a:t>если</a:t>
            </a:r>
            <a:r>
              <a:rPr lang="ru-RU" sz="1400" spc="-55" dirty="0">
                <a:solidFill>
                  <a:schemeClr val="bg1"/>
                </a:solidFill>
                <a:latin typeface="Trebuchet MS"/>
                <a:cs typeface="Trebuchet MS"/>
              </a:rPr>
              <a:t> </a:t>
            </a:r>
            <a:r>
              <a:rPr lang="ru-RU" sz="1400" spc="-45" dirty="0">
                <a:solidFill>
                  <a:schemeClr val="bg1"/>
                </a:solidFill>
                <a:latin typeface="Trebuchet MS"/>
                <a:cs typeface="Trebuchet MS"/>
              </a:rPr>
              <a:t>ребенку</a:t>
            </a:r>
            <a:r>
              <a:rPr lang="ru-RU" sz="1400" spc="-70" dirty="0">
                <a:solidFill>
                  <a:schemeClr val="bg1"/>
                </a:solidFill>
                <a:latin typeface="Trebuchet MS"/>
                <a:cs typeface="Trebuchet MS"/>
              </a:rPr>
              <a:t> </a:t>
            </a:r>
            <a:r>
              <a:rPr lang="ru-RU" sz="1400" spc="-50" dirty="0">
                <a:solidFill>
                  <a:schemeClr val="bg1"/>
                </a:solidFill>
                <a:latin typeface="Trebuchet MS"/>
                <a:cs typeface="Trebuchet MS"/>
              </a:rPr>
              <a:t>от</a:t>
            </a:r>
            <a:r>
              <a:rPr lang="ru-RU" sz="1400" spc="-45" dirty="0">
                <a:solidFill>
                  <a:schemeClr val="bg1"/>
                </a:solidFill>
                <a:latin typeface="Trebuchet MS"/>
                <a:cs typeface="Trebuchet MS"/>
              </a:rPr>
              <a:t> </a:t>
            </a:r>
            <a:r>
              <a:rPr lang="ru-RU" sz="1400" spc="-25" dirty="0">
                <a:solidFill>
                  <a:schemeClr val="bg1"/>
                </a:solidFill>
                <a:latin typeface="Trebuchet MS"/>
                <a:cs typeface="Trebuchet MS"/>
              </a:rPr>
              <a:t>14</a:t>
            </a:r>
            <a:r>
              <a:rPr lang="ru-RU" sz="1400" spc="-55" dirty="0">
                <a:solidFill>
                  <a:schemeClr val="bg1"/>
                </a:solidFill>
                <a:latin typeface="Trebuchet MS"/>
                <a:cs typeface="Trebuchet MS"/>
              </a:rPr>
              <a:t> </a:t>
            </a:r>
            <a:r>
              <a:rPr lang="ru-RU" sz="1400" spc="-30" dirty="0">
                <a:solidFill>
                  <a:schemeClr val="bg1"/>
                </a:solidFill>
                <a:latin typeface="Trebuchet MS"/>
                <a:cs typeface="Trebuchet MS"/>
              </a:rPr>
              <a:t>до</a:t>
            </a:r>
            <a:r>
              <a:rPr lang="ru-RU" sz="1400" spc="-55" dirty="0">
                <a:solidFill>
                  <a:schemeClr val="bg1"/>
                </a:solidFill>
                <a:latin typeface="Trebuchet MS"/>
                <a:cs typeface="Trebuchet MS"/>
              </a:rPr>
              <a:t> </a:t>
            </a:r>
            <a:r>
              <a:rPr lang="ru-RU" sz="1400" spc="-25" dirty="0">
                <a:solidFill>
                  <a:schemeClr val="bg1"/>
                </a:solidFill>
                <a:latin typeface="Trebuchet MS"/>
                <a:cs typeface="Trebuchet MS"/>
              </a:rPr>
              <a:t>18</a:t>
            </a:r>
            <a:r>
              <a:rPr lang="ru-RU" sz="1400" spc="-60" dirty="0">
                <a:solidFill>
                  <a:schemeClr val="bg1"/>
                </a:solidFill>
                <a:latin typeface="Trebuchet MS"/>
                <a:cs typeface="Trebuchet MS"/>
              </a:rPr>
              <a:t> </a:t>
            </a:r>
            <a:r>
              <a:rPr lang="ru-RU" sz="1400" spc="-20" dirty="0">
                <a:solidFill>
                  <a:schemeClr val="bg1"/>
                </a:solidFill>
                <a:latin typeface="Trebuchet MS"/>
                <a:cs typeface="Trebuchet MS"/>
              </a:rPr>
              <a:t>лет.</a:t>
            </a:r>
            <a:endParaRPr lang="ru-RU" sz="1400" dirty="0">
              <a:solidFill>
                <a:schemeClr val="bg1"/>
              </a:solidFill>
              <a:latin typeface="Trebuchet MS"/>
              <a:cs typeface="Trebuchet MS"/>
            </a:endParaRPr>
          </a:p>
        </p:txBody>
      </p:sp>
      <p:sp>
        <p:nvSpPr>
          <p:cNvPr id="35" name="Прямоугольник 34"/>
          <p:cNvSpPr/>
          <p:nvPr/>
        </p:nvSpPr>
        <p:spPr>
          <a:xfrm>
            <a:off x="3574473" y="3852948"/>
            <a:ext cx="3437902" cy="1269578"/>
          </a:xfrm>
          <a:prstGeom prst="rect">
            <a:avLst/>
          </a:prstGeom>
        </p:spPr>
        <p:txBody>
          <a:bodyPr wrap="square">
            <a:spAutoFit/>
          </a:bodyPr>
          <a:lstStyle/>
          <a:p>
            <a:pPr marL="92075" algn="just">
              <a:lnSpc>
                <a:spcPct val="100000"/>
              </a:lnSpc>
              <a:spcBef>
                <a:spcPts val="300"/>
              </a:spcBef>
            </a:pPr>
            <a:r>
              <a:rPr lang="ru-RU" sz="1100" spc="-55" dirty="0">
                <a:solidFill>
                  <a:schemeClr val="bg1"/>
                </a:solidFill>
                <a:latin typeface="Trebuchet MS"/>
                <a:cs typeface="Trebuchet MS"/>
              </a:rPr>
              <a:t>Указывается</a:t>
            </a:r>
            <a:r>
              <a:rPr lang="ru-RU" sz="1100" spc="-80" dirty="0">
                <a:solidFill>
                  <a:schemeClr val="bg1"/>
                </a:solidFill>
                <a:latin typeface="Trebuchet MS"/>
                <a:cs typeface="Trebuchet MS"/>
              </a:rPr>
              <a:t> </a:t>
            </a:r>
            <a:r>
              <a:rPr lang="ru-RU" sz="1100" spc="-35" dirty="0">
                <a:solidFill>
                  <a:schemeClr val="bg1"/>
                </a:solidFill>
                <a:latin typeface="Trebuchet MS"/>
                <a:cs typeface="Trebuchet MS"/>
              </a:rPr>
              <a:t>род </a:t>
            </a:r>
            <a:r>
              <a:rPr lang="ru-RU" sz="1100" spc="-45" dirty="0">
                <a:solidFill>
                  <a:schemeClr val="bg1"/>
                </a:solidFill>
                <a:latin typeface="Trebuchet MS"/>
                <a:cs typeface="Trebuchet MS"/>
              </a:rPr>
              <a:t>занятий</a:t>
            </a:r>
            <a:r>
              <a:rPr lang="ru-RU" sz="1100" spc="-70" dirty="0">
                <a:solidFill>
                  <a:schemeClr val="bg1"/>
                </a:solidFill>
                <a:latin typeface="Trebuchet MS"/>
                <a:cs typeface="Trebuchet MS"/>
              </a:rPr>
              <a:t> </a:t>
            </a:r>
            <a:r>
              <a:rPr lang="ru-RU" sz="1100" spc="-30" dirty="0">
                <a:solidFill>
                  <a:schemeClr val="bg1"/>
                </a:solidFill>
                <a:latin typeface="Trebuchet MS"/>
                <a:cs typeface="Trebuchet MS"/>
              </a:rPr>
              <a:t>и</a:t>
            </a:r>
            <a:r>
              <a:rPr lang="ru-RU" sz="1100" spc="-45" dirty="0">
                <a:solidFill>
                  <a:schemeClr val="bg1"/>
                </a:solidFill>
                <a:latin typeface="Trebuchet MS"/>
                <a:cs typeface="Trebuchet MS"/>
              </a:rPr>
              <a:t> </a:t>
            </a:r>
            <a:r>
              <a:rPr lang="ru-RU" sz="1100" spc="-50" dirty="0">
                <a:solidFill>
                  <a:schemeClr val="bg1"/>
                </a:solidFill>
                <a:latin typeface="Trebuchet MS"/>
                <a:cs typeface="Trebuchet MS"/>
              </a:rPr>
              <a:t>место</a:t>
            </a:r>
            <a:r>
              <a:rPr lang="ru-RU" sz="1100" spc="-40" dirty="0">
                <a:solidFill>
                  <a:schemeClr val="bg1"/>
                </a:solidFill>
                <a:latin typeface="Trebuchet MS"/>
                <a:cs typeface="Trebuchet MS"/>
              </a:rPr>
              <a:t> </a:t>
            </a:r>
            <a:r>
              <a:rPr lang="ru-RU" sz="1100" spc="-50" dirty="0">
                <a:solidFill>
                  <a:schemeClr val="bg1"/>
                </a:solidFill>
                <a:latin typeface="Trebuchet MS"/>
                <a:cs typeface="Trebuchet MS"/>
              </a:rPr>
              <a:t>получения</a:t>
            </a:r>
            <a:r>
              <a:rPr lang="ru-RU" sz="1100" spc="-90" dirty="0">
                <a:solidFill>
                  <a:schemeClr val="bg1"/>
                </a:solidFill>
                <a:latin typeface="Trebuchet MS"/>
                <a:cs typeface="Trebuchet MS"/>
              </a:rPr>
              <a:t> </a:t>
            </a:r>
            <a:r>
              <a:rPr lang="ru-RU" sz="1100" spc="-10" dirty="0">
                <a:solidFill>
                  <a:schemeClr val="bg1"/>
                </a:solidFill>
                <a:latin typeface="Trebuchet MS"/>
                <a:cs typeface="Trebuchet MS"/>
              </a:rPr>
              <a:t>образования</a:t>
            </a:r>
            <a:endParaRPr lang="ru-RU" sz="1100" dirty="0">
              <a:solidFill>
                <a:schemeClr val="bg1"/>
              </a:solidFill>
              <a:latin typeface="Trebuchet MS"/>
              <a:cs typeface="Trebuchet MS"/>
            </a:endParaRPr>
          </a:p>
          <a:p>
            <a:pPr marL="92075" algn="just">
              <a:lnSpc>
                <a:spcPct val="100000"/>
              </a:lnSpc>
              <a:spcBef>
                <a:spcPts val="5"/>
              </a:spcBef>
            </a:pPr>
            <a:r>
              <a:rPr lang="ru-RU" sz="1100" spc="-45" dirty="0">
                <a:solidFill>
                  <a:schemeClr val="bg1"/>
                </a:solidFill>
                <a:latin typeface="Trebuchet MS"/>
                <a:cs typeface="Trebuchet MS"/>
              </a:rPr>
              <a:t>или</a:t>
            </a:r>
            <a:r>
              <a:rPr lang="ru-RU" sz="1100" spc="-90" dirty="0">
                <a:solidFill>
                  <a:schemeClr val="bg1"/>
                </a:solidFill>
                <a:latin typeface="Trebuchet MS"/>
                <a:cs typeface="Trebuchet MS"/>
              </a:rPr>
              <a:t> </a:t>
            </a:r>
            <a:r>
              <a:rPr lang="ru-RU" sz="1100" spc="-55" dirty="0">
                <a:solidFill>
                  <a:schemeClr val="bg1"/>
                </a:solidFill>
                <a:latin typeface="Trebuchet MS"/>
                <a:cs typeface="Trebuchet MS"/>
              </a:rPr>
              <a:t>же</a:t>
            </a:r>
            <a:r>
              <a:rPr lang="ru-RU" sz="1100" spc="-45" dirty="0">
                <a:solidFill>
                  <a:schemeClr val="bg1"/>
                </a:solidFill>
                <a:latin typeface="Trebuchet MS"/>
                <a:cs typeface="Trebuchet MS"/>
              </a:rPr>
              <a:t> </a:t>
            </a:r>
            <a:r>
              <a:rPr lang="ru-RU" sz="1100" spc="-50" dirty="0">
                <a:solidFill>
                  <a:schemeClr val="bg1"/>
                </a:solidFill>
                <a:latin typeface="Trebuchet MS"/>
                <a:cs typeface="Trebuchet MS"/>
              </a:rPr>
              <a:t>«находится</a:t>
            </a:r>
            <a:r>
              <a:rPr lang="ru-RU" sz="1100" spc="-60" dirty="0">
                <a:solidFill>
                  <a:schemeClr val="bg1"/>
                </a:solidFill>
                <a:latin typeface="Trebuchet MS"/>
                <a:cs typeface="Trebuchet MS"/>
              </a:rPr>
              <a:t> </a:t>
            </a:r>
            <a:r>
              <a:rPr lang="ru-RU" sz="1100" spc="-35" dirty="0">
                <a:solidFill>
                  <a:schemeClr val="bg1"/>
                </a:solidFill>
                <a:latin typeface="Trebuchet MS"/>
                <a:cs typeface="Trebuchet MS"/>
              </a:rPr>
              <a:t>на</a:t>
            </a:r>
            <a:r>
              <a:rPr lang="ru-RU" sz="1100" spc="-55" dirty="0">
                <a:solidFill>
                  <a:schemeClr val="bg1"/>
                </a:solidFill>
                <a:latin typeface="Trebuchet MS"/>
                <a:cs typeface="Trebuchet MS"/>
              </a:rPr>
              <a:t> </a:t>
            </a:r>
            <a:r>
              <a:rPr lang="ru-RU" sz="1100" spc="-35" dirty="0">
                <a:solidFill>
                  <a:schemeClr val="bg1"/>
                </a:solidFill>
                <a:latin typeface="Trebuchet MS"/>
                <a:cs typeface="Trebuchet MS"/>
              </a:rPr>
              <a:t>домашнем</a:t>
            </a:r>
            <a:r>
              <a:rPr lang="ru-RU" sz="1100" spc="-55" dirty="0">
                <a:solidFill>
                  <a:schemeClr val="bg1"/>
                </a:solidFill>
                <a:latin typeface="Trebuchet MS"/>
                <a:cs typeface="Trebuchet MS"/>
              </a:rPr>
              <a:t> </a:t>
            </a:r>
            <a:r>
              <a:rPr lang="ru-RU" sz="1100" spc="-45" dirty="0">
                <a:solidFill>
                  <a:schemeClr val="bg1"/>
                </a:solidFill>
                <a:latin typeface="Trebuchet MS"/>
                <a:cs typeface="Trebuchet MS"/>
              </a:rPr>
              <a:t>воспитании»</a:t>
            </a:r>
            <a:r>
              <a:rPr lang="ru-RU" sz="1100" spc="-95" dirty="0">
                <a:solidFill>
                  <a:schemeClr val="bg1"/>
                </a:solidFill>
                <a:latin typeface="Trebuchet MS"/>
                <a:cs typeface="Trebuchet MS"/>
              </a:rPr>
              <a:t> </a:t>
            </a:r>
            <a:r>
              <a:rPr lang="ru-RU" sz="1100" spc="-60" dirty="0">
                <a:solidFill>
                  <a:schemeClr val="bg1"/>
                </a:solidFill>
                <a:latin typeface="Trebuchet MS"/>
                <a:cs typeface="Trebuchet MS"/>
              </a:rPr>
              <a:t>(в</a:t>
            </a:r>
            <a:r>
              <a:rPr lang="ru-RU" sz="1100" spc="-65" dirty="0">
                <a:solidFill>
                  <a:schemeClr val="bg1"/>
                </a:solidFill>
                <a:latin typeface="Trebuchet MS"/>
                <a:cs typeface="Trebuchet MS"/>
              </a:rPr>
              <a:t> </a:t>
            </a:r>
            <a:r>
              <a:rPr lang="ru-RU" sz="1100" spc="-10" dirty="0">
                <a:solidFill>
                  <a:schemeClr val="bg1"/>
                </a:solidFill>
                <a:latin typeface="Trebuchet MS"/>
                <a:cs typeface="Trebuchet MS"/>
              </a:rPr>
              <a:t>случае</a:t>
            </a:r>
            <a:endParaRPr lang="ru-RU" sz="1100" dirty="0">
              <a:solidFill>
                <a:schemeClr val="bg1"/>
              </a:solidFill>
              <a:latin typeface="Trebuchet MS"/>
              <a:cs typeface="Trebuchet MS"/>
            </a:endParaRPr>
          </a:p>
          <a:p>
            <a:pPr marL="92075" marR="153035" algn="just">
              <a:lnSpc>
                <a:spcPct val="100000"/>
              </a:lnSpc>
            </a:pPr>
            <a:r>
              <a:rPr lang="ru-RU" sz="1100" spc="-65" dirty="0">
                <a:solidFill>
                  <a:schemeClr val="bg1"/>
                </a:solidFill>
                <a:latin typeface="Trebuchet MS"/>
                <a:cs typeface="Trebuchet MS"/>
              </a:rPr>
              <a:t>если</a:t>
            </a:r>
            <a:r>
              <a:rPr lang="ru-RU" sz="1100" spc="-80" dirty="0">
                <a:solidFill>
                  <a:schemeClr val="bg1"/>
                </a:solidFill>
                <a:latin typeface="Trebuchet MS"/>
                <a:cs typeface="Trebuchet MS"/>
              </a:rPr>
              <a:t> </a:t>
            </a:r>
            <a:r>
              <a:rPr lang="ru-RU" sz="1100" spc="-40" dirty="0">
                <a:solidFill>
                  <a:schemeClr val="bg1"/>
                </a:solidFill>
                <a:latin typeface="Trebuchet MS"/>
                <a:cs typeface="Trebuchet MS"/>
              </a:rPr>
              <a:t>ребенок</a:t>
            </a:r>
            <a:r>
              <a:rPr lang="ru-RU" sz="1100" spc="-80" dirty="0">
                <a:solidFill>
                  <a:schemeClr val="bg1"/>
                </a:solidFill>
                <a:latin typeface="Trebuchet MS"/>
                <a:cs typeface="Trebuchet MS"/>
              </a:rPr>
              <a:t> </a:t>
            </a:r>
            <a:r>
              <a:rPr lang="ru-RU" sz="1100" spc="-45" dirty="0">
                <a:solidFill>
                  <a:schemeClr val="bg1"/>
                </a:solidFill>
                <a:latin typeface="Trebuchet MS"/>
                <a:cs typeface="Trebuchet MS"/>
              </a:rPr>
              <a:t>еще</a:t>
            </a:r>
            <a:r>
              <a:rPr lang="ru-RU" sz="1100" spc="-65" dirty="0">
                <a:solidFill>
                  <a:schemeClr val="bg1"/>
                </a:solidFill>
                <a:latin typeface="Trebuchet MS"/>
                <a:cs typeface="Trebuchet MS"/>
              </a:rPr>
              <a:t> </a:t>
            </a:r>
            <a:r>
              <a:rPr lang="ru-RU" sz="1100" spc="-50" dirty="0">
                <a:solidFill>
                  <a:schemeClr val="bg1"/>
                </a:solidFill>
                <a:latin typeface="Trebuchet MS"/>
                <a:cs typeface="Trebuchet MS"/>
              </a:rPr>
              <a:t>не</a:t>
            </a:r>
            <a:r>
              <a:rPr lang="ru-RU" sz="1100" spc="-60" dirty="0">
                <a:solidFill>
                  <a:schemeClr val="bg1"/>
                </a:solidFill>
                <a:latin typeface="Trebuchet MS"/>
                <a:cs typeface="Trebuchet MS"/>
              </a:rPr>
              <a:t> </a:t>
            </a:r>
            <a:r>
              <a:rPr lang="ru-RU" sz="1100" spc="-55" dirty="0">
                <a:solidFill>
                  <a:schemeClr val="bg1"/>
                </a:solidFill>
                <a:latin typeface="Trebuchet MS"/>
                <a:cs typeface="Trebuchet MS"/>
              </a:rPr>
              <a:t>ходит</a:t>
            </a:r>
            <a:r>
              <a:rPr lang="ru-RU" sz="1100" spc="-65" dirty="0">
                <a:solidFill>
                  <a:schemeClr val="bg1"/>
                </a:solidFill>
                <a:latin typeface="Trebuchet MS"/>
                <a:cs typeface="Trebuchet MS"/>
              </a:rPr>
              <a:t> </a:t>
            </a:r>
            <a:r>
              <a:rPr lang="ru-RU" sz="1100" spc="-40" dirty="0">
                <a:solidFill>
                  <a:schemeClr val="bg1"/>
                </a:solidFill>
                <a:latin typeface="Trebuchet MS"/>
                <a:cs typeface="Trebuchet MS"/>
              </a:rPr>
              <a:t>в</a:t>
            </a:r>
            <a:r>
              <a:rPr lang="ru-RU" sz="1100" spc="-70" dirty="0">
                <a:solidFill>
                  <a:schemeClr val="bg1"/>
                </a:solidFill>
                <a:latin typeface="Trebuchet MS"/>
                <a:cs typeface="Trebuchet MS"/>
              </a:rPr>
              <a:t> </a:t>
            </a:r>
            <a:r>
              <a:rPr lang="ru-RU" sz="1100" spc="-55" dirty="0">
                <a:solidFill>
                  <a:schemeClr val="bg1"/>
                </a:solidFill>
                <a:latin typeface="Trebuchet MS"/>
                <a:cs typeface="Trebuchet MS"/>
              </a:rPr>
              <a:t>детский</a:t>
            </a:r>
            <a:r>
              <a:rPr lang="ru-RU" sz="1100" spc="-75" dirty="0">
                <a:solidFill>
                  <a:schemeClr val="bg1"/>
                </a:solidFill>
                <a:latin typeface="Trebuchet MS"/>
                <a:cs typeface="Trebuchet MS"/>
              </a:rPr>
              <a:t> </a:t>
            </a:r>
            <a:r>
              <a:rPr lang="ru-RU" sz="1100" spc="-55" dirty="0">
                <a:solidFill>
                  <a:schemeClr val="bg1"/>
                </a:solidFill>
                <a:latin typeface="Trebuchet MS"/>
                <a:cs typeface="Trebuchet MS"/>
              </a:rPr>
              <a:t>сад </a:t>
            </a:r>
            <a:r>
              <a:rPr lang="ru-RU" sz="1100" spc="-45" dirty="0">
                <a:solidFill>
                  <a:schemeClr val="bg1"/>
                </a:solidFill>
                <a:latin typeface="Trebuchet MS"/>
                <a:cs typeface="Trebuchet MS"/>
              </a:rPr>
              <a:t>или</a:t>
            </a:r>
            <a:r>
              <a:rPr lang="ru-RU" sz="1100" spc="-85" dirty="0">
                <a:solidFill>
                  <a:schemeClr val="bg1"/>
                </a:solidFill>
                <a:latin typeface="Trebuchet MS"/>
                <a:cs typeface="Trebuchet MS"/>
              </a:rPr>
              <a:t> </a:t>
            </a:r>
            <a:r>
              <a:rPr lang="ru-RU" sz="1100" spc="-60" dirty="0">
                <a:solidFill>
                  <a:schemeClr val="bg1"/>
                </a:solidFill>
                <a:latin typeface="Trebuchet MS"/>
                <a:cs typeface="Trebuchet MS"/>
              </a:rPr>
              <a:t>же</a:t>
            </a:r>
            <a:r>
              <a:rPr lang="ru-RU" sz="1100" spc="-65" dirty="0">
                <a:solidFill>
                  <a:schemeClr val="bg1"/>
                </a:solidFill>
                <a:latin typeface="Trebuchet MS"/>
                <a:cs typeface="Trebuchet MS"/>
              </a:rPr>
              <a:t> </a:t>
            </a:r>
            <a:r>
              <a:rPr lang="ru-RU" sz="1100" spc="-35" dirty="0">
                <a:solidFill>
                  <a:schemeClr val="bg1"/>
                </a:solidFill>
                <a:latin typeface="Trebuchet MS"/>
                <a:cs typeface="Trebuchet MS"/>
              </a:rPr>
              <a:t>обучается </a:t>
            </a:r>
            <a:r>
              <a:rPr lang="ru-RU" sz="1100" spc="-10" dirty="0" err="1">
                <a:solidFill>
                  <a:schemeClr val="bg1"/>
                </a:solidFill>
                <a:latin typeface="Trebuchet MS"/>
                <a:cs typeface="Trebuchet MS"/>
              </a:rPr>
              <a:t>надомно</a:t>
            </a:r>
            <a:r>
              <a:rPr lang="ru-RU" sz="1100" spc="-10" dirty="0">
                <a:solidFill>
                  <a:schemeClr val="bg1"/>
                </a:solidFill>
                <a:latin typeface="Trebuchet MS"/>
                <a:cs typeface="Trebuchet MS"/>
              </a:rPr>
              <a:t>.</a:t>
            </a:r>
            <a:endParaRPr lang="ru-RU" sz="1100" dirty="0">
              <a:solidFill>
                <a:schemeClr val="bg1"/>
              </a:solidFill>
              <a:latin typeface="Trebuchet MS"/>
              <a:cs typeface="Trebuchet MS"/>
            </a:endParaRPr>
          </a:p>
          <a:p>
            <a:endParaRPr lang="ru-RU" sz="1050" dirty="0">
              <a:solidFill>
                <a:schemeClr val="bg1"/>
              </a:solidFill>
            </a:endParaRPr>
          </a:p>
        </p:txBody>
      </p:sp>
      <p:pic>
        <p:nvPicPr>
          <p:cNvPr id="40" name="Рисунок 39"/>
          <p:cNvPicPr>
            <a:picLocks noChangeAspect="1"/>
          </p:cNvPicPr>
          <p:nvPr/>
        </p:nvPicPr>
        <p:blipFill>
          <a:blip r:embed="rId4"/>
          <a:stretch>
            <a:fillRect/>
          </a:stretch>
        </p:blipFill>
        <p:spPr>
          <a:xfrm>
            <a:off x="337200" y="97535"/>
            <a:ext cx="519011" cy="526120"/>
          </a:xfrm>
          <a:prstGeom prst="rect">
            <a:avLst/>
          </a:prstGeom>
        </p:spPr>
      </p:pic>
      <p:pic>
        <p:nvPicPr>
          <p:cNvPr id="3" name="Рисунок 2"/>
          <p:cNvPicPr>
            <a:picLocks noChangeAspect="1"/>
          </p:cNvPicPr>
          <p:nvPr/>
        </p:nvPicPr>
        <p:blipFill>
          <a:blip r:embed="rId5"/>
          <a:stretch>
            <a:fillRect/>
          </a:stretch>
        </p:blipFill>
        <p:spPr>
          <a:xfrm>
            <a:off x="7744297" y="1404852"/>
            <a:ext cx="4291956" cy="3920700"/>
          </a:xfrm>
          <a:prstGeom prst="rect">
            <a:avLst/>
          </a:prstGeom>
        </p:spPr>
      </p:pic>
      <p:sp>
        <p:nvSpPr>
          <p:cNvPr id="13" name="Прямоугольник 12"/>
          <p:cNvSpPr/>
          <p:nvPr/>
        </p:nvSpPr>
        <p:spPr>
          <a:xfrm>
            <a:off x="7355258" y="386057"/>
            <a:ext cx="5009705" cy="369332"/>
          </a:xfrm>
          <a:prstGeom prst="rect">
            <a:avLst/>
          </a:prstGeom>
        </p:spPr>
        <p:txBody>
          <a:bodyPr wrap="none">
            <a:spAutoFit/>
          </a:bodyPr>
          <a:lstStyle/>
          <a:p>
            <a:pPr algn="ctr"/>
            <a:r>
              <a:rPr lang="ru-RU" b="1" dirty="0">
                <a:solidFill>
                  <a:schemeClr val="bg1"/>
                </a:solidFill>
                <a:latin typeface="Bahnschrift" panose="020B0502040204020203" pitchFamily="34" charset="0"/>
              </a:rPr>
              <a:t>В отношении несовершеннолетнего ребенка</a:t>
            </a:r>
          </a:p>
        </p:txBody>
      </p:sp>
    </p:spTree>
    <p:extLst>
      <p:ext uri="{BB962C8B-B14F-4D97-AF65-F5344CB8AC3E}">
        <p14:creationId xmlns:p14="http://schemas.microsoft.com/office/powerpoint/2010/main" val="3037359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71019" y="345490"/>
            <a:ext cx="11209451" cy="615553"/>
          </a:xfrm>
          <a:prstGeom prst="rect">
            <a:avLst/>
          </a:prstGeom>
        </p:spPr>
        <p:txBody>
          <a:bodyPr wrap="square">
            <a:spAutoFit/>
          </a:bodyPr>
          <a:lstStyle/>
          <a:p>
            <a:r>
              <a:rPr lang="ru-RU" sz="3400" dirty="0">
                <a:solidFill>
                  <a:schemeClr val="accent6">
                    <a:lumMod val="50000"/>
                  </a:schemeClr>
                </a:solidFill>
                <a:latin typeface="Times New Roman" panose="02020603050405020304" pitchFamily="18" charset="0"/>
                <a:cs typeface="Times New Roman" panose="02020603050405020304" pitchFamily="18" charset="0"/>
              </a:rPr>
              <a:t>Справки</a:t>
            </a:r>
            <a:endParaRPr lang="ru-RU" sz="3400" dirty="0"/>
          </a:p>
        </p:txBody>
      </p:sp>
      <p:cxnSp>
        <p:nvCxnSpPr>
          <p:cNvPr id="4" name="Соединительная линия уступом 3"/>
          <p:cNvCxnSpPr/>
          <p:nvPr/>
        </p:nvCxnSpPr>
        <p:spPr>
          <a:xfrm>
            <a:off x="156754" y="378823"/>
            <a:ext cx="1959429" cy="718457"/>
          </a:xfrm>
          <a:prstGeom prst="bentConnector3">
            <a:avLst/>
          </a:prstGeom>
          <a:ln w="38100" cap="flat" cmpd="sng" algn="ctr">
            <a:solidFill>
              <a:schemeClr val="accent6">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 name="Заголовок 1">
            <a:extLst>
              <a:ext uri="{FF2B5EF4-FFF2-40B4-BE49-F238E27FC236}">
                <a16:creationId xmlns:a16="http://schemas.microsoft.com/office/drawing/2014/main" id="{CC8A1CB3-6546-8DC6-5F01-F0740FFE672C}"/>
              </a:ext>
            </a:extLst>
          </p:cNvPr>
          <p:cNvSpPr txBox="1">
            <a:spLocks/>
          </p:cNvSpPr>
          <p:nvPr/>
        </p:nvSpPr>
        <p:spPr>
          <a:xfrm>
            <a:off x="6306900" y="161846"/>
            <a:ext cx="5578123" cy="718457"/>
          </a:xfrm>
          <a:prstGeom prst="rect">
            <a:avLst/>
          </a:prstGeom>
          <a:solidFill>
            <a:srgbClr val="1E7A48"/>
          </a:solidFill>
          <a:ln>
            <a:noFill/>
          </a:ln>
        </p:spPr>
        <p:style>
          <a:lnRef idx="0">
            <a:scrgbClr r="0" g="0" b="0"/>
          </a:lnRef>
          <a:fillRef idx="0">
            <a:scrgbClr r="0" g="0" b="0"/>
          </a:fillRef>
          <a:effectRef idx="0">
            <a:scrgbClr r="0" g="0" b="0"/>
          </a:effectRef>
          <a:fontRef idx="minor">
            <a:schemeClr val="lt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dirty="0">
                <a:latin typeface="Times New Roman" panose="02020603050405020304" pitchFamily="18" charset="0"/>
                <a:cs typeface="Times New Roman" panose="02020603050405020304" pitchFamily="18" charset="0"/>
              </a:rPr>
              <a:t>Нормативная основа</a:t>
            </a:r>
            <a:endParaRPr lang="ru-RU" dirty="0">
              <a:latin typeface="Times New Roman" panose="02020603050405020304" pitchFamily="18" charset="0"/>
              <a:cs typeface="Times New Roman" panose="02020603050405020304" pitchFamily="18" charset="0"/>
            </a:endParaRPr>
          </a:p>
        </p:txBody>
      </p:sp>
      <p:sp>
        <p:nvSpPr>
          <p:cNvPr id="10" name="Прямоугольник 9">
            <a:extLst>
              <a:ext uri="{FF2B5EF4-FFF2-40B4-BE49-F238E27FC236}">
                <a16:creationId xmlns:a16="http://schemas.microsoft.com/office/drawing/2014/main" id="{B6D3508D-D4F9-0ADA-36A0-3AA764131613}"/>
              </a:ext>
            </a:extLst>
          </p:cNvPr>
          <p:cNvSpPr/>
          <p:nvPr/>
        </p:nvSpPr>
        <p:spPr>
          <a:xfrm>
            <a:off x="5914750" y="2069186"/>
            <a:ext cx="2189800" cy="4801314"/>
          </a:xfrm>
          <a:prstGeom prst="rect">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ru-RU" b="1" dirty="0">
                <a:solidFill>
                  <a:schemeClr val="tx1"/>
                </a:solidFill>
                <a:latin typeface="Times New Roman" panose="02020603050405020304" pitchFamily="18" charset="0"/>
                <a:cs typeface="Times New Roman" panose="02020603050405020304" pitchFamily="18" charset="0"/>
              </a:rPr>
              <a:t>Федеральный закон от 25.12.2008 № 273-ФЗ</a:t>
            </a:r>
          </a:p>
          <a:p>
            <a:pPr algn="ctr"/>
            <a:r>
              <a:rPr lang="ru-RU" b="1" dirty="0">
                <a:solidFill>
                  <a:schemeClr val="tx1"/>
                </a:solidFill>
                <a:latin typeface="Times New Roman" panose="02020603050405020304" pitchFamily="18" charset="0"/>
                <a:cs typeface="Times New Roman" panose="02020603050405020304" pitchFamily="18" charset="0"/>
              </a:rPr>
              <a:t>«О противодействии коррупции» (ст. 8)</a:t>
            </a:r>
          </a:p>
          <a:p>
            <a:pPr algn="ctr"/>
            <a:endParaRPr lang="ru-RU" b="1" dirty="0">
              <a:solidFill>
                <a:schemeClr val="tx1"/>
              </a:solidFill>
              <a:latin typeface="Times New Roman" panose="02020603050405020304" pitchFamily="18" charset="0"/>
              <a:cs typeface="Times New Roman" panose="02020603050405020304" pitchFamily="18" charset="0"/>
            </a:endParaRPr>
          </a:p>
          <a:p>
            <a:pPr algn="ctr"/>
            <a:r>
              <a:rPr lang="ru-RU" dirty="0">
                <a:solidFill>
                  <a:schemeClr val="tx1"/>
                </a:solidFill>
                <a:latin typeface="Times New Roman" panose="02020603050405020304" pitchFamily="18" charset="0"/>
                <a:cs typeface="Times New Roman" panose="02020603050405020304" pitchFamily="18" charset="0"/>
              </a:rPr>
              <a:t>Закрепляет обязанность представлять</a:t>
            </a:r>
          </a:p>
          <a:p>
            <a:pPr algn="ctr"/>
            <a:r>
              <a:rPr lang="ru-RU" dirty="0">
                <a:solidFill>
                  <a:schemeClr val="tx1"/>
                </a:solidFill>
                <a:latin typeface="Times New Roman" panose="02020603050405020304" pitchFamily="18" charset="0"/>
                <a:cs typeface="Times New Roman" panose="02020603050405020304" pitchFamily="18" charset="0"/>
              </a:rPr>
              <a:t>сведения о доходах</a:t>
            </a:r>
          </a:p>
          <a:p>
            <a:pPr algn="ctr"/>
            <a:endParaRPr lang="ru-RU" dirty="0">
              <a:solidFill>
                <a:schemeClr val="tx1"/>
              </a:solidFill>
              <a:latin typeface="Times New Roman" panose="02020603050405020304" pitchFamily="18" charset="0"/>
              <a:cs typeface="Times New Roman" panose="02020603050405020304" pitchFamily="18" charset="0"/>
            </a:endParaRPr>
          </a:p>
          <a:p>
            <a:pPr algn="ctr"/>
            <a:endParaRPr lang="ru-RU" dirty="0">
              <a:solidFill>
                <a:schemeClr val="tx1"/>
              </a:solidFill>
              <a:latin typeface="Times New Roman" panose="02020603050405020304" pitchFamily="18" charset="0"/>
              <a:cs typeface="Times New Roman" panose="02020603050405020304" pitchFamily="18" charset="0"/>
            </a:endParaRPr>
          </a:p>
          <a:p>
            <a:pPr algn="ctr"/>
            <a:endParaRPr lang="ru-RU" dirty="0">
              <a:solidFill>
                <a:schemeClr val="tx1"/>
              </a:solidFill>
              <a:latin typeface="Times New Roman" panose="02020603050405020304" pitchFamily="18" charset="0"/>
              <a:cs typeface="Times New Roman" panose="02020603050405020304" pitchFamily="18" charset="0"/>
            </a:endParaRPr>
          </a:p>
          <a:p>
            <a:pPr algn="ctr"/>
            <a:endParaRPr lang="ru-RU" dirty="0">
              <a:solidFill>
                <a:schemeClr val="tx1"/>
              </a:solidFill>
              <a:latin typeface="Times New Roman" panose="02020603050405020304" pitchFamily="18" charset="0"/>
              <a:cs typeface="Times New Roman" panose="02020603050405020304" pitchFamily="18" charset="0"/>
            </a:endParaRPr>
          </a:p>
          <a:p>
            <a:pPr algn="ctr"/>
            <a:r>
              <a:rPr lang="ru-RU" dirty="0">
                <a:solidFill>
                  <a:schemeClr val="tx1"/>
                </a:solidFill>
                <a:latin typeface="Times New Roman" panose="02020603050405020304" pitchFamily="18" charset="0"/>
                <a:cs typeface="Times New Roman" panose="02020603050405020304" pitchFamily="18" charset="0"/>
              </a:rPr>
              <a:t>  </a:t>
            </a:r>
          </a:p>
          <a:p>
            <a:pPr algn="ct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11" name="Прямоугольник 10">
            <a:extLst>
              <a:ext uri="{FF2B5EF4-FFF2-40B4-BE49-F238E27FC236}">
                <a16:creationId xmlns:a16="http://schemas.microsoft.com/office/drawing/2014/main" id="{A923BE8F-95D3-462E-BFD2-A48774DC242C}"/>
              </a:ext>
            </a:extLst>
          </p:cNvPr>
          <p:cNvSpPr/>
          <p:nvPr/>
        </p:nvSpPr>
        <p:spPr>
          <a:xfrm>
            <a:off x="8164291" y="2069186"/>
            <a:ext cx="4027709" cy="4801314"/>
          </a:xfrm>
          <a:prstGeom prst="rect">
            <a:avLst/>
          </a:prstGeom>
          <a:solidFill>
            <a:srgbClr val="2DC189"/>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ru-RU" b="1" dirty="0">
                <a:solidFill>
                  <a:schemeClr val="tx1"/>
                </a:solidFill>
                <a:latin typeface="Times New Roman" panose="02020603050405020304" pitchFamily="18" charset="0"/>
                <a:cs typeface="Times New Roman" panose="02020603050405020304" pitchFamily="18" charset="0"/>
              </a:rPr>
              <a:t>Федеральный закон от 27.07.2004 № 79-ФЗ «О государственной</a:t>
            </a:r>
          </a:p>
          <a:p>
            <a:pPr algn="ctr"/>
            <a:r>
              <a:rPr lang="ru-RU" b="1" dirty="0">
                <a:solidFill>
                  <a:schemeClr val="tx1"/>
                </a:solidFill>
                <a:latin typeface="Times New Roman" panose="02020603050405020304" pitchFamily="18" charset="0"/>
                <a:cs typeface="Times New Roman" panose="02020603050405020304" pitchFamily="18" charset="0"/>
              </a:rPr>
              <a:t>гражданской службе Российской Федерации»</a:t>
            </a:r>
          </a:p>
          <a:p>
            <a:pPr algn="ctr"/>
            <a:r>
              <a:rPr lang="ru-RU" b="1" dirty="0">
                <a:solidFill>
                  <a:schemeClr val="tx1"/>
                </a:solidFill>
                <a:latin typeface="Times New Roman" panose="02020603050405020304" pitchFamily="18" charset="0"/>
                <a:cs typeface="Times New Roman" panose="02020603050405020304" pitchFamily="18" charset="0"/>
              </a:rPr>
              <a:t>Федеральный закон от 02.03.2007 № 25-ФЗ «О муниципальной</a:t>
            </a:r>
          </a:p>
          <a:p>
            <a:pPr algn="ctr"/>
            <a:r>
              <a:rPr lang="ru-RU" b="1" dirty="0">
                <a:solidFill>
                  <a:schemeClr val="tx1"/>
                </a:solidFill>
                <a:latin typeface="Times New Roman" panose="02020603050405020304" pitchFamily="18" charset="0"/>
                <a:cs typeface="Times New Roman" panose="02020603050405020304" pitchFamily="18" charset="0"/>
              </a:rPr>
              <a:t>службе в Российской Федерации»</a:t>
            </a:r>
            <a:endParaRPr lang="ru-RU" dirty="0">
              <a:solidFill>
                <a:schemeClr val="tx1"/>
              </a:solidFill>
              <a:latin typeface="Times New Roman" panose="02020603050405020304" pitchFamily="18" charset="0"/>
              <a:cs typeface="Times New Roman" panose="02020603050405020304" pitchFamily="18" charset="0"/>
            </a:endParaRPr>
          </a:p>
          <a:p>
            <a:pPr algn="ctr"/>
            <a:endParaRPr lang="ru-RU" sz="1800" dirty="0">
              <a:solidFill>
                <a:schemeClr val="tx1"/>
              </a:solidFill>
              <a:latin typeface="Times New Roman" panose="02020603050405020304" pitchFamily="18" charset="0"/>
              <a:cs typeface="Times New Roman" panose="02020603050405020304" pitchFamily="18" charset="0"/>
            </a:endParaRPr>
          </a:p>
          <a:p>
            <a:pPr algn="ctr"/>
            <a:r>
              <a:rPr lang="ru-RU" sz="1800" dirty="0">
                <a:solidFill>
                  <a:schemeClr val="tx1"/>
                </a:solidFill>
                <a:latin typeface="Times New Roman" panose="02020603050405020304" pitchFamily="18" charset="0"/>
                <a:cs typeface="Times New Roman" panose="02020603050405020304" pitchFamily="18" charset="0"/>
              </a:rPr>
              <a:t>Устанавливают, кто должен представить сведения</a:t>
            </a:r>
          </a:p>
          <a:p>
            <a:pPr algn="ctr"/>
            <a:r>
              <a:rPr lang="ru-RU" sz="1800" dirty="0">
                <a:solidFill>
                  <a:schemeClr val="tx1"/>
                </a:solidFill>
                <a:latin typeface="Times New Roman" panose="02020603050405020304" pitchFamily="18" charset="0"/>
                <a:cs typeface="Times New Roman" panose="02020603050405020304" pitchFamily="18" charset="0"/>
              </a:rPr>
              <a:t>о доходах (государственные гражданские</a:t>
            </a:r>
          </a:p>
          <a:p>
            <a:pPr algn="ctr"/>
            <a:r>
              <a:rPr lang="ru-RU" sz="1800" dirty="0">
                <a:solidFill>
                  <a:schemeClr val="tx1"/>
                </a:solidFill>
                <a:latin typeface="Times New Roman" panose="02020603050405020304" pitchFamily="18" charset="0"/>
                <a:cs typeface="Times New Roman" panose="02020603050405020304" pitchFamily="18" charset="0"/>
              </a:rPr>
              <a:t>служащие и муниципальные служащие,</a:t>
            </a:r>
          </a:p>
          <a:p>
            <a:pPr algn="ctr"/>
            <a:r>
              <a:rPr lang="ru-RU" sz="1800" dirty="0">
                <a:solidFill>
                  <a:schemeClr val="tx1"/>
                </a:solidFill>
                <a:latin typeface="Times New Roman" panose="02020603050405020304" pitchFamily="18" charset="0"/>
                <a:cs typeface="Times New Roman" panose="02020603050405020304" pitchFamily="18" charset="0"/>
              </a:rPr>
              <a:t>включенные в соответствующий перечень)</a:t>
            </a:r>
          </a:p>
          <a:p>
            <a:pPr algn="ctr"/>
            <a:endParaRPr lang="ru-RU" b="1" dirty="0">
              <a:solidFill>
                <a:schemeClr val="tx1"/>
              </a:solidFill>
              <a:latin typeface="Times New Roman" panose="02020603050405020304" pitchFamily="18" charset="0"/>
              <a:cs typeface="Times New Roman" panose="02020603050405020304" pitchFamily="18" charset="0"/>
            </a:endParaRPr>
          </a:p>
        </p:txBody>
      </p:sp>
      <p:cxnSp>
        <p:nvCxnSpPr>
          <p:cNvPr id="19" name="Прямая со стрелкой 18">
            <a:extLst>
              <a:ext uri="{FF2B5EF4-FFF2-40B4-BE49-F238E27FC236}">
                <a16:creationId xmlns:a16="http://schemas.microsoft.com/office/drawing/2014/main" id="{8CF1363C-B0E0-F1D1-B426-072E665D7705}"/>
              </a:ext>
            </a:extLst>
          </p:cNvPr>
          <p:cNvCxnSpPr>
            <a:cxnSpLocks/>
          </p:cNvCxnSpPr>
          <p:nvPr/>
        </p:nvCxnSpPr>
        <p:spPr>
          <a:xfrm>
            <a:off x="7364316" y="1086709"/>
            <a:ext cx="0" cy="971906"/>
          </a:xfrm>
          <a:prstGeom prst="straightConnector1">
            <a:avLst/>
          </a:prstGeom>
          <a:ln w="136525">
            <a:tailEnd type="triangle"/>
          </a:ln>
        </p:spPr>
        <p:style>
          <a:lnRef idx="1">
            <a:schemeClr val="accent6">
              <a:lumMod val="67000"/>
            </a:schemeClr>
          </a:lnRef>
          <a:fillRef idx="0">
            <a:schemeClr val="accent6">
              <a:lumMod val="67000"/>
            </a:schemeClr>
          </a:fillRef>
          <a:effectRef idx="0">
            <a:schemeClr val="accent6">
              <a:lumMod val="67000"/>
            </a:schemeClr>
          </a:effectRef>
          <a:fontRef idx="minor">
            <a:schemeClr val="tx1"/>
          </a:fontRef>
        </p:style>
      </p:cxnSp>
      <p:cxnSp>
        <p:nvCxnSpPr>
          <p:cNvPr id="20" name="Прямая со стрелкой 19">
            <a:extLst>
              <a:ext uri="{FF2B5EF4-FFF2-40B4-BE49-F238E27FC236}">
                <a16:creationId xmlns:a16="http://schemas.microsoft.com/office/drawing/2014/main" id="{6508D300-E788-13B2-E73A-D2BF37C8DAD6}"/>
              </a:ext>
            </a:extLst>
          </p:cNvPr>
          <p:cNvCxnSpPr>
            <a:cxnSpLocks/>
          </p:cNvCxnSpPr>
          <p:nvPr/>
        </p:nvCxnSpPr>
        <p:spPr>
          <a:xfrm>
            <a:off x="9918055" y="1097280"/>
            <a:ext cx="0" cy="971906"/>
          </a:xfrm>
          <a:prstGeom prst="straightConnector1">
            <a:avLst/>
          </a:prstGeom>
          <a:ln w="136525">
            <a:tailEnd type="triangle"/>
          </a:ln>
        </p:spPr>
        <p:style>
          <a:lnRef idx="1">
            <a:schemeClr val="accent6">
              <a:lumMod val="67000"/>
            </a:schemeClr>
          </a:lnRef>
          <a:fillRef idx="0">
            <a:schemeClr val="accent6">
              <a:lumMod val="67000"/>
            </a:schemeClr>
          </a:fillRef>
          <a:effectRef idx="0">
            <a:schemeClr val="accent6">
              <a:lumMod val="67000"/>
            </a:schemeClr>
          </a:effectRef>
          <a:fontRef idx="minor">
            <a:schemeClr val="tx1"/>
          </a:fontRef>
        </p:style>
      </p:cxnSp>
      <p:sp>
        <p:nvSpPr>
          <p:cNvPr id="22" name="TextBox 21">
            <a:extLst>
              <a:ext uri="{FF2B5EF4-FFF2-40B4-BE49-F238E27FC236}">
                <a16:creationId xmlns:a16="http://schemas.microsoft.com/office/drawing/2014/main" id="{3517F3A1-CC97-BB07-807E-3306822F64D9}"/>
              </a:ext>
            </a:extLst>
          </p:cNvPr>
          <p:cNvSpPr txBox="1"/>
          <p:nvPr/>
        </p:nvSpPr>
        <p:spPr>
          <a:xfrm>
            <a:off x="359917" y="1192023"/>
            <a:ext cx="4730455" cy="3970318"/>
          </a:xfrm>
          <a:prstGeom prst="rect">
            <a:avLst/>
          </a:prstGeom>
          <a:noFill/>
        </p:spPr>
        <p:txBody>
          <a:bodyPr wrap="square">
            <a:spAutoFit/>
          </a:bodyPr>
          <a:lstStyle/>
          <a:p>
            <a:pPr algn="just">
              <a:spcBef>
                <a:spcPts val="0"/>
              </a:spcBef>
            </a:pPr>
            <a:r>
              <a:rPr lang="ru-RU" sz="1800" b="1" dirty="0">
                <a:latin typeface="Times New Roman" panose="02020603050405020304" pitchFamily="18" charset="0"/>
                <a:cs typeface="Times New Roman" panose="02020603050405020304" pitchFamily="18" charset="0"/>
              </a:rPr>
              <a:t>ФОРМА справки о доходах, расходах, </a:t>
            </a:r>
            <a:br>
              <a:rPr lang="ru-RU" sz="1800" b="1" dirty="0">
                <a:latin typeface="Times New Roman" panose="02020603050405020304" pitchFamily="18" charset="0"/>
                <a:cs typeface="Times New Roman" panose="02020603050405020304" pitchFamily="18" charset="0"/>
              </a:rPr>
            </a:br>
            <a:r>
              <a:rPr lang="ru-RU" sz="1800" b="1" dirty="0">
                <a:latin typeface="Times New Roman" panose="02020603050405020304" pitchFamily="18" charset="0"/>
                <a:cs typeface="Times New Roman" panose="02020603050405020304" pitchFamily="18" charset="0"/>
              </a:rPr>
              <a:t>об имуществе и обязательствах имущественного характера утверждена УКАЗОМ ПРЕЗИДЕНТА РОССИЙСКОЙ ФЕДЕРАЦИИ ОТ 23 ИЮНЯ 2014</a:t>
            </a:r>
          </a:p>
          <a:p>
            <a:pPr algn="just">
              <a:spcBef>
                <a:spcPts val="0"/>
              </a:spcBef>
            </a:pPr>
            <a:r>
              <a:rPr lang="ru-RU" sz="1800" b="1" dirty="0">
                <a:latin typeface="Times New Roman" panose="02020603050405020304" pitchFamily="18" charset="0"/>
                <a:cs typeface="Times New Roman" panose="02020603050405020304" pitchFamily="18" charset="0"/>
              </a:rPr>
              <a:t>№ 460 (в ред. от 25.01.2024)</a:t>
            </a:r>
          </a:p>
          <a:p>
            <a:pPr algn="just">
              <a:spcBef>
                <a:spcPts val="0"/>
              </a:spcBef>
            </a:pPr>
            <a:endParaRPr lang="ru-RU" b="1" dirty="0">
              <a:latin typeface="Times New Roman" panose="02020603050405020304" pitchFamily="18" charset="0"/>
              <a:cs typeface="Times New Roman" panose="02020603050405020304" pitchFamily="18" charset="0"/>
            </a:endParaRPr>
          </a:p>
          <a:p>
            <a:pPr algn="just">
              <a:spcBef>
                <a:spcPts val="0"/>
              </a:spcBef>
            </a:pPr>
            <a:r>
              <a:rPr lang="ru-RU" sz="1800" b="1" dirty="0">
                <a:latin typeface="Georgia" pitchFamily="18" charset="0"/>
              </a:rPr>
              <a:t>АКТУАЛЬНАЯ ВЕРСИЯ СПРАВКИ </a:t>
            </a:r>
            <a:br>
              <a:rPr lang="ru-RU" sz="1800" b="1" dirty="0">
                <a:latin typeface="Georgia" pitchFamily="18" charset="0"/>
              </a:rPr>
            </a:br>
            <a:r>
              <a:rPr lang="ru-RU" sz="1800" dirty="0">
                <a:solidFill>
                  <a:srgbClr val="FF0000"/>
                </a:solidFill>
                <a:hlinkClick r:id="rId2">
                  <a:extLst>
                    <a:ext uri="{A12FA001-AC4F-418D-AE19-62706E023703}">
                      <ahyp:hlinkClr xmlns:ahyp="http://schemas.microsoft.com/office/drawing/2018/hyperlinkcolor" val="tx"/>
                    </a:ext>
                  </a:extLst>
                </a:hlinkClick>
              </a:rPr>
              <a:t>СПО Справки БК (версия 2.5.5 от 31.01.2024)</a:t>
            </a:r>
            <a:endParaRPr lang="ru-RU" sz="1800" dirty="0">
              <a:solidFill>
                <a:srgbClr val="FF0000"/>
              </a:solidFill>
            </a:endParaRPr>
          </a:p>
          <a:p>
            <a:pPr algn="just">
              <a:spcBef>
                <a:spcPts val="0"/>
              </a:spcBef>
            </a:pPr>
            <a:endParaRPr lang="ru-RU" b="1" dirty="0">
              <a:solidFill>
                <a:srgbClr val="FF0000"/>
              </a:solidFill>
              <a:latin typeface="Times New Roman" panose="02020603050405020304" pitchFamily="18" charset="0"/>
              <a:cs typeface="Times New Roman" panose="02020603050405020304" pitchFamily="18" charset="0"/>
            </a:endParaRPr>
          </a:p>
          <a:p>
            <a:pPr algn="just">
              <a:spcBef>
                <a:spcPts val="0"/>
              </a:spcBef>
            </a:pPr>
            <a:endParaRPr lang="ru-RU" b="1" dirty="0">
              <a:solidFill>
                <a:srgbClr val="FF0000"/>
              </a:solidFill>
              <a:latin typeface="Times New Roman" panose="02020603050405020304" pitchFamily="18" charset="0"/>
              <a:cs typeface="Times New Roman" panose="02020603050405020304" pitchFamily="18" charset="0"/>
            </a:endParaRPr>
          </a:p>
          <a:p>
            <a:pPr algn="just">
              <a:spcBef>
                <a:spcPts val="0"/>
              </a:spcBef>
            </a:pPr>
            <a:endParaRPr lang="ru-RU" b="1" dirty="0">
              <a:solidFill>
                <a:srgbClr val="FF0000"/>
              </a:solidFill>
              <a:latin typeface="Times New Roman" panose="02020603050405020304" pitchFamily="18" charset="0"/>
              <a:cs typeface="Times New Roman" panose="02020603050405020304" pitchFamily="18" charset="0"/>
            </a:endParaRPr>
          </a:p>
          <a:p>
            <a:pPr algn="just"/>
            <a:r>
              <a:rPr lang="en-US" dirty="0">
                <a:solidFill>
                  <a:srgbClr val="FF0000"/>
                </a:solidFill>
                <a:hlinkClick r:id="rId3">
                  <a:extLst>
                    <a:ext uri="{A12FA001-AC4F-418D-AE19-62706E023703}">
                      <ahyp:hlinkClr xmlns:ahyp="http://schemas.microsoft.com/office/drawing/2018/hyperlinkcolor" val="tx"/>
                    </a:ext>
                  </a:extLst>
                </a:hlinkClick>
              </a:rPr>
              <a:t>http://www.kremlin.ru/structure/additional/12</a:t>
            </a:r>
            <a:r>
              <a:rPr lang="ru-RU" dirty="0">
                <a:solidFill>
                  <a:srgbClr val="FF0000"/>
                </a:solidFill>
              </a:rPr>
              <a:t> </a:t>
            </a:r>
            <a:endParaRPr lang="en-US" dirty="0">
              <a:solidFill>
                <a:srgbClr val="FF0000"/>
              </a:solidFill>
            </a:endParaRPr>
          </a:p>
          <a:p>
            <a:pPr algn="just">
              <a:spcBef>
                <a:spcPts val="0"/>
              </a:spcBef>
            </a:pPr>
            <a:endParaRPr lang="ru-RU" sz="1800" b="1" dirty="0">
              <a:latin typeface="Times New Roman" panose="02020603050405020304" pitchFamily="18" charset="0"/>
              <a:cs typeface="Times New Roman" panose="02020603050405020304" pitchFamily="18" charset="0"/>
            </a:endParaRPr>
          </a:p>
        </p:txBody>
      </p:sp>
      <p:sp>
        <p:nvSpPr>
          <p:cNvPr id="25" name="Развернутая стрелка 24">
            <a:extLst>
              <a:ext uri="{FF2B5EF4-FFF2-40B4-BE49-F238E27FC236}">
                <a16:creationId xmlns:a16="http://schemas.microsoft.com/office/drawing/2014/main" id="{857F0300-0DAB-8DD3-5A99-6C9C32ACDFE8}"/>
              </a:ext>
            </a:extLst>
          </p:cNvPr>
          <p:cNvSpPr/>
          <p:nvPr/>
        </p:nvSpPr>
        <p:spPr>
          <a:xfrm rot="5400000">
            <a:off x="4789596" y="4941209"/>
            <a:ext cx="1233302" cy="631750"/>
          </a:xfrm>
          <a:prstGeom prst="utur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solidFill>
                <a:schemeClr val="tx1"/>
              </a:solidFill>
            </a:endParaRPr>
          </a:p>
        </p:txBody>
      </p:sp>
      <p:pic>
        <p:nvPicPr>
          <p:cNvPr id="27" name="Рисунок 26">
            <a:extLst>
              <a:ext uri="{FF2B5EF4-FFF2-40B4-BE49-F238E27FC236}">
                <a16:creationId xmlns:a16="http://schemas.microsoft.com/office/drawing/2014/main" id="{87A6A076-7B86-AFB3-ABE1-2EC6AA3670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4972" y="5025905"/>
            <a:ext cx="1695659" cy="1695659"/>
          </a:xfrm>
          <a:prstGeom prst="rect">
            <a:avLst/>
          </a:prstGeom>
        </p:spPr>
      </p:pic>
    </p:spTree>
    <p:extLst>
      <p:ext uri="{BB962C8B-B14F-4D97-AF65-F5344CB8AC3E}">
        <p14:creationId xmlns:p14="http://schemas.microsoft.com/office/powerpoint/2010/main" val="1613026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64924" cy="6858000"/>
          </a:xfrm>
          <a:prstGeom prst="rect">
            <a:avLst/>
          </a:prstGeom>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0270" y="767328"/>
            <a:ext cx="3441730" cy="5506240"/>
          </a:xfrm>
          <a:prstGeom prst="rect">
            <a:avLst/>
          </a:prstGeom>
        </p:spPr>
      </p:pic>
      <p:sp>
        <p:nvSpPr>
          <p:cNvPr id="2" name="Заголовок 1"/>
          <p:cNvSpPr>
            <a:spLocks noGrp="1"/>
          </p:cNvSpPr>
          <p:nvPr>
            <p:ph type="title"/>
          </p:nvPr>
        </p:nvSpPr>
        <p:spPr>
          <a:xfrm>
            <a:off x="8978230" y="1077722"/>
            <a:ext cx="2951763" cy="4702555"/>
          </a:xfrm>
        </p:spPr>
        <p:txBody>
          <a:bodyPr>
            <a:normAutofit/>
          </a:bodyPr>
          <a:lstStyle/>
          <a:p>
            <a:r>
              <a:rPr lang="ru-RU" sz="4000" dirty="0">
                <a:latin typeface="Bahnschrift" panose="020B0502040204020203" pitchFamily="34" charset="0"/>
              </a:rPr>
              <a:t>Заполнение Раздела 1  </a:t>
            </a:r>
            <a:r>
              <a:rPr lang="en-US" sz="4000" dirty="0">
                <a:latin typeface="Bahnschrift" panose="020B0502040204020203" pitchFamily="34" charset="0"/>
              </a:rPr>
              <a:t>“</a:t>
            </a:r>
            <a:r>
              <a:rPr lang="ru-RU" sz="4000" dirty="0">
                <a:latin typeface="Bahnschrift" panose="020B0502040204020203" pitchFamily="34" charset="0"/>
              </a:rPr>
              <a:t>Сведения о доходах </a:t>
            </a:r>
            <a:r>
              <a:rPr lang="en-US" sz="4000" dirty="0">
                <a:latin typeface="Bahnschrift" panose="020B0502040204020203" pitchFamily="34" charset="0"/>
              </a:rPr>
              <a:t>”</a:t>
            </a:r>
            <a:endParaRPr lang="ru-RU" sz="4000" dirty="0">
              <a:latin typeface="Bahnschrift" panose="020B0502040204020203" pitchFamily="34" charset="0"/>
            </a:endParaRPr>
          </a:p>
        </p:txBody>
      </p:sp>
      <p:sp>
        <p:nvSpPr>
          <p:cNvPr id="7" name="Прямоугольник 6"/>
          <p:cNvSpPr/>
          <p:nvPr/>
        </p:nvSpPr>
        <p:spPr>
          <a:xfrm>
            <a:off x="7223168" y="344821"/>
            <a:ext cx="5312425" cy="400110"/>
          </a:xfrm>
          <a:prstGeom prst="rect">
            <a:avLst/>
          </a:prstGeom>
        </p:spPr>
        <p:txBody>
          <a:bodyPr wrap="square">
            <a:spAutoFit/>
          </a:bodyPr>
          <a:lstStyle/>
          <a:p>
            <a:endParaRPr lang="ru-RU" sz="2000" b="1" dirty="0">
              <a:solidFill>
                <a:schemeClr val="bg1"/>
              </a:solidFill>
              <a:latin typeface="Bahnschrift" panose="020B0502040204020203" pitchFamily="34"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4321" y="641228"/>
            <a:ext cx="4236459" cy="12652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Рисунок 8"/>
          <p:cNvPicPr>
            <a:picLocks noChangeAspect="1"/>
          </p:cNvPicPr>
          <p:nvPr/>
        </p:nvPicPr>
        <p:blipFill>
          <a:blip r:embed="rId3"/>
          <a:stretch>
            <a:fillRect/>
          </a:stretch>
        </p:blipFill>
        <p:spPr>
          <a:xfrm>
            <a:off x="4357057" y="3068808"/>
            <a:ext cx="3805791" cy="3097365"/>
          </a:xfrm>
          <a:prstGeom prst="rect">
            <a:avLst/>
          </a:prstGeom>
        </p:spPr>
      </p:pic>
      <p:cxnSp>
        <p:nvCxnSpPr>
          <p:cNvPr id="22" name="Прямая со стрелкой 21"/>
          <p:cNvCxnSpPr/>
          <p:nvPr/>
        </p:nvCxnSpPr>
        <p:spPr>
          <a:xfrm flipH="1">
            <a:off x="3877668" y="1839621"/>
            <a:ext cx="785772" cy="48853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flipH="1">
            <a:off x="3840160" y="1839621"/>
            <a:ext cx="823281" cy="174316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0" name="Рисунок 39"/>
          <p:cNvPicPr>
            <a:picLocks noChangeAspect="1"/>
          </p:cNvPicPr>
          <p:nvPr/>
        </p:nvPicPr>
        <p:blipFill>
          <a:blip r:embed="rId4"/>
          <a:stretch>
            <a:fillRect/>
          </a:stretch>
        </p:blipFill>
        <p:spPr>
          <a:xfrm>
            <a:off x="11434691" y="115108"/>
            <a:ext cx="519011" cy="526120"/>
          </a:xfrm>
          <a:prstGeom prst="rect">
            <a:avLst/>
          </a:prstGeom>
        </p:spPr>
      </p:pic>
      <p:pic>
        <p:nvPicPr>
          <p:cNvPr id="10" name="Рисунок 9"/>
          <p:cNvPicPr>
            <a:picLocks noChangeAspect="1"/>
          </p:cNvPicPr>
          <p:nvPr/>
        </p:nvPicPr>
        <p:blipFill>
          <a:blip r:embed="rId5"/>
          <a:stretch>
            <a:fillRect/>
          </a:stretch>
        </p:blipFill>
        <p:spPr>
          <a:xfrm>
            <a:off x="340753" y="1823948"/>
            <a:ext cx="3499407" cy="2645893"/>
          </a:xfrm>
          <a:prstGeom prst="rect">
            <a:avLst/>
          </a:prstGeom>
        </p:spPr>
      </p:pic>
      <p:sp>
        <p:nvSpPr>
          <p:cNvPr id="12" name="Прямоугольник 11"/>
          <p:cNvSpPr/>
          <p:nvPr/>
        </p:nvSpPr>
        <p:spPr>
          <a:xfrm>
            <a:off x="4472247" y="701816"/>
            <a:ext cx="3998422" cy="1077218"/>
          </a:xfrm>
          <a:prstGeom prst="rect">
            <a:avLst/>
          </a:prstGeom>
        </p:spPr>
        <p:txBody>
          <a:bodyPr wrap="square">
            <a:spAutoFit/>
          </a:bodyPr>
          <a:lstStyle/>
          <a:p>
            <a:r>
              <a:rPr lang="ru-RU" sz="1600" b="1" dirty="0">
                <a:solidFill>
                  <a:schemeClr val="bg1"/>
                </a:solidFill>
              </a:rPr>
              <a:t>Указанию подлежит общая сумма дохода, содержащаяся в справке по форме 2-НДФЛ, выдаваемой по месту службы (работы)</a:t>
            </a:r>
          </a:p>
        </p:txBody>
      </p:sp>
      <p:sp>
        <p:nvSpPr>
          <p:cNvPr id="14" name="Прямоугольник 13"/>
          <p:cNvSpPr/>
          <p:nvPr/>
        </p:nvSpPr>
        <p:spPr>
          <a:xfrm>
            <a:off x="4864618" y="3582785"/>
            <a:ext cx="3011554" cy="1600438"/>
          </a:xfrm>
          <a:prstGeom prst="rect">
            <a:avLst/>
          </a:prstGeom>
        </p:spPr>
        <p:txBody>
          <a:bodyPr wrap="square">
            <a:spAutoFit/>
          </a:bodyPr>
          <a:lstStyle/>
          <a:p>
            <a:r>
              <a:rPr lang="ru-RU" sz="1400" b="1" dirty="0">
                <a:solidFill>
                  <a:schemeClr val="bg1"/>
                </a:solidFill>
              </a:rPr>
              <a:t>Обратите внимание, что указанию подлежат абсолютно все доходы,</a:t>
            </a:r>
          </a:p>
          <a:p>
            <a:r>
              <a:rPr lang="ru-RU" sz="1400" b="1" dirty="0">
                <a:solidFill>
                  <a:schemeClr val="bg1"/>
                </a:solidFill>
              </a:rPr>
              <a:t>полученные в течение отчетного года. В том числе, от выигрыша в лотерею, пособие по уходу за ребенком, доход по инвестиционным портфелям и др.</a:t>
            </a:r>
          </a:p>
        </p:txBody>
      </p:sp>
      <p:cxnSp>
        <p:nvCxnSpPr>
          <p:cNvPr id="26" name="Прямая со стрелкой 25"/>
          <p:cNvCxnSpPr/>
          <p:nvPr/>
        </p:nvCxnSpPr>
        <p:spPr>
          <a:xfrm flipH="1">
            <a:off x="3840159" y="1839621"/>
            <a:ext cx="823281" cy="63249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507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56858" cy="6858000"/>
          </a:xfrm>
          <a:prstGeom prst="rect">
            <a:avLst/>
          </a:prstGeom>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1443" y="753831"/>
            <a:ext cx="3138885" cy="5533234"/>
          </a:xfrm>
          <a:prstGeom prst="rect">
            <a:avLst/>
          </a:prstGeom>
        </p:spPr>
      </p:pic>
      <p:sp>
        <p:nvSpPr>
          <p:cNvPr id="2" name="Заголовок 1"/>
          <p:cNvSpPr>
            <a:spLocks noGrp="1"/>
          </p:cNvSpPr>
          <p:nvPr>
            <p:ph type="title"/>
          </p:nvPr>
        </p:nvSpPr>
        <p:spPr>
          <a:xfrm>
            <a:off x="9205181" y="1061160"/>
            <a:ext cx="2951763" cy="4702555"/>
          </a:xfrm>
        </p:spPr>
        <p:txBody>
          <a:bodyPr>
            <a:normAutofit/>
          </a:bodyPr>
          <a:lstStyle/>
          <a:p>
            <a:r>
              <a:rPr lang="ru-RU" sz="4000" dirty="0">
                <a:latin typeface="Bahnschrift" panose="020B0502040204020203" pitchFamily="34" charset="0"/>
              </a:rPr>
              <a:t>Заполнение Раздела 1  </a:t>
            </a:r>
            <a:r>
              <a:rPr lang="en-US" sz="4000" dirty="0">
                <a:latin typeface="Bahnschrift" panose="020B0502040204020203" pitchFamily="34" charset="0"/>
              </a:rPr>
              <a:t>“</a:t>
            </a:r>
            <a:r>
              <a:rPr lang="ru-RU" sz="4000" dirty="0">
                <a:latin typeface="Bahnschrift" panose="020B0502040204020203" pitchFamily="34" charset="0"/>
              </a:rPr>
              <a:t>Сведения о доходах </a:t>
            </a:r>
            <a:r>
              <a:rPr lang="en-US" sz="4000" dirty="0">
                <a:latin typeface="Bahnschrift" panose="020B0502040204020203" pitchFamily="34" charset="0"/>
              </a:rPr>
              <a:t>”</a:t>
            </a:r>
            <a:endParaRPr lang="ru-RU" sz="4000" dirty="0">
              <a:latin typeface="Bahnschrift" panose="020B0502040204020203" pitchFamily="34" charset="0"/>
            </a:endParaRPr>
          </a:p>
        </p:txBody>
      </p:sp>
      <p:sp>
        <p:nvSpPr>
          <p:cNvPr id="7" name="Прямоугольник 6"/>
          <p:cNvSpPr/>
          <p:nvPr/>
        </p:nvSpPr>
        <p:spPr>
          <a:xfrm>
            <a:off x="7223168" y="344821"/>
            <a:ext cx="5312425" cy="400110"/>
          </a:xfrm>
          <a:prstGeom prst="rect">
            <a:avLst/>
          </a:prstGeom>
        </p:spPr>
        <p:txBody>
          <a:bodyPr wrap="square">
            <a:spAutoFit/>
          </a:bodyPr>
          <a:lstStyle/>
          <a:p>
            <a:endParaRPr lang="ru-RU" sz="2000" b="1" dirty="0">
              <a:solidFill>
                <a:schemeClr val="bg1"/>
              </a:solidFill>
              <a:latin typeface="Bahnschrift" panose="020B0502040204020203" pitchFamily="34"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2315" y="378169"/>
            <a:ext cx="4138285" cy="2468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Рисунок 8"/>
          <p:cNvPicPr>
            <a:picLocks noChangeAspect="1"/>
          </p:cNvPicPr>
          <p:nvPr/>
        </p:nvPicPr>
        <p:blipFill>
          <a:blip r:embed="rId3"/>
          <a:stretch>
            <a:fillRect/>
          </a:stretch>
        </p:blipFill>
        <p:spPr>
          <a:xfrm>
            <a:off x="4222203" y="3275215"/>
            <a:ext cx="4528067" cy="3516283"/>
          </a:xfrm>
          <a:prstGeom prst="rect">
            <a:avLst/>
          </a:prstGeom>
        </p:spPr>
      </p:pic>
      <p:pic>
        <p:nvPicPr>
          <p:cNvPr id="40" name="Рисунок 39"/>
          <p:cNvPicPr>
            <a:picLocks noChangeAspect="1"/>
          </p:cNvPicPr>
          <p:nvPr/>
        </p:nvPicPr>
        <p:blipFill>
          <a:blip r:embed="rId4"/>
          <a:stretch>
            <a:fillRect/>
          </a:stretch>
        </p:blipFill>
        <p:spPr>
          <a:xfrm>
            <a:off x="11434691" y="115108"/>
            <a:ext cx="519011" cy="526120"/>
          </a:xfrm>
          <a:prstGeom prst="rect">
            <a:avLst/>
          </a:prstGeom>
        </p:spPr>
      </p:pic>
      <p:pic>
        <p:nvPicPr>
          <p:cNvPr id="3" name="Рисунок 2"/>
          <p:cNvPicPr>
            <a:picLocks noChangeAspect="1"/>
          </p:cNvPicPr>
          <p:nvPr/>
        </p:nvPicPr>
        <p:blipFill>
          <a:blip r:embed="rId5"/>
          <a:stretch>
            <a:fillRect/>
          </a:stretch>
        </p:blipFill>
        <p:spPr>
          <a:xfrm>
            <a:off x="219876" y="1936258"/>
            <a:ext cx="3481484" cy="2502910"/>
          </a:xfrm>
          <a:prstGeom prst="rect">
            <a:avLst/>
          </a:prstGeom>
        </p:spPr>
      </p:pic>
      <p:sp>
        <p:nvSpPr>
          <p:cNvPr id="5" name="Прямоугольник 4"/>
          <p:cNvSpPr/>
          <p:nvPr/>
        </p:nvSpPr>
        <p:spPr>
          <a:xfrm>
            <a:off x="4567209" y="525011"/>
            <a:ext cx="3821237" cy="2246769"/>
          </a:xfrm>
          <a:prstGeom prst="rect">
            <a:avLst/>
          </a:prstGeom>
        </p:spPr>
        <p:txBody>
          <a:bodyPr wrap="square">
            <a:spAutoFit/>
          </a:bodyPr>
          <a:lstStyle/>
          <a:p>
            <a:pPr algn="just"/>
            <a:r>
              <a:rPr lang="ru-RU" sz="1400" b="1" dirty="0">
                <a:solidFill>
                  <a:schemeClr val="bg1"/>
                </a:solidFill>
              </a:rPr>
              <a:t>В случае, если сведения предоставляются в отношении супруга(и) служащего, являющегося </a:t>
            </a:r>
            <a:r>
              <a:rPr lang="ru-RU" sz="1400" b="1" dirty="0" err="1">
                <a:solidFill>
                  <a:schemeClr val="bg1"/>
                </a:solidFill>
              </a:rPr>
              <a:t>самозанятым</a:t>
            </a:r>
            <a:r>
              <a:rPr lang="ru-RU" sz="1400" b="1" dirty="0">
                <a:solidFill>
                  <a:schemeClr val="bg1"/>
                </a:solidFill>
              </a:rPr>
              <a:t>, то доход от данного вида занятий указывается в графе «Иные доходы».</a:t>
            </a:r>
          </a:p>
          <a:p>
            <a:pPr algn="just"/>
            <a:r>
              <a:rPr lang="ru-RU" sz="1400" b="1" dirty="0">
                <a:solidFill>
                  <a:schemeClr val="bg1"/>
                </a:solidFill>
              </a:rPr>
              <a:t>Если гражданин использовал в работе различные </a:t>
            </a:r>
            <a:r>
              <a:rPr lang="ru-RU" sz="1400" b="1" dirty="0" err="1">
                <a:solidFill>
                  <a:schemeClr val="bg1"/>
                </a:solidFill>
              </a:rPr>
              <a:t>агрегаторы</a:t>
            </a:r>
            <a:r>
              <a:rPr lang="ru-RU" sz="1400" b="1" dirty="0">
                <a:solidFill>
                  <a:schemeClr val="bg1"/>
                </a:solidFill>
              </a:rPr>
              <a:t> (например ООО «</a:t>
            </a:r>
            <a:r>
              <a:rPr lang="ru-RU" sz="1400" b="1" dirty="0" err="1">
                <a:solidFill>
                  <a:schemeClr val="bg1"/>
                </a:solidFill>
              </a:rPr>
              <a:t>Яндекс.Такси</a:t>
            </a:r>
            <a:r>
              <a:rPr lang="ru-RU" sz="1400" b="1" dirty="0">
                <a:solidFill>
                  <a:schemeClr val="bg1"/>
                </a:solidFill>
              </a:rPr>
              <a:t>»), то на данных платформах есть возможно узнать полученный за период доход.</a:t>
            </a:r>
          </a:p>
        </p:txBody>
      </p:sp>
      <p:sp>
        <p:nvSpPr>
          <p:cNvPr id="11" name="Прямоугольник 10"/>
          <p:cNvSpPr/>
          <p:nvPr/>
        </p:nvSpPr>
        <p:spPr>
          <a:xfrm>
            <a:off x="4500530" y="3732390"/>
            <a:ext cx="4175168" cy="2062103"/>
          </a:xfrm>
          <a:prstGeom prst="rect">
            <a:avLst/>
          </a:prstGeom>
        </p:spPr>
        <p:txBody>
          <a:bodyPr wrap="square">
            <a:spAutoFit/>
          </a:bodyPr>
          <a:lstStyle/>
          <a:p>
            <a:r>
              <a:rPr lang="ru-RU" sz="1600" b="1" dirty="0" err="1">
                <a:solidFill>
                  <a:schemeClr val="bg1"/>
                </a:solidFill>
              </a:rPr>
              <a:t>Самозанятый</a:t>
            </a:r>
            <a:r>
              <a:rPr lang="ru-RU" sz="1600" b="1" dirty="0">
                <a:solidFill>
                  <a:schemeClr val="bg1"/>
                </a:solidFill>
              </a:rPr>
              <a:t> может получить справку о доходах за любой период деятельности. Она формируется в приложении «Мой налог» или личном кабинете налогоплательщика в режиме онлайн — в разделе «Прочее». Справку можно скачать и распечатать или отправить на электронную почту.</a:t>
            </a:r>
          </a:p>
        </p:txBody>
      </p:sp>
    </p:spTree>
    <p:extLst>
      <p:ext uri="{BB962C8B-B14F-4D97-AF65-F5344CB8AC3E}">
        <p14:creationId xmlns:p14="http://schemas.microsoft.com/office/powerpoint/2010/main" val="3249327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бъект 2"/>
          <p:cNvSpPr txBox="1">
            <a:spLocks/>
          </p:cNvSpPr>
          <p:nvPr/>
        </p:nvSpPr>
        <p:spPr>
          <a:xfrm>
            <a:off x="6899564" y="1138022"/>
            <a:ext cx="5319255" cy="4829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ru-RU" sz="2800" b="1" dirty="0">
                <a:latin typeface="Times New Roman" panose="02020603050405020304" pitchFamily="18" charset="0"/>
                <a:cs typeface="Times New Roman" panose="02020603050405020304" pitchFamily="18" charset="0"/>
              </a:rPr>
              <a:t>Строки 1-5:</a:t>
            </a:r>
          </a:p>
          <a:p>
            <a:pPr marL="0" indent="0" algn="ctr">
              <a:spcBef>
                <a:spcPts val="0"/>
              </a:spcBef>
              <a:buNone/>
            </a:pPr>
            <a:r>
              <a:rPr lang="ru-RU" sz="2800" b="1" dirty="0">
                <a:latin typeface="Times New Roman" panose="02020603050405020304" pitchFamily="18" charset="0"/>
                <a:cs typeface="Times New Roman" panose="02020603050405020304" pitchFamily="18" charset="0"/>
              </a:rPr>
              <a:t>ФНС России, фонды (в т.ч. в Татарстанском отделении Фонда пенсионного и социального страхования РФ), Банк России, организации (физические лица), которые выплачивают денежные средства декларанту</a:t>
            </a:r>
          </a:p>
          <a:p>
            <a:pPr marL="0" indent="0" algn="ctr">
              <a:spcBef>
                <a:spcPts val="0"/>
              </a:spcBef>
              <a:buNone/>
            </a:pPr>
            <a:r>
              <a:rPr lang="ru-RU" sz="2800" b="1" dirty="0">
                <a:latin typeface="Times New Roman" panose="02020603050405020304" pitchFamily="18" charset="0"/>
                <a:cs typeface="Times New Roman" panose="02020603050405020304" pitchFamily="18" charset="0"/>
              </a:rPr>
              <a:t>Все доходы без вычета налогов</a:t>
            </a:r>
          </a:p>
          <a:p>
            <a:pPr marL="0" indent="0" algn="ctr">
              <a:spcBef>
                <a:spcPts val="0"/>
              </a:spcBef>
              <a:buNone/>
            </a:pPr>
            <a:r>
              <a:rPr lang="ru-RU" sz="2800" b="1" dirty="0">
                <a:latin typeface="Times New Roman" panose="02020603050405020304" pitchFamily="18" charset="0"/>
                <a:cs typeface="Times New Roman" panose="02020603050405020304" pitchFamily="18" charset="0"/>
              </a:rPr>
              <a:t>Иные доходы: от юридических и физических лиц</a:t>
            </a:r>
          </a:p>
        </p:txBody>
      </p:sp>
      <p:pic>
        <p:nvPicPr>
          <p:cNvPr id="2" name="Объект 4">
            <a:extLst>
              <a:ext uri="{FF2B5EF4-FFF2-40B4-BE49-F238E27FC236}">
                <a16:creationId xmlns:a16="http://schemas.microsoft.com/office/drawing/2014/main" id="{2D58EFF7-AA42-2083-E02F-9462536C1DBF}"/>
              </a:ext>
            </a:extLst>
          </p:cNvPr>
          <p:cNvPicPr>
            <a:picLocks noGrp="1" noChangeAspect="1"/>
          </p:cNvPicPr>
          <p:nvPr>
            <p:ph idx="1"/>
          </p:nvPr>
        </p:nvPicPr>
        <p:blipFill>
          <a:blip r:embed="rId2"/>
          <a:stretch>
            <a:fillRect/>
          </a:stretch>
        </p:blipFill>
        <p:spPr>
          <a:xfrm>
            <a:off x="455960" y="1123364"/>
            <a:ext cx="6265473" cy="5355813"/>
          </a:xfrm>
          <a:prstGeom prst="rect">
            <a:avLst/>
          </a:prstGeom>
        </p:spPr>
      </p:pic>
      <p:sp>
        <p:nvSpPr>
          <p:cNvPr id="11" name="TextBox 10">
            <a:extLst>
              <a:ext uri="{FF2B5EF4-FFF2-40B4-BE49-F238E27FC236}">
                <a16:creationId xmlns:a16="http://schemas.microsoft.com/office/drawing/2014/main" id="{D222415B-47A8-8400-B154-6D8A4B9EA0F7}"/>
              </a:ext>
            </a:extLst>
          </p:cNvPr>
          <p:cNvSpPr txBox="1"/>
          <p:nvPr/>
        </p:nvSpPr>
        <p:spPr>
          <a:xfrm>
            <a:off x="1214717" y="378823"/>
            <a:ext cx="5956952" cy="646331"/>
          </a:xfrm>
          <a:prstGeom prst="rect">
            <a:avLst/>
          </a:prstGeom>
          <a:noFill/>
        </p:spPr>
        <p:txBody>
          <a:bodyPr wrap="none" rtlCol="0">
            <a:spAutoFit/>
          </a:bodyPr>
          <a:lstStyle/>
          <a:p>
            <a:r>
              <a:rPr lang="ru-RU" sz="3600" dirty="0">
                <a:solidFill>
                  <a:schemeClr val="accent6">
                    <a:lumMod val="50000"/>
                  </a:schemeClr>
                </a:solidFill>
                <a:latin typeface="Times New Roman" panose="02020603050405020304" pitchFamily="18" charset="0"/>
                <a:cs typeface="Times New Roman" panose="02020603050405020304" pitchFamily="18" charset="0"/>
              </a:rPr>
              <a:t>Раздел 1. Сведения о доходах</a:t>
            </a:r>
          </a:p>
        </p:txBody>
      </p:sp>
      <p:cxnSp>
        <p:nvCxnSpPr>
          <p:cNvPr id="12" name="Соединительная линия уступом 11">
            <a:extLst>
              <a:ext uri="{FF2B5EF4-FFF2-40B4-BE49-F238E27FC236}">
                <a16:creationId xmlns:a16="http://schemas.microsoft.com/office/drawing/2014/main" id="{C1373219-B76A-0AA0-8575-9A977CDB01DD}"/>
              </a:ext>
            </a:extLst>
          </p:cNvPr>
          <p:cNvCxnSpPr/>
          <p:nvPr/>
        </p:nvCxnSpPr>
        <p:spPr>
          <a:xfrm>
            <a:off x="156754" y="378823"/>
            <a:ext cx="1959429" cy="718457"/>
          </a:xfrm>
          <a:prstGeom prst="bentConnector3">
            <a:avLst/>
          </a:prstGeom>
          <a:ln w="38100" cap="flat" cmpd="sng" algn="ctr">
            <a:solidFill>
              <a:schemeClr val="accent6">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599401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4931"/>
            <a:ext cx="3449782" cy="5339985"/>
          </a:xfrm>
          <a:prstGeom prst="rect">
            <a:avLst/>
          </a:prstGeom>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2153" y="0"/>
            <a:ext cx="4517747" cy="6858000"/>
          </a:xfrm>
          <a:prstGeom prst="rect">
            <a:avLst/>
          </a:prstGeom>
        </p:spPr>
      </p:pic>
      <p:sp>
        <p:nvSpPr>
          <p:cNvPr id="2" name="Заголовок 1"/>
          <p:cNvSpPr>
            <a:spLocks noGrp="1"/>
          </p:cNvSpPr>
          <p:nvPr>
            <p:ph type="title"/>
          </p:nvPr>
        </p:nvSpPr>
        <p:spPr>
          <a:xfrm>
            <a:off x="124691" y="1022465"/>
            <a:ext cx="3236156" cy="4702555"/>
          </a:xfrm>
        </p:spPr>
        <p:txBody>
          <a:bodyPr>
            <a:normAutofit/>
          </a:bodyPr>
          <a:lstStyle/>
          <a:p>
            <a:r>
              <a:rPr lang="ru-RU" sz="4000" dirty="0">
                <a:latin typeface="Bahnschrift" panose="020B0502040204020203" pitchFamily="34" charset="0"/>
              </a:rPr>
              <a:t>Заполнение Раздела 2 “Сведения о расходах”</a:t>
            </a:r>
          </a:p>
        </p:txBody>
      </p:sp>
      <p:sp>
        <p:nvSpPr>
          <p:cNvPr id="7" name="Прямоугольник 6"/>
          <p:cNvSpPr/>
          <p:nvPr/>
        </p:nvSpPr>
        <p:spPr>
          <a:xfrm>
            <a:off x="7223168" y="344821"/>
            <a:ext cx="5312425" cy="400110"/>
          </a:xfrm>
          <a:prstGeom prst="rect">
            <a:avLst/>
          </a:prstGeom>
        </p:spPr>
        <p:txBody>
          <a:bodyPr wrap="square">
            <a:spAutoFit/>
          </a:bodyPr>
          <a:lstStyle/>
          <a:p>
            <a:endParaRPr lang="ru-RU" sz="2000" b="1" dirty="0">
              <a:solidFill>
                <a:schemeClr val="bg1"/>
              </a:solidFill>
              <a:latin typeface="Bahnschrift" panose="020B0502040204020203" pitchFamily="34"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2806" y="544876"/>
            <a:ext cx="3765417" cy="30028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Рисунок 8"/>
          <p:cNvPicPr>
            <a:picLocks noChangeAspect="1"/>
          </p:cNvPicPr>
          <p:nvPr/>
        </p:nvPicPr>
        <p:blipFill>
          <a:blip r:embed="rId3"/>
          <a:stretch>
            <a:fillRect/>
          </a:stretch>
        </p:blipFill>
        <p:spPr>
          <a:xfrm>
            <a:off x="3617772" y="4045233"/>
            <a:ext cx="3903570" cy="1675630"/>
          </a:xfrm>
          <a:prstGeom prst="rect">
            <a:avLst/>
          </a:prstGeom>
        </p:spPr>
      </p:pic>
      <p:sp>
        <p:nvSpPr>
          <p:cNvPr id="34" name="Прямоугольник 33"/>
          <p:cNvSpPr/>
          <p:nvPr/>
        </p:nvSpPr>
        <p:spPr>
          <a:xfrm>
            <a:off x="4021111" y="614156"/>
            <a:ext cx="3279713" cy="2800767"/>
          </a:xfrm>
          <a:prstGeom prst="rect">
            <a:avLst/>
          </a:prstGeom>
        </p:spPr>
        <p:txBody>
          <a:bodyPr wrap="square">
            <a:spAutoFit/>
          </a:bodyPr>
          <a:lstStyle/>
          <a:p>
            <a:pPr marL="92075" algn="just">
              <a:lnSpc>
                <a:spcPct val="100000"/>
              </a:lnSpc>
              <a:spcBef>
                <a:spcPts val="295"/>
              </a:spcBef>
            </a:pPr>
            <a:r>
              <a:rPr lang="ru-RU" sz="1100" b="1" spc="-20" dirty="0">
                <a:solidFill>
                  <a:schemeClr val="bg1"/>
                </a:solidFill>
                <a:latin typeface="Trebuchet MS"/>
                <a:cs typeface="Trebuchet MS"/>
              </a:rPr>
              <a:t>Данный раздел заполняется только в том случае, если в отчетном 2023 году служащим, его супругой (супругом) и</a:t>
            </a:r>
          </a:p>
          <a:p>
            <a:pPr marL="92075" algn="just">
              <a:lnSpc>
                <a:spcPct val="100000"/>
              </a:lnSpc>
              <a:spcBef>
                <a:spcPts val="5"/>
              </a:spcBef>
            </a:pPr>
            <a:r>
              <a:rPr lang="ru-RU" sz="1100" b="1" spc="-20" dirty="0">
                <a:solidFill>
                  <a:schemeClr val="bg1"/>
                </a:solidFill>
                <a:latin typeface="Trebuchet MS"/>
                <a:cs typeface="Trebuchet MS"/>
              </a:rPr>
              <a:t>несовершеннолетними детьми совершена сделка или совершены сделки по приобретению земельного участка, другого объекта недвижимости, транспортного средства, ценных бумаг (долей участия, паев в уставных (складочных) капиталах организаций),</a:t>
            </a:r>
          </a:p>
          <a:p>
            <a:pPr marL="92075" algn="just">
              <a:lnSpc>
                <a:spcPct val="100000"/>
              </a:lnSpc>
              <a:spcBef>
                <a:spcPts val="5"/>
              </a:spcBef>
            </a:pPr>
            <a:r>
              <a:rPr lang="ru-RU" sz="1100" b="1" spc="-20" dirty="0">
                <a:solidFill>
                  <a:schemeClr val="bg1"/>
                </a:solidFill>
                <a:latin typeface="Trebuchet MS"/>
                <a:cs typeface="Trebuchet MS"/>
              </a:rPr>
              <a:t>цифровых финансовых активов, цифровой валюты и сумма такой сделки или общая сумма совершенных сделок превышает общий доход данного лица и его супруги (супруга) за три последних года, предшествующих отчетному периоду.</a:t>
            </a:r>
            <a:endParaRPr lang="ru-RU" sz="1100" b="1" dirty="0">
              <a:solidFill>
                <a:schemeClr val="bg1"/>
              </a:solidFill>
              <a:latin typeface="Trebuchet MS"/>
              <a:cs typeface="Trebuchet MS"/>
            </a:endParaRPr>
          </a:p>
        </p:txBody>
      </p:sp>
      <p:sp>
        <p:nvSpPr>
          <p:cNvPr id="35" name="Прямоугольник 34"/>
          <p:cNvSpPr/>
          <p:nvPr/>
        </p:nvSpPr>
        <p:spPr>
          <a:xfrm>
            <a:off x="3845019" y="4190564"/>
            <a:ext cx="3437902" cy="1331134"/>
          </a:xfrm>
          <a:prstGeom prst="rect">
            <a:avLst/>
          </a:prstGeom>
        </p:spPr>
        <p:txBody>
          <a:bodyPr wrap="square">
            <a:spAutoFit/>
          </a:bodyPr>
          <a:lstStyle/>
          <a:p>
            <a:pPr marL="12700" algn="just">
              <a:lnSpc>
                <a:spcPct val="100000"/>
              </a:lnSpc>
            </a:pPr>
            <a:r>
              <a:rPr lang="ru-RU" sz="1400" b="1" spc="-60" dirty="0">
                <a:solidFill>
                  <a:schemeClr val="bg1"/>
                </a:solidFill>
                <a:latin typeface="Trebuchet MS"/>
                <a:cs typeface="Trebuchet MS"/>
              </a:rPr>
              <a:t>Если </a:t>
            </a:r>
            <a:r>
              <a:rPr lang="ru-RU" sz="1400" b="1" spc="-45" dirty="0">
                <a:solidFill>
                  <a:schemeClr val="bg1"/>
                </a:solidFill>
                <a:latin typeface="Trebuchet MS"/>
                <a:cs typeface="Trebuchet MS"/>
              </a:rPr>
              <a:t>данных</a:t>
            </a:r>
            <a:r>
              <a:rPr lang="ru-RU" sz="1400" b="1" spc="-40" dirty="0">
                <a:solidFill>
                  <a:schemeClr val="bg1"/>
                </a:solidFill>
                <a:latin typeface="Trebuchet MS"/>
                <a:cs typeface="Trebuchet MS"/>
              </a:rPr>
              <a:t> </a:t>
            </a:r>
            <a:r>
              <a:rPr lang="ru-RU" sz="1400" b="1" spc="-55" dirty="0">
                <a:solidFill>
                  <a:schemeClr val="bg1"/>
                </a:solidFill>
                <a:latin typeface="Trebuchet MS"/>
                <a:cs typeface="Trebuchet MS"/>
              </a:rPr>
              <a:t>сделок</a:t>
            </a:r>
            <a:r>
              <a:rPr lang="ru-RU" sz="1400" b="1" spc="-70" dirty="0">
                <a:solidFill>
                  <a:schemeClr val="bg1"/>
                </a:solidFill>
                <a:latin typeface="Trebuchet MS"/>
                <a:cs typeface="Trebuchet MS"/>
              </a:rPr>
              <a:t> </a:t>
            </a:r>
            <a:r>
              <a:rPr lang="ru-RU" sz="1400" b="1" spc="-50" dirty="0">
                <a:solidFill>
                  <a:schemeClr val="bg1"/>
                </a:solidFill>
                <a:latin typeface="Trebuchet MS"/>
                <a:cs typeface="Trebuchet MS"/>
              </a:rPr>
              <a:t>не</a:t>
            </a:r>
            <a:r>
              <a:rPr lang="ru-RU" sz="1400" b="1" spc="-35" dirty="0">
                <a:solidFill>
                  <a:schemeClr val="bg1"/>
                </a:solidFill>
                <a:latin typeface="Trebuchet MS"/>
                <a:cs typeface="Trebuchet MS"/>
              </a:rPr>
              <a:t> </a:t>
            </a:r>
            <a:r>
              <a:rPr lang="ru-RU" sz="1400" b="1" spc="-55" dirty="0">
                <a:solidFill>
                  <a:schemeClr val="bg1"/>
                </a:solidFill>
                <a:latin typeface="Trebuchet MS"/>
                <a:cs typeface="Trebuchet MS"/>
              </a:rPr>
              <a:t>совершалось</a:t>
            </a:r>
            <a:r>
              <a:rPr lang="ru-RU" sz="1400" b="1" spc="-110" dirty="0">
                <a:solidFill>
                  <a:schemeClr val="bg1"/>
                </a:solidFill>
                <a:latin typeface="Trebuchet MS"/>
                <a:cs typeface="Trebuchet MS"/>
              </a:rPr>
              <a:t> </a:t>
            </a:r>
            <a:r>
              <a:rPr lang="ru-RU" sz="1400" b="1" spc="-40" dirty="0">
                <a:solidFill>
                  <a:schemeClr val="bg1"/>
                </a:solidFill>
                <a:latin typeface="Trebuchet MS"/>
                <a:cs typeface="Trebuchet MS"/>
              </a:rPr>
              <a:t>в</a:t>
            </a:r>
            <a:r>
              <a:rPr lang="ru-RU" sz="1400" b="1" spc="-35" dirty="0">
                <a:solidFill>
                  <a:schemeClr val="bg1"/>
                </a:solidFill>
                <a:latin typeface="Trebuchet MS"/>
                <a:cs typeface="Trebuchet MS"/>
              </a:rPr>
              <a:t> </a:t>
            </a:r>
            <a:r>
              <a:rPr lang="ru-RU" sz="1400" b="1" spc="-50" dirty="0">
                <a:solidFill>
                  <a:schemeClr val="bg1"/>
                </a:solidFill>
                <a:latin typeface="Trebuchet MS"/>
                <a:cs typeface="Trebuchet MS"/>
              </a:rPr>
              <a:t>отчетном</a:t>
            </a:r>
            <a:r>
              <a:rPr lang="ru-RU" sz="1400" b="1" spc="-90" dirty="0">
                <a:solidFill>
                  <a:schemeClr val="bg1"/>
                </a:solidFill>
                <a:latin typeface="Trebuchet MS"/>
                <a:cs typeface="Trebuchet MS"/>
              </a:rPr>
              <a:t> </a:t>
            </a:r>
            <a:r>
              <a:rPr lang="ru-RU" sz="1400" b="1" spc="-55" dirty="0">
                <a:solidFill>
                  <a:schemeClr val="bg1"/>
                </a:solidFill>
                <a:latin typeface="Trebuchet MS"/>
                <a:cs typeface="Trebuchet MS"/>
              </a:rPr>
              <a:t>периоде,</a:t>
            </a:r>
            <a:r>
              <a:rPr lang="ru-RU" sz="1400" b="1" spc="-45" dirty="0">
                <a:solidFill>
                  <a:schemeClr val="bg1"/>
                </a:solidFill>
                <a:latin typeface="Trebuchet MS"/>
                <a:cs typeface="Trebuchet MS"/>
              </a:rPr>
              <a:t> </a:t>
            </a:r>
            <a:r>
              <a:rPr lang="ru-RU" sz="1400" b="1" spc="-50" dirty="0">
                <a:solidFill>
                  <a:schemeClr val="bg1"/>
                </a:solidFill>
                <a:latin typeface="Trebuchet MS"/>
                <a:cs typeface="Trebuchet MS"/>
              </a:rPr>
              <a:t>то</a:t>
            </a:r>
            <a:r>
              <a:rPr lang="ru-RU" sz="1400" b="1" spc="-60" dirty="0">
                <a:solidFill>
                  <a:schemeClr val="bg1"/>
                </a:solidFill>
                <a:latin typeface="Trebuchet MS"/>
                <a:cs typeface="Trebuchet MS"/>
              </a:rPr>
              <a:t> проставляется</a:t>
            </a:r>
            <a:r>
              <a:rPr lang="ru-RU" sz="1400" b="1" spc="-90" dirty="0">
                <a:solidFill>
                  <a:schemeClr val="bg1"/>
                </a:solidFill>
                <a:latin typeface="Trebuchet MS"/>
                <a:cs typeface="Trebuchet MS"/>
              </a:rPr>
              <a:t> </a:t>
            </a:r>
            <a:r>
              <a:rPr lang="ru-RU" sz="1400" b="1" spc="-50" dirty="0">
                <a:solidFill>
                  <a:schemeClr val="bg1"/>
                </a:solidFill>
                <a:latin typeface="Trebuchet MS"/>
                <a:cs typeface="Trebuchet MS"/>
              </a:rPr>
              <a:t>чек</a:t>
            </a:r>
            <a:r>
              <a:rPr lang="ru-RU" sz="1400" b="1" spc="-50" dirty="0">
                <a:solidFill>
                  <a:schemeClr val="bg1"/>
                </a:solidFill>
                <a:latin typeface="Arial"/>
                <a:cs typeface="Arial"/>
              </a:rPr>
              <a:t>-</a:t>
            </a:r>
            <a:r>
              <a:rPr lang="ru-RU" sz="1400" b="1" spc="-45" dirty="0">
                <a:solidFill>
                  <a:schemeClr val="bg1"/>
                </a:solidFill>
                <a:latin typeface="Trebuchet MS"/>
                <a:cs typeface="Trebuchet MS"/>
              </a:rPr>
              <a:t>бокс</a:t>
            </a:r>
            <a:r>
              <a:rPr lang="ru-RU" sz="1400" b="1" spc="-80" dirty="0">
                <a:solidFill>
                  <a:schemeClr val="bg1"/>
                </a:solidFill>
                <a:latin typeface="Trebuchet MS"/>
                <a:cs typeface="Trebuchet MS"/>
              </a:rPr>
              <a:t> </a:t>
            </a:r>
            <a:r>
              <a:rPr lang="ru-RU" sz="1400" b="1" spc="-40" dirty="0">
                <a:solidFill>
                  <a:schemeClr val="bg1"/>
                </a:solidFill>
                <a:latin typeface="Trebuchet MS"/>
                <a:cs typeface="Trebuchet MS"/>
              </a:rPr>
              <a:t>«Правовые основания</a:t>
            </a:r>
            <a:r>
              <a:rPr lang="ru-RU" sz="1400" b="1" spc="-85" dirty="0">
                <a:solidFill>
                  <a:schemeClr val="bg1"/>
                </a:solidFill>
                <a:latin typeface="Trebuchet MS"/>
                <a:cs typeface="Trebuchet MS"/>
              </a:rPr>
              <a:t> </a:t>
            </a:r>
            <a:r>
              <a:rPr lang="ru-RU" sz="1400" b="1" spc="-60" dirty="0">
                <a:solidFill>
                  <a:schemeClr val="bg1"/>
                </a:solidFill>
                <a:latin typeface="Trebuchet MS"/>
                <a:cs typeface="Trebuchet MS"/>
              </a:rPr>
              <a:t>для</a:t>
            </a:r>
            <a:r>
              <a:rPr lang="ru-RU" sz="1400" b="1" spc="-30" dirty="0">
                <a:solidFill>
                  <a:schemeClr val="bg1"/>
                </a:solidFill>
                <a:latin typeface="Trebuchet MS"/>
                <a:cs typeface="Trebuchet MS"/>
              </a:rPr>
              <a:t> </a:t>
            </a:r>
            <a:r>
              <a:rPr lang="ru-RU" sz="1400" b="1" spc="-10" dirty="0">
                <a:solidFill>
                  <a:schemeClr val="bg1"/>
                </a:solidFill>
                <a:latin typeface="Trebuchet MS"/>
                <a:cs typeface="Trebuchet MS"/>
              </a:rPr>
              <a:t>предоставления</a:t>
            </a:r>
            <a:endParaRPr lang="ru-RU" sz="1400" b="1" dirty="0">
              <a:solidFill>
                <a:schemeClr val="bg1"/>
              </a:solidFill>
              <a:latin typeface="Trebuchet MS"/>
              <a:cs typeface="Trebuchet MS"/>
            </a:endParaRPr>
          </a:p>
          <a:p>
            <a:pPr marL="12700" algn="just">
              <a:lnSpc>
                <a:spcPct val="100000"/>
              </a:lnSpc>
            </a:pPr>
            <a:r>
              <a:rPr lang="ru-RU" sz="1400" b="1" spc="-50" dirty="0">
                <a:solidFill>
                  <a:schemeClr val="bg1"/>
                </a:solidFill>
                <a:latin typeface="Trebuchet MS"/>
                <a:cs typeface="Trebuchet MS"/>
              </a:rPr>
              <a:t>сведений</a:t>
            </a:r>
            <a:r>
              <a:rPr lang="ru-RU" sz="1400" b="1" spc="-70" dirty="0">
                <a:solidFill>
                  <a:schemeClr val="bg1"/>
                </a:solidFill>
                <a:latin typeface="Trebuchet MS"/>
                <a:cs typeface="Trebuchet MS"/>
              </a:rPr>
              <a:t> </a:t>
            </a:r>
            <a:r>
              <a:rPr lang="ru-RU" sz="1400" b="1" spc="-10" dirty="0">
                <a:solidFill>
                  <a:schemeClr val="bg1"/>
                </a:solidFill>
                <a:latin typeface="Trebuchet MS"/>
                <a:cs typeface="Trebuchet MS"/>
              </a:rPr>
              <a:t>о</a:t>
            </a:r>
            <a:r>
              <a:rPr lang="ru-RU" sz="1400" b="1" spc="-50" dirty="0">
                <a:solidFill>
                  <a:schemeClr val="bg1"/>
                </a:solidFill>
                <a:latin typeface="Trebuchet MS"/>
                <a:cs typeface="Trebuchet MS"/>
              </a:rPr>
              <a:t> </a:t>
            </a:r>
            <a:r>
              <a:rPr lang="ru-RU" sz="1400" b="1" spc="-60" dirty="0">
                <a:solidFill>
                  <a:schemeClr val="bg1"/>
                </a:solidFill>
                <a:latin typeface="Trebuchet MS"/>
                <a:cs typeface="Trebuchet MS"/>
              </a:rPr>
              <a:t>расходах</a:t>
            </a:r>
            <a:r>
              <a:rPr lang="ru-RU" sz="1400" b="1" spc="-95" dirty="0">
                <a:solidFill>
                  <a:schemeClr val="bg1"/>
                </a:solidFill>
                <a:latin typeface="Trebuchet MS"/>
                <a:cs typeface="Trebuchet MS"/>
              </a:rPr>
              <a:t> </a:t>
            </a:r>
            <a:r>
              <a:rPr lang="ru-RU" sz="1400" b="1" spc="-10" dirty="0">
                <a:solidFill>
                  <a:schemeClr val="bg1"/>
                </a:solidFill>
                <a:latin typeface="Trebuchet MS"/>
                <a:cs typeface="Trebuchet MS"/>
              </a:rPr>
              <a:t>отсутствуют».</a:t>
            </a:r>
            <a:endParaRPr lang="ru-RU" sz="1400" b="1" dirty="0">
              <a:solidFill>
                <a:schemeClr val="bg1"/>
              </a:solidFill>
              <a:latin typeface="Trebuchet MS"/>
              <a:cs typeface="Trebuchet MS"/>
            </a:endParaRPr>
          </a:p>
          <a:p>
            <a:endParaRPr lang="ru-RU" sz="1050" dirty="0">
              <a:solidFill>
                <a:schemeClr val="bg1"/>
              </a:solidFill>
            </a:endParaRPr>
          </a:p>
        </p:txBody>
      </p:sp>
      <p:pic>
        <p:nvPicPr>
          <p:cNvPr id="40" name="Рисунок 39"/>
          <p:cNvPicPr>
            <a:picLocks noChangeAspect="1"/>
          </p:cNvPicPr>
          <p:nvPr/>
        </p:nvPicPr>
        <p:blipFill>
          <a:blip r:embed="rId4"/>
          <a:stretch>
            <a:fillRect/>
          </a:stretch>
        </p:blipFill>
        <p:spPr>
          <a:xfrm>
            <a:off x="337200" y="97535"/>
            <a:ext cx="519011" cy="526120"/>
          </a:xfrm>
          <a:prstGeom prst="rect">
            <a:avLst/>
          </a:prstGeom>
        </p:spPr>
      </p:pic>
      <p:pic>
        <p:nvPicPr>
          <p:cNvPr id="5" name="Рисунок 4"/>
          <p:cNvPicPr>
            <a:picLocks noChangeAspect="1"/>
          </p:cNvPicPr>
          <p:nvPr/>
        </p:nvPicPr>
        <p:blipFill>
          <a:blip r:embed="rId5"/>
          <a:stretch>
            <a:fillRect/>
          </a:stretch>
        </p:blipFill>
        <p:spPr>
          <a:xfrm>
            <a:off x="8088284" y="1662545"/>
            <a:ext cx="3950805" cy="2892830"/>
          </a:xfrm>
          <a:prstGeom prst="rect">
            <a:avLst/>
          </a:prstGeom>
        </p:spPr>
      </p:pic>
    </p:spTree>
    <p:extLst>
      <p:ext uri="{BB962C8B-B14F-4D97-AF65-F5344CB8AC3E}">
        <p14:creationId xmlns:p14="http://schemas.microsoft.com/office/powerpoint/2010/main" val="241135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flipH="1">
            <a:off x="3391591" y="0"/>
            <a:ext cx="8800405" cy="700018"/>
          </a:xfrm>
          <a:prstGeom prst="rect">
            <a:avLst/>
          </a:prstGeom>
        </p:spPr>
      </p:pic>
      <p:pic>
        <p:nvPicPr>
          <p:cNvPr id="7" name="Рисунок 6"/>
          <p:cNvPicPr>
            <a:picLocks noChangeAspect="1"/>
          </p:cNvPicPr>
          <p:nvPr/>
        </p:nvPicPr>
        <p:blipFill>
          <a:blip r:embed="rId3"/>
          <a:stretch>
            <a:fillRect/>
          </a:stretch>
        </p:blipFill>
        <p:spPr>
          <a:xfrm>
            <a:off x="-1" y="700019"/>
            <a:ext cx="3466407" cy="5401524"/>
          </a:xfrm>
          <a:prstGeom prst="rect">
            <a:avLst/>
          </a:prstGeom>
        </p:spPr>
      </p:pic>
      <p:sp>
        <p:nvSpPr>
          <p:cNvPr id="2" name="Заголовок 1"/>
          <p:cNvSpPr>
            <a:spLocks noGrp="1"/>
          </p:cNvSpPr>
          <p:nvPr>
            <p:ph type="title"/>
          </p:nvPr>
        </p:nvSpPr>
        <p:spPr>
          <a:xfrm>
            <a:off x="252919" y="922713"/>
            <a:ext cx="2947482" cy="4802307"/>
          </a:xfrm>
        </p:spPr>
        <p:txBody>
          <a:bodyPr>
            <a:normAutofit/>
          </a:bodyPr>
          <a:lstStyle/>
          <a:p>
            <a:pPr algn="ctr"/>
            <a:r>
              <a:rPr lang="ru-RU" sz="3200" dirty="0">
                <a:latin typeface="Bahnschrift" panose="020B0502040204020203" pitchFamily="34" charset="0"/>
              </a:rPr>
              <a:t>Заполнение Раздела 3 “Сведения об имуществе”</a:t>
            </a:r>
            <a:endParaRPr lang="ru-RU" sz="3200" b="1" dirty="0">
              <a:latin typeface="Franklin Gothic Heavy" panose="020B0903020102020204" pitchFamily="34" charset="0"/>
            </a:endParaRPr>
          </a:p>
        </p:txBody>
      </p:sp>
      <p:pic>
        <p:nvPicPr>
          <p:cNvPr id="5" name="Рисунок 4"/>
          <p:cNvPicPr>
            <a:picLocks noChangeAspect="1"/>
          </p:cNvPicPr>
          <p:nvPr/>
        </p:nvPicPr>
        <p:blipFill>
          <a:blip r:embed="rId4"/>
          <a:stretch>
            <a:fillRect/>
          </a:stretch>
        </p:blipFill>
        <p:spPr>
          <a:xfrm>
            <a:off x="177034" y="84269"/>
            <a:ext cx="615749" cy="615749"/>
          </a:xfrm>
          <a:prstGeom prst="rect">
            <a:avLst/>
          </a:prstGeom>
        </p:spPr>
      </p:pic>
      <p:pic>
        <p:nvPicPr>
          <p:cNvPr id="11" name="Рисунок 10"/>
          <p:cNvPicPr>
            <a:picLocks noChangeAspect="1"/>
          </p:cNvPicPr>
          <p:nvPr/>
        </p:nvPicPr>
        <p:blipFill>
          <a:blip r:embed="rId5"/>
          <a:stretch>
            <a:fillRect/>
          </a:stretch>
        </p:blipFill>
        <p:spPr>
          <a:xfrm>
            <a:off x="11711653" y="689956"/>
            <a:ext cx="480347" cy="5411586"/>
          </a:xfrm>
          <a:prstGeom prst="rect">
            <a:avLst/>
          </a:prstGeom>
        </p:spPr>
      </p:pic>
      <p:graphicFrame>
        <p:nvGraphicFramePr>
          <p:cNvPr id="4" name="Схема 3"/>
          <p:cNvGraphicFramePr/>
          <p:nvPr>
            <p:extLst>
              <p:ext uri="{D42A27DB-BD31-4B8C-83A1-F6EECF244321}">
                <p14:modId xmlns:p14="http://schemas.microsoft.com/office/powerpoint/2010/main" val="3590941844"/>
              </p:ext>
            </p:extLst>
          </p:nvPr>
        </p:nvGraphicFramePr>
        <p:xfrm>
          <a:off x="3466406" y="922713"/>
          <a:ext cx="8179725" cy="526549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Прямоугольник 5"/>
          <p:cNvSpPr/>
          <p:nvPr/>
        </p:nvSpPr>
        <p:spPr>
          <a:xfrm>
            <a:off x="4843550" y="0"/>
            <a:ext cx="6096000" cy="646331"/>
          </a:xfrm>
          <a:prstGeom prst="rect">
            <a:avLst/>
          </a:prstGeom>
        </p:spPr>
        <p:txBody>
          <a:bodyPr>
            <a:spAutoFit/>
          </a:bodyPr>
          <a:lstStyle/>
          <a:p>
            <a:pPr algn="ctr"/>
            <a:r>
              <a:rPr lang="ru-RU" b="1" dirty="0">
                <a:solidFill>
                  <a:schemeClr val="bg1"/>
                </a:solidFill>
              </a:rPr>
              <a:t>Сведения заполняются отдельно по подразделам в отношении:</a:t>
            </a:r>
          </a:p>
        </p:txBody>
      </p:sp>
    </p:spTree>
    <p:extLst>
      <p:ext uri="{BB962C8B-B14F-4D97-AF65-F5344CB8AC3E}">
        <p14:creationId xmlns:p14="http://schemas.microsoft.com/office/powerpoint/2010/main" val="3910495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4931"/>
            <a:ext cx="3797508" cy="5339985"/>
          </a:xfrm>
          <a:prstGeom prst="rect">
            <a:avLst/>
          </a:prstGeom>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673" y="0"/>
            <a:ext cx="4384227" cy="6858000"/>
          </a:xfrm>
          <a:prstGeom prst="rect">
            <a:avLst/>
          </a:prstGeom>
        </p:spPr>
      </p:pic>
      <p:sp>
        <p:nvSpPr>
          <p:cNvPr id="2" name="Заголовок 1"/>
          <p:cNvSpPr>
            <a:spLocks noGrp="1"/>
          </p:cNvSpPr>
          <p:nvPr>
            <p:ph type="title"/>
          </p:nvPr>
        </p:nvSpPr>
        <p:spPr>
          <a:xfrm>
            <a:off x="0" y="1022465"/>
            <a:ext cx="3663031" cy="4702555"/>
          </a:xfrm>
        </p:spPr>
        <p:txBody>
          <a:bodyPr>
            <a:normAutofit/>
          </a:bodyPr>
          <a:lstStyle/>
          <a:p>
            <a:pPr algn="just"/>
            <a:r>
              <a:rPr lang="ru-RU" sz="4000" dirty="0">
                <a:latin typeface="Bahnschrift" panose="020B0502040204020203" pitchFamily="34" charset="0"/>
              </a:rPr>
              <a:t>Заполнение Подраздела 3.1 “Недвижимое имущество ”</a:t>
            </a:r>
          </a:p>
        </p:txBody>
      </p:sp>
      <p:sp>
        <p:nvSpPr>
          <p:cNvPr id="7" name="Прямоугольник 6"/>
          <p:cNvSpPr/>
          <p:nvPr/>
        </p:nvSpPr>
        <p:spPr>
          <a:xfrm>
            <a:off x="7223168" y="344821"/>
            <a:ext cx="5312425" cy="400110"/>
          </a:xfrm>
          <a:prstGeom prst="rect">
            <a:avLst/>
          </a:prstGeom>
        </p:spPr>
        <p:txBody>
          <a:bodyPr wrap="square">
            <a:spAutoFit/>
          </a:bodyPr>
          <a:lstStyle/>
          <a:p>
            <a:endParaRPr lang="ru-RU" sz="2000" b="1" dirty="0">
              <a:solidFill>
                <a:schemeClr val="bg1"/>
              </a:solidFill>
              <a:latin typeface="Bahnschrift" panose="020B0502040204020203" pitchFamily="34"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8268" y="262242"/>
            <a:ext cx="3765417" cy="30028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Рисунок 8"/>
          <p:cNvPicPr>
            <a:picLocks noChangeAspect="1"/>
          </p:cNvPicPr>
          <p:nvPr/>
        </p:nvPicPr>
        <p:blipFill>
          <a:blip r:embed="rId3"/>
          <a:stretch>
            <a:fillRect/>
          </a:stretch>
        </p:blipFill>
        <p:spPr>
          <a:xfrm>
            <a:off x="3926118" y="4111735"/>
            <a:ext cx="3903570" cy="1675630"/>
          </a:xfrm>
          <a:prstGeom prst="rect">
            <a:avLst/>
          </a:prstGeom>
        </p:spPr>
      </p:pic>
      <p:sp>
        <p:nvSpPr>
          <p:cNvPr id="34" name="Прямоугольник 33"/>
          <p:cNvSpPr/>
          <p:nvPr/>
        </p:nvSpPr>
        <p:spPr>
          <a:xfrm>
            <a:off x="4170740" y="623655"/>
            <a:ext cx="3279713" cy="2539157"/>
          </a:xfrm>
          <a:prstGeom prst="rect">
            <a:avLst/>
          </a:prstGeom>
        </p:spPr>
        <p:txBody>
          <a:bodyPr wrap="square">
            <a:spAutoFit/>
          </a:bodyPr>
          <a:lstStyle/>
          <a:p>
            <a:pPr marL="92075" algn="just">
              <a:lnSpc>
                <a:spcPct val="100000"/>
              </a:lnSpc>
              <a:spcBef>
                <a:spcPts val="295"/>
              </a:spcBef>
            </a:pPr>
            <a:r>
              <a:rPr lang="ru-RU" sz="1100" b="1" spc="-20" dirty="0">
                <a:solidFill>
                  <a:schemeClr val="bg1"/>
                </a:solidFill>
                <a:latin typeface="Trebuchet MS"/>
                <a:cs typeface="Trebuchet MS"/>
              </a:rPr>
              <a:t>Для каждого объекта недвижимого имущества указываются 2 документа:</a:t>
            </a:r>
          </a:p>
          <a:p>
            <a:pPr marL="263525" indent="-171450" algn="just">
              <a:lnSpc>
                <a:spcPct val="100000"/>
              </a:lnSpc>
              <a:spcBef>
                <a:spcPts val="295"/>
              </a:spcBef>
              <a:buFont typeface="Arial" panose="020B0604020202020204" pitchFamily="34" charset="0"/>
              <a:buChar char="•"/>
            </a:pPr>
            <a:r>
              <a:rPr lang="ru-RU" sz="1100" b="1" spc="-20" dirty="0">
                <a:solidFill>
                  <a:schemeClr val="bg1"/>
                </a:solidFill>
                <a:latin typeface="Trebuchet MS"/>
                <a:cs typeface="Trebuchet MS"/>
              </a:rPr>
              <a:t>реквизиты (серия, номер и дата выдачи) свидетельства о государственной регистрации права на недвижимое имущество или номер и дата государственной регистрации права из выписки Единого государственного реестра недвижимости (ЕГРН). Указанные сведения по объекту недвижимости могут быть получены через интернет-сайт </a:t>
            </a:r>
            <a:r>
              <a:rPr lang="ru-RU" sz="1100" b="1" spc="-20" dirty="0" err="1">
                <a:solidFill>
                  <a:schemeClr val="bg1"/>
                </a:solidFill>
                <a:latin typeface="Trebuchet MS"/>
                <a:cs typeface="Trebuchet MS"/>
              </a:rPr>
              <a:t>Росреестра</a:t>
            </a:r>
            <a:r>
              <a:rPr lang="ru-RU" sz="1100" b="1" spc="-20" dirty="0">
                <a:solidFill>
                  <a:schemeClr val="bg1"/>
                </a:solidFill>
                <a:latin typeface="Trebuchet MS"/>
                <a:cs typeface="Trebuchet MS"/>
              </a:rPr>
              <a:t>(</a:t>
            </a:r>
            <a:r>
              <a:rPr lang="ru-RU" sz="1100" b="1" spc="-20" dirty="0">
                <a:solidFill>
                  <a:schemeClr val="bg1"/>
                </a:solidFill>
                <a:latin typeface="Trebuchet MS"/>
                <a:cs typeface="Trebuchet MS"/>
                <a:hlinkClick r:id="rId4"/>
              </a:rPr>
              <a:t>https://lk.rosreestr.ru/eservices/real-estate-objects-online</a:t>
            </a:r>
            <a:r>
              <a:rPr lang="ru-RU" sz="1100" b="1" spc="-20" dirty="0">
                <a:solidFill>
                  <a:schemeClr val="bg1"/>
                </a:solidFill>
                <a:latin typeface="Trebuchet MS"/>
                <a:cs typeface="Trebuchet MS"/>
              </a:rPr>
              <a:t>).</a:t>
            </a:r>
          </a:p>
          <a:p>
            <a:pPr marL="92075" algn="just">
              <a:lnSpc>
                <a:spcPct val="100000"/>
              </a:lnSpc>
              <a:spcBef>
                <a:spcPts val="295"/>
              </a:spcBef>
            </a:pPr>
            <a:endParaRPr lang="ru-RU" sz="1100" b="1" dirty="0">
              <a:solidFill>
                <a:schemeClr val="bg1"/>
              </a:solidFill>
              <a:latin typeface="Trebuchet MS"/>
              <a:cs typeface="Trebuchet MS"/>
            </a:endParaRPr>
          </a:p>
        </p:txBody>
      </p:sp>
      <p:sp>
        <p:nvSpPr>
          <p:cNvPr id="35" name="Прямоугольник 34"/>
          <p:cNvSpPr/>
          <p:nvPr/>
        </p:nvSpPr>
        <p:spPr>
          <a:xfrm>
            <a:off x="4088643" y="4267582"/>
            <a:ext cx="3443905" cy="1361911"/>
          </a:xfrm>
          <a:prstGeom prst="rect">
            <a:avLst/>
          </a:prstGeom>
        </p:spPr>
        <p:txBody>
          <a:bodyPr wrap="square">
            <a:spAutoFit/>
          </a:bodyPr>
          <a:lstStyle/>
          <a:p>
            <a:pPr marL="171450" indent="-171450">
              <a:buFont typeface="Arial" panose="020B0604020202020204" pitchFamily="34" charset="0"/>
              <a:buChar char="•"/>
            </a:pPr>
            <a:r>
              <a:rPr lang="ru-RU" sz="1200" b="1" spc="-55" dirty="0">
                <a:solidFill>
                  <a:schemeClr val="bg1"/>
                </a:solidFill>
                <a:latin typeface="Trebuchet MS"/>
                <a:cs typeface="Trebuchet MS"/>
              </a:rPr>
              <a:t>наименование </a:t>
            </a:r>
            <a:r>
              <a:rPr lang="ru-RU" sz="1200" b="1" spc="-50" dirty="0">
                <a:solidFill>
                  <a:schemeClr val="bg1"/>
                </a:solidFill>
                <a:latin typeface="Trebuchet MS"/>
                <a:cs typeface="Trebuchet MS"/>
              </a:rPr>
              <a:t>и</a:t>
            </a:r>
            <a:r>
              <a:rPr lang="ru-RU" sz="1200" b="1" spc="-40" dirty="0">
                <a:solidFill>
                  <a:schemeClr val="bg1"/>
                </a:solidFill>
                <a:latin typeface="Trebuchet MS"/>
                <a:cs typeface="Trebuchet MS"/>
              </a:rPr>
              <a:t> </a:t>
            </a:r>
            <a:r>
              <a:rPr lang="ru-RU" sz="1200" b="1" spc="-70" dirty="0">
                <a:solidFill>
                  <a:schemeClr val="bg1"/>
                </a:solidFill>
                <a:latin typeface="Trebuchet MS"/>
                <a:cs typeface="Trebuchet MS"/>
              </a:rPr>
              <a:t>реквизиты</a:t>
            </a:r>
            <a:r>
              <a:rPr lang="ru-RU" sz="1200" b="1" spc="-35" dirty="0">
                <a:solidFill>
                  <a:schemeClr val="bg1"/>
                </a:solidFill>
                <a:latin typeface="Trebuchet MS"/>
                <a:cs typeface="Trebuchet MS"/>
              </a:rPr>
              <a:t> </a:t>
            </a:r>
            <a:r>
              <a:rPr lang="ru-RU" sz="1200" b="1" spc="-70" dirty="0">
                <a:solidFill>
                  <a:schemeClr val="bg1"/>
                </a:solidFill>
                <a:latin typeface="Trebuchet MS"/>
                <a:cs typeface="Trebuchet MS"/>
              </a:rPr>
              <a:t>документа,</a:t>
            </a:r>
            <a:r>
              <a:rPr lang="ru-RU" sz="1200" b="1" spc="-55" dirty="0">
                <a:solidFill>
                  <a:schemeClr val="bg1"/>
                </a:solidFill>
                <a:latin typeface="Trebuchet MS"/>
                <a:cs typeface="Trebuchet MS"/>
              </a:rPr>
              <a:t> </a:t>
            </a:r>
            <a:r>
              <a:rPr lang="ru-RU" sz="1200" b="1" spc="-80" dirty="0">
                <a:solidFill>
                  <a:schemeClr val="bg1"/>
                </a:solidFill>
                <a:latin typeface="Trebuchet MS"/>
                <a:cs typeface="Trebuchet MS"/>
              </a:rPr>
              <a:t>являющегося</a:t>
            </a:r>
            <a:r>
              <a:rPr lang="ru-RU" sz="1200" b="1" spc="-70" dirty="0">
                <a:solidFill>
                  <a:schemeClr val="bg1"/>
                </a:solidFill>
                <a:latin typeface="Trebuchet MS"/>
                <a:cs typeface="Trebuchet MS"/>
              </a:rPr>
              <a:t> </a:t>
            </a:r>
            <a:r>
              <a:rPr lang="ru-RU" sz="1200" b="1" spc="-55" dirty="0">
                <a:solidFill>
                  <a:schemeClr val="bg1"/>
                </a:solidFill>
                <a:latin typeface="Trebuchet MS"/>
                <a:cs typeface="Trebuchet MS"/>
              </a:rPr>
              <a:t>основанием</a:t>
            </a:r>
            <a:r>
              <a:rPr lang="ru-RU" sz="1200" b="1" spc="-60" dirty="0">
                <a:solidFill>
                  <a:schemeClr val="bg1"/>
                </a:solidFill>
                <a:latin typeface="Trebuchet MS"/>
                <a:cs typeface="Trebuchet MS"/>
              </a:rPr>
              <a:t> </a:t>
            </a:r>
            <a:r>
              <a:rPr lang="ru-RU" sz="1200" b="1" spc="-75" dirty="0">
                <a:solidFill>
                  <a:schemeClr val="bg1"/>
                </a:solidFill>
                <a:latin typeface="Trebuchet MS"/>
                <a:cs typeface="Trebuchet MS"/>
              </a:rPr>
              <a:t>для</a:t>
            </a:r>
            <a:r>
              <a:rPr lang="ru-RU" sz="1200" b="1" spc="-70" dirty="0">
                <a:solidFill>
                  <a:schemeClr val="bg1"/>
                </a:solidFill>
                <a:latin typeface="Trebuchet MS"/>
                <a:cs typeface="Trebuchet MS"/>
              </a:rPr>
              <a:t> </a:t>
            </a:r>
            <a:r>
              <a:rPr lang="ru-RU" sz="1200" b="1" spc="-55" dirty="0">
                <a:solidFill>
                  <a:schemeClr val="bg1"/>
                </a:solidFill>
                <a:latin typeface="Trebuchet MS"/>
                <a:cs typeface="Trebuchet MS"/>
              </a:rPr>
              <a:t>приобретения права</a:t>
            </a:r>
            <a:r>
              <a:rPr lang="ru-RU" sz="1200" b="1" spc="-50" dirty="0">
                <a:solidFill>
                  <a:schemeClr val="bg1"/>
                </a:solidFill>
                <a:latin typeface="Trebuchet MS"/>
                <a:cs typeface="Trebuchet MS"/>
              </a:rPr>
              <a:t> </a:t>
            </a:r>
            <a:r>
              <a:rPr lang="ru-RU" sz="1200" b="1" spc="-35" dirty="0">
                <a:solidFill>
                  <a:schemeClr val="bg1"/>
                </a:solidFill>
                <a:latin typeface="Trebuchet MS"/>
                <a:cs typeface="Trebuchet MS"/>
              </a:rPr>
              <a:t>собственности </a:t>
            </a:r>
            <a:r>
              <a:rPr lang="ru-RU" sz="1200" b="1" spc="-50" dirty="0">
                <a:solidFill>
                  <a:schemeClr val="bg1"/>
                </a:solidFill>
                <a:latin typeface="Trebuchet MS"/>
                <a:cs typeface="Trebuchet MS"/>
              </a:rPr>
              <a:t>на</a:t>
            </a:r>
            <a:r>
              <a:rPr lang="ru-RU" sz="1200" b="1" spc="-70" dirty="0">
                <a:solidFill>
                  <a:schemeClr val="bg1"/>
                </a:solidFill>
                <a:latin typeface="Trebuchet MS"/>
                <a:cs typeface="Trebuchet MS"/>
              </a:rPr>
              <a:t> </a:t>
            </a:r>
            <a:r>
              <a:rPr lang="ru-RU" sz="1200" b="1" spc="-55" dirty="0">
                <a:solidFill>
                  <a:schemeClr val="bg1"/>
                </a:solidFill>
                <a:latin typeface="Trebuchet MS"/>
                <a:cs typeface="Trebuchet MS"/>
              </a:rPr>
              <a:t>недвижимое</a:t>
            </a:r>
            <a:r>
              <a:rPr lang="ru-RU" sz="1200" b="1" spc="-35" dirty="0">
                <a:solidFill>
                  <a:schemeClr val="bg1"/>
                </a:solidFill>
                <a:latin typeface="Trebuchet MS"/>
                <a:cs typeface="Trebuchet MS"/>
              </a:rPr>
              <a:t> </a:t>
            </a:r>
            <a:r>
              <a:rPr lang="ru-RU" sz="1200" b="1" spc="-65" dirty="0">
                <a:solidFill>
                  <a:schemeClr val="bg1"/>
                </a:solidFill>
                <a:latin typeface="Trebuchet MS"/>
                <a:cs typeface="Trebuchet MS"/>
              </a:rPr>
              <a:t>имущество</a:t>
            </a:r>
            <a:r>
              <a:rPr lang="ru-RU" sz="1200" b="1" spc="-35" dirty="0">
                <a:solidFill>
                  <a:schemeClr val="bg1"/>
                </a:solidFill>
                <a:latin typeface="Trebuchet MS"/>
                <a:cs typeface="Trebuchet MS"/>
              </a:rPr>
              <a:t> </a:t>
            </a:r>
            <a:r>
              <a:rPr lang="ru-RU" sz="1200" b="1" spc="-65" dirty="0">
                <a:solidFill>
                  <a:schemeClr val="bg1"/>
                </a:solidFill>
                <a:latin typeface="Trebuchet MS"/>
                <a:cs typeface="Trebuchet MS"/>
              </a:rPr>
              <a:t>(договор</a:t>
            </a:r>
            <a:r>
              <a:rPr lang="ru-RU" sz="1200" b="1" spc="-60" dirty="0">
                <a:solidFill>
                  <a:schemeClr val="bg1"/>
                </a:solidFill>
                <a:latin typeface="Trebuchet MS"/>
                <a:cs typeface="Trebuchet MS"/>
              </a:rPr>
              <a:t> купли</a:t>
            </a:r>
            <a:r>
              <a:rPr lang="ru-RU" sz="1200" b="1" spc="-60" dirty="0">
                <a:solidFill>
                  <a:schemeClr val="bg1"/>
                </a:solidFill>
                <a:latin typeface="Arial"/>
                <a:cs typeface="Arial"/>
              </a:rPr>
              <a:t>-</a:t>
            </a:r>
            <a:r>
              <a:rPr lang="ru-RU" sz="1200" b="1" spc="-70" dirty="0">
                <a:solidFill>
                  <a:schemeClr val="bg1"/>
                </a:solidFill>
                <a:latin typeface="Trebuchet MS"/>
                <a:cs typeface="Trebuchet MS"/>
              </a:rPr>
              <a:t>продажи,</a:t>
            </a:r>
            <a:r>
              <a:rPr lang="ru-RU" sz="1200" b="1" spc="-75" dirty="0">
                <a:solidFill>
                  <a:schemeClr val="bg1"/>
                </a:solidFill>
                <a:latin typeface="Trebuchet MS"/>
                <a:cs typeface="Trebuchet MS"/>
              </a:rPr>
              <a:t> </a:t>
            </a:r>
            <a:r>
              <a:rPr lang="ru-RU" sz="1200" b="1" spc="-60" dirty="0">
                <a:solidFill>
                  <a:schemeClr val="bg1"/>
                </a:solidFill>
                <a:latin typeface="Trebuchet MS"/>
                <a:cs typeface="Trebuchet MS"/>
              </a:rPr>
              <a:t>договор </a:t>
            </a:r>
            <a:r>
              <a:rPr lang="ru-RU" sz="1200" b="1" spc="-70" dirty="0">
                <a:solidFill>
                  <a:schemeClr val="bg1"/>
                </a:solidFill>
                <a:latin typeface="Trebuchet MS"/>
                <a:cs typeface="Trebuchet MS"/>
              </a:rPr>
              <a:t>мены,</a:t>
            </a:r>
            <a:r>
              <a:rPr lang="ru-RU" sz="1200" b="1" spc="-55" dirty="0">
                <a:solidFill>
                  <a:schemeClr val="bg1"/>
                </a:solidFill>
                <a:latin typeface="Trebuchet MS"/>
                <a:cs typeface="Trebuchet MS"/>
              </a:rPr>
              <a:t> </a:t>
            </a:r>
            <a:r>
              <a:rPr lang="ru-RU" sz="1200" b="1" spc="-60" dirty="0">
                <a:solidFill>
                  <a:schemeClr val="bg1"/>
                </a:solidFill>
                <a:latin typeface="Trebuchet MS"/>
                <a:cs typeface="Trebuchet MS"/>
              </a:rPr>
              <a:t>договор </a:t>
            </a:r>
            <a:r>
              <a:rPr lang="ru-RU" sz="1200" b="1" spc="-75" dirty="0">
                <a:solidFill>
                  <a:schemeClr val="bg1"/>
                </a:solidFill>
                <a:latin typeface="Trebuchet MS"/>
                <a:cs typeface="Trebuchet MS"/>
              </a:rPr>
              <a:t>дарения,</a:t>
            </a:r>
            <a:r>
              <a:rPr lang="ru-RU" sz="1200" b="1" spc="-20" dirty="0">
                <a:solidFill>
                  <a:schemeClr val="bg1"/>
                </a:solidFill>
                <a:latin typeface="Trebuchet MS"/>
                <a:cs typeface="Trebuchet MS"/>
              </a:rPr>
              <a:t> </a:t>
            </a:r>
            <a:r>
              <a:rPr lang="ru-RU" sz="1200" b="1" spc="-85" dirty="0">
                <a:solidFill>
                  <a:schemeClr val="bg1"/>
                </a:solidFill>
                <a:latin typeface="Trebuchet MS"/>
                <a:cs typeface="Trebuchet MS"/>
              </a:rPr>
              <a:t>свидетельство</a:t>
            </a:r>
            <a:r>
              <a:rPr lang="ru-RU" sz="1200" b="1" spc="-45" dirty="0">
                <a:solidFill>
                  <a:schemeClr val="bg1"/>
                </a:solidFill>
                <a:latin typeface="Trebuchet MS"/>
                <a:cs typeface="Trebuchet MS"/>
              </a:rPr>
              <a:t> </a:t>
            </a:r>
            <a:r>
              <a:rPr lang="ru-RU" sz="1200" b="1" spc="-50" dirty="0">
                <a:solidFill>
                  <a:schemeClr val="bg1"/>
                </a:solidFill>
                <a:latin typeface="Trebuchet MS"/>
                <a:cs typeface="Trebuchet MS"/>
              </a:rPr>
              <a:t>о </a:t>
            </a:r>
            <a:r>
              <a:rPr lang="ru-RU" sz="1200" b="1" spc="-60" dirty="0">
                <a:solidFill>
                  <a:schemeClr val="bg1"/>
                </a:solidFill>
                <a:latin typeface="Trebuchet MS"/>
                <a:cs typeface="Trebuchet MS"/>
              </a:rPr>
              <a:t>праве</a:t>
            </a:r>
            <a:r>
              <a:rPr lang="ru-RU" sz="1200" b="1" spc="-80" dirty="0">
                <a:solidFill>
                  <a:schemeClr val="bg1"/>
                </a:solidFill>
                <a:latin typeface="Trebuchet MS"/>
                <a:cs typeface="Trebuchet MS"/>
              </a:rPr>
              <a:t> </a:t>
            </a:r>
            <a:r>
              <a:rPr lang="ru-RU" sz="1200" b="1" spc="-50" dirty="0">
                <a:solidFill>
                  <a:schemeClr val="bg1"/>
                </a:solidFill>
                <a:latin typeface="Trebuchet MS"/>
                <a:cs typeface="Trebuchet MS"/>
              </a:rPr>
              <a:t>на</a:t>
            </a:r>
            <a:r>
              <a:rPr lang="ru-RU" sz="1200" b="1" spc="-80" dirty="0">
                <a:solidFill>
                  <a:schemeClr val="bg1"/>
                </a:solidFill>
                <a:latin typeface="Trebuchet MS"/>
                <a:cs typeface="Trebuchet MS"/>
              </a:rPr>
              <a:t> </a:t>
            </a:r>
            <a:r>
              <a:rPr lang="ru-RU" sz="1200" b="1" spc="-90" dirty="0">
                <a:solidFill>
                  <a:schemeClr val="bg1"/>
                </a:solidFill>
                <a:latin typeface="Trebuchet MS"/>
                <a:cs typeface="Trebuchet MS"/>
              </a:rPr>
              <a:t>наследство,</a:t>
            </a:r>
            <a:r>
              <a:rPr lang="ru-RU" sz="1200" b="1" spc="-80" dirty="0">
                <a:solidFill>
                  <a:schemeClr val="bg1"/>
                </a:solidFill>
                <a:latin typeface="Trebuchet MS"/>
                <a:cs typeface="Trebuchet MS"/>
              </a:rPr>
              <a:t> </a:t>
            </a:r>
            <a:r>
              <a:rPr lang="ru-RU" sz="1200" b="1" spc="-60" dirty="0">
                <a:solidFill>
                  <a:schemeClr val="bg1"/>
                </a:solidFill>
                <a:latin typeface="Trebuchet MS"/>
                <a:cs typeface="Trebuchet MS"/>
              </a:rPr>
              <a:t>решение</a:t>
            </a:r>
            <a:r>
              <a:rPr lang="ru-RU" sz="1200" b="1" spc="-55" dirty="0">
                <a:solidFill>
                  <a:schemeClr val="bg1"/>
                </a:solidFill>
                <a:latin typeface="Trebuchet MS"/>
                <a:cs typeface="Trebuchet MS"/>
              </a:rPr>
              <a:t> </a:t>
            </a:r>
            <a:r>
              <a:rPr lang="ru-RU" sz="1200" b="1" spc="-85" dirty="0">
                <a:solidFill>
                  <a:schemeClr val="bg1"/>
                </a:solidFill>
                <a:latin typeface="Trebuchet MS"/>
                <a:cs typeface="Trebuchet MS"/>
              </a:rPr>
              <a:t>суда</a:t>
            </a:r>
            <a:r>
              <a:rPr lang="ru-RU" sz="1200" b="1" spc="-80" dirty="0">
                <a:solidFill>
                  <a:schemeClr val="bg1"/>
                </a:solidFill>
                <a:latin typeface="Trebuchet MS"/>
                <a:cs typeface="Trebuchet MS"/>
              </a:rPr>
              <a:t> </a:t>
            </a:r>
            <a:r>
              <a:rPr lang="ru-RU" sz="1200" b="1" spc="-55" dirty="0">
                <a:solidFill>
                  <a:schemeClr val="bg1"/>
                </a:solidFill>
                <a:latin typeface="Trebuchet MS"/>
                <a:cs typeface="Trebuchet MS"/>
              </a:rPr>
              <a:t>и</a:t>
            </a:r>
            <a:r>
              <a:rPr lang="ru-RU" sz="1200" b="1" spc="-65" dirty="0">
                <a:solidFill>
                  <a:schemeClr val="bg1"/>
                </a:solidFill>
                <a:latin typeface="Trebuchet MS"/>
                <a:cs typeface="Trebuchet MS"/>
              </a:rPr>
              <a:t> </a:t>
            </a:r>
            <a:r>
              <a:rPr lang="ru-RU" sz="1200" b="1" spc="-10" dirty="0">
                <a:solidFill>
                  <a:schemeClr val="bg1"/>
                </a:solidFill>
                <a:latin typeface="Trebuchet MS"/>
                <a:cs typeface="Trebuchet MS"/>
              </a:rPr>
              <a:t>др.).</a:t>
            </a:r>
            <a:endParaRPr lang="ru-RU" sz="1200" b="1" dirty="0">
              <a:solidFill>
                <a:schemeClr val="bg1"/>
              </a:solidFill>
              <a:latin typeface="Trebuchet MS"/>
              <a:cs typeface="Trebuchet MS"/>
            </a:endParaRPr>
          </a:p>
          <a:p>
            <a:endParaRPr lang="ru-RU" sz="1050" dirty="0">
              <a:solidFill>
                <a:schemeClr val="bg1"/>
              </a:solidFill>
            </a:endParaRPr>
          </a:p>
        </p:txBody>
      </p:sp>
      <p:pic>
        <p:nvPicPr>
          <p:cNvPr id="40" name="Рисунок 39"/>
          <p:cNvPicPr>
            <a:picLocks noChangeAspect="1"/>
          </p:cNvPicPr>
          <p:nvPr/>
        </p:nvPicPr>
        <p:blipFill>
          <a:blip r:embed="rId5"/>
          <a:stretch>
            <a:fillRect/>
          </a:stretch>
        </p:blipFill>
        <p:spPr>
          <a:xfrm>
            <a:off x="337200" y="97535"/>
            <a:ext cx="519011" cy="526120"/>
          </a:xfrm>
          <a:prstGeom prst="rect">
            <a:avLst/>
          </a:prstGeom>
        </p:spPr>
      </p:pic>
      <p:pic>
        <p:nvPicPr>
          <p:cNvPr id="3" name="Рисунок 2"/>
          <p:cNvPicPr>
            <a:picLocks noChangeAspect="1"/>
          </p:cNvPicPr>
          <p:nvPr/>
        </p:nvPicPr>
        <p:blipFill>
          <a:blip r:embed="rId6"/>
          <a:stretch>
            <a:fillRect/>
          </a:stretch>
        </p:blipFill>
        <p:spPr>
          <a:xfrm>
            <a:off x="8110753" y="2340002"/>
            <a:ext cx="4174066" cy="2067479"/>
          </a:xfrm>
          <a:prstGeom prst="rect">
            <a:avLst/>
          </a:prstGeom>
        </p:spPr>
      </p:pic>
    </p:spTree>
    <p:extLst>
      <p:ext uri="{BB962C8B-B14F-4D97-AF65-F5344CB8AC3E}">
        <p14:creationId xmlns:p14="http://schemas.microsoft.com/office/powerpoint/2010/main" val="4030837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4931"/>
            <a:ext cx="3797508" cy="5339985"/>
          </a:xfrm>
          <a:prstGeom prst="rect">
            <a:avLst/>
          </a:prstGeom>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673" y="0"/>
            <a:ext cx="4384227" cy="6858000"/>
          </a:xfrm>
          <a:prstGeom prst="rect">
            <a:avLst/>
          </a:prstGeom>
        </p:spPr>
      </p:pic>
      <p:sp>
        <p:nvSpPr>
          <p:cNvPr id="2" name="Заголовок 1"/>
          <p:cNvSpPr>
            <a:spLocks noGrp="1"/>
          </p:cNvSpPr>
          <p:nvPr>
            <p:ph type="title"/>
          </p:nvPr>
        </p:nvSpPr>
        <p:spPr>
          <a:xfrm>
            <a:off x="0" y="1022465"/>
            <a:ext cx="3761128" cy="4702555"/>
          </a:xfrm>
        </p:spPr>
        <p:txBody>
          <a:bodyPr>
            <a:normAutofit/>
          </a:bodyPr>
          <a:lstStyle/>
          <a:p>
            <a:pPr algn="just"/>
            <a:r>
              <a:rPr lang="ru-RU" sz="4000" dirty="0">
                <a:latin typeface="Bahnschrift" panose="020B0502040204020203" pitchFamily="34" charset="0"/>
              </a:rPr>
              <a:t>Заполнение Подраздела 3.2 “Транспортные средства”</a:t>
            </a:r>
          </a:p>
        </p:txBody>
      </p:sp>
      <p:sp>
        <p:nvSpPr>
          <p:cNvPr id="7" name="Прямоугольник 6"/>
          <p:cNvSpPr/>
          <p:nvPr/>
        </p:nvSpPr>
        <p:spPr>
          <a:xfrm>
            <a:off x="7223168" y="344821"/>
            <a:ext cx="5312425" cy="400110"/>
          </a:xfrm>
          <a:prstGeom prst="rect">
            <a:avLst/>
          </a:prstGeom>
        </p:spPr>
        <p:txBody>
          <a:bodyPr wrap="square">
            <a:spAutoFit/>
          </a:bodyPr>
          <a:lstStyle/>
          <a:p>
            <a:endParaRPr lang="ru-RU" sz="2000" b="1" dirty="0">
              <a:solidFill>
                <a:schemeClr val="bg1"/>
              </a:solidFill>
              <a:latin typeface="Bahnschrift" panose="020B0502040204020203" pitchFamily="34"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3483" y="782712"/>
            <a:ext cx="3765417" cy="14544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Рисунок 8"/>
          <p:cNvPicPr>
            <a:picLocks noChangeAspect="1"/>
          </p:cNvPicPr>
          <p:nvPr/>
        </p:nvPicPr>
        <p:blipFill>
          <a:blip r:embed="rId3"/>
          <a:stretch>
            <a:fillRect/>
          </a:stretch>
        </p:blipFill>
        <p:spPr>
          <a:xfrm>
            <a:off x="3857138" y="4607605"/>
            <a:ext cx="3903570" cy="1675630"/>
          </a:xfrm>
          <a:prstGeom prst="rect">
            <a:avLst/>
          </a:prstGeom>
        </p:spPr>
      </p:pic>
      <p:sp>
        <p:nvSpPr>
          <p:cNvPr id="34" name="Прямоугольник 33"/>
          <p:cNvSpPr/>
          <p:nvPr/>
        </p:nvSpPr>
        <p:spPr>
          <a:xfrm>
            <a:off x="4309795" y="904315"/>
            <a:ext cx="3279713" cy="1405513"/>
          </a:xfrm>
          <a:prstGeom prst="rect">
            <a:avLst/>
          </a:prstGeom>
        </p:spPr>
        <p:txBody>
          <a:bodyPr wrap="square">
            <a:spAutoFit/>
          </a:bodyPr>
          <a:lstStyle/>
          <a:p>
            <a:pPr marL="12700">
              <a:lnSpc>
                <a:spcPct val="100000"/>
              </a:lnSpc>
              <a:spcBef>
                <a:spcPts val="100"/>
              </a:spcBef>
            </a:pPr>
            <a:r>
              <a:rPr lang="ru-RU" sz="1200" b="1" spc="-80" dirty="0">
                <a:solidFill>
                  <a:schemeClr val="bg1"/>
                </a:solidFill>
                <a:latin typeface="Trebuchet MS"/>
                <a:cs typeface="Trebuchet MS"/>
              </a:rPr>
              <a:t>Указываются</a:t>
            </a:r>
            <a:r>
              <a:rPr lang="ru-RU" sz="1200" b="1" spc="-70" dirty="0">
                <a:solidFill>
                  <a:schemeClr val="bg1"/>
                </a:solidFill>
                <a:latin typeface="Trebuchet MS"/>
                <a:cs typeface="Trebuchet MS"/>
              </a:rPr>
              <a:t> </a:t>
            </a:r>
            <a:r>
              <a:rPr lang="ru-RU" sz="1200" b="1" spc="-75" dirty="0">
                <a:solidFill>
                  <a:schemeClr val="bg1"/>
                </a:solidFill>
                <a:latin typeface="Trebuchet MS"/>
                <a:cs typeface="Trebuchet MS"/>
              </a:rPr>
              <a:t>сведения</a:t>
            </a:r>
            <a:r>
              <a:rPr lang="ru-RU" sz="1200" b="1" spc="-35" dirty="0">
                <a:solidFill>
                  <a:schemeClr val="bg1"/>
                </a:solidFill>
                <a:latin typeface="Trebuchet MS"/>
                <a:cs typeface="Trebuchet MS"/>
              </a:rPr>
              <a:t> </a:t>
            </a:r>
            <a:r>
              <a:rPr lang="ru-RU" sz="1200" b="1" spc="-20" dirty="0">
                <a:solidFill>
                  <a:schemeClr val="bg1"/>
                </a:solidFill>
                <a:latin typeface="Trebuchet MS"/>
                <a:cs typeface="Trebuchet MS"/>
              </a:rPr>
              <a:t>о</a:t>
            </a:r>
            <a:r>
              <a:rPr lang="ru-RU" sz="1200" b="1" spc="-50" dirty="0">
                <a:solidFill>
                  <a:schemeClr val="bg1"/>
                </a:solidFill>
                <a:latin typeface="Trebuchet MS"/>
                <a:cs typeface="Trebuchet MS"/>
              </a:rPr>
              <a:t> </a:t>
            </a:r>
            <a:r>
              <a:rPr lang="ru-RU" sz="1200" b="1" spc="-70" dirty="0">
                <a:solidFill>
                  <a:schemeClr val="bg1"/>
                </a:solidFill>
                <a:latin typeface="Trebuchet MS"/>
                <a:cs typeface="Trebuchet MS"/>
              </a:rPr>
              <a:t>транспортных </a:t>
            </a:r>
            <a:r>
              <a:rPr lang="ru-RU" sz="1200" b="1" spc="-95" dirty="0">
                <a:solidFill>
                  <a:schemeClr val="bg1"/>
                </a:solidFill>
                <a:latin typeface="Trebuchet MS"/>
                <a:cs typeface="Trebuchet MS"/>
              </a:rPr>
              <a:t>средствах,</a:t>
            </a:r>
            <a:r>
              <a:rPr lang="ru-RU" sz="1200" b="1" spc="-40" dirty="0">
                <a:solidFill>
                  <a:schemeClr val="bg1"/>
                </a:solidFill>
                <a:latin typeface="Trebuchet MS"/>
                <a:cs typeface="Trebuchet MS"/>
              </a:rPr>
              <a:t> </a:t>
            </a:r>
            <a:r>
              <a:rPr lang="ru-RU" sz="1200" b="1" spc="-80" dirty="0">
                <a:solidFill>
                  <a:schemeClr val="bg1"/>
                </a:solidFill>
                <a:latin typeface="Trebuchet MS"/>
                <a:cs typeface="Trebuchet MS"/>
              </a:rPr>
              <a:t>находящихся</a:t>
            </a:r>
            <a:r>
              <a:rPr lang="ru-RU" sz="1200" b="1" spc="-70" dirty="0">
                <a:solidFill>
                  <a:schemeClr val="bg1"/>
                </a:solidFill>
                <a:latin typeface="Trebuchet MS"/>
                <a:cs typeface="Trebuchet MS"/>
              </a:rPr>
              <a:t> </a:t>
            </a:r>
            <a:r>
              <a:rPr lang="ru-RU" sz="1200" b="1" spc="-65" dirty="0">
                <a:solidFill>
                  <a:schemeClr val="bg1"/>
                </a:solidFill>
                <a:latin typeface="Trebuchet MS"/>
                <a:cs typeface="Trebuchet MS"/>
              </a:rPr>
              <a:t>в</a:t>
            </a:r>
            <a:r>
              <a:rPr lang="ru-RU" sz="1200" b="1" spc="-50" dirty="0">
                <a:solidFill>
                  <a:schemeClr val="bg1"/>
                </a:solidFill>
                <a:latin typeface="Trebuchet MS"/>
                <a:cs typeface="Trebuchet MS"/>
              </a:rPr>
              <a:t> </a:t>
            </a:r>
            <a:r>
              <a:rPr lang="ru-RU" sz="1200" b="1" spc="-80" dirty="0">
                <a:solidFill>
                  <a:schemeClr val="bg1"/>
                </a:solidFill>
                <a:latin typeface="Trebuchet MS"/>
                <a:cs typeface="Trebuchet MS"/>
              </a:rPr>
              <a:t>собственности, </a:t>
            </a:r>
            <a:r>
              <a:rPr lang="ru-RU" sz="1200" b="1" spc="-60" dirty="0">
                <a:solidFill>
                  <a:schemeClr val="bg1"/>
                </a:solidFill>
                <a:latin typeface="Trebuchet MS"/>
                <a:cs typeface="Trebuchet MS"/>
              </a:rPr>
              <a:t>независимо</a:t>
            </a:r>
            <a:r>
              <a:rPr lang="ru-RU" sz="1200" b="1" spc="-40" dirty="0">
                <a:solidFill>
                  <a:schemeClr val="bg1"/>
                </a:solidFill>
                <a:latin typeface="Trebuchet MS"/>
                <a:cs typeface="Trebuchet MS"/>
              </a:rPr>
              <a:t> </a:t>
            </a:r>
            <a:r>
              <a:rPr lang="ru-RU" sz="1200" b="1" spc="-70" dirty="0">
                <a:solidFill>
                  <a:schemeClr val="bg1"/>
                </a:solidFill>
                <a:latin typeface="Trebuchet MS"/>
                <a:cs typeface="Trebuchet MS"/>
              </a:rPr>
              <a:t>от</a:t>
            </a:r>
            <a:r>
              <a:rPr lang="ru-RU" sz="1200" b="1" spc="-80" dirty="0">
                <a:solidFill>
                  <a:schemeClr val="bg1"/>
                </a:solidFill>
                <a:latin typeface="Trebuchet MS"/>
                <a:cs typeface="Trebuchet MS"/>
              </a:rPr>
              <a:t> </a:t>
            </a:r>
            <a:r>
              <a:rPr lang="ru-RU" sz="1200" b="1" spc="-100" dirty="0">
                <a:solidFill>
                  <a:schemeClr val="bg1"/>
                </a:solidFill>
                <a:latin typeface="Trebuchet MS"/>
                <a:cs typeface="Trebuchet MS"/>
              </a:rPr>
              <a:t>того,</a:t>
            </a:r>
            <a:r>
              <a:rPr lang="ru-RU" sz="1200" b="1" spc="-75" dirty="0">
                <a:solidFill>
                  <a:schemeClr val="bg1"/>
                </a:solidFill>
                <a:latin typeface="Trebuchet MS"/>
                <a:cs typeface="Trebuchet MS"/>
              </a:rPr>
              <a:t> </a:t>
            </a:r>
            <a:r>
              <a:rPr lang="ru-RU" sz="1200" b="1" spc="-10" dirty="0">
                <a:solidFill>
                  <a:schemeClr val="bg1"/>
                </a:solidFill>
                <a:latin typeface="Trebuchet MS"/>
                <a:cs typeface="Trebuchet MS"/>
              </a:rPr>
              <a:t>когда</a:t>
            </a:r>
            <a:endParaRPr lang="ru-RU" sz="1200" b="1" dirty="0">
              <a:solidFill>
                <a:schemeClr val="bg1"/>
              </a:solidFill>
              <a:latin typeface="Trebuchet MS"/>
              <a:cs typeface="Trebuchet MS"/>
            </a:endParaRPr>
          </a:p>
          <a:p>
            <a:pPr marL="12700">
              <a:lnSpc>
                <a:spcPct val="100000"/>
              </a:lnSpc>
              <a:spcBef>
                <a:spcPts val="5"/>
              </a:spcBef>
            </a:pPr>
            <a:r>
              <a:rPr lang="ru-RU" sz="1200" b="1" spc="-35" dirty="0">
                <a:solidFill>
                  <a:schemeClr val="bg1"/>
                </a:solidFill>
                <a:latin typeface="Trebuchet MS"/>
                <a:cs typeface="Trebuchet MS"/>
              </a:rPr>
              <a:t>они</a:t>
            </a:r>
            <a:r>
              <a:rPr lang="ru-RU" sz="1200" b="1" spc="-114" dirty="0">
                <a:solidFill>
                  <a:schemeClr val="bg1"/>
                </a:solidFill>
                <a:latin typeface="Trebuchet MS"/>
                <a:cs typeface="Trebuchet MS"/>
              </a:rPr>
              <a:t> </a:t>
            </a:r>
            <a:r>
              <a:rPr lang="ru-RU" sz="1200" b="1" spc="-55" dirty="0">
                <a:solidFill>
                  <a:schemeClr val="bg1"/>
                </a:solidFill>
                <a:latin typeface="Trebuchet MS"/>
                <a:cs typeface="Trebuchet MS"/>
              </a:rPr>
              <a:t>были</a:t>
            </a:r>
            <a:r>
              <a:rPr lang="ru-RU" sz="1200" b="1" spc="-85" dirty="0">
                <a:solidFill>
                  <a:schemeClr val="bg1"/>
                </a:solidFill>
                <a:latin typeface="Trebuchet MS"/>
                <a:cs typeface="Trebuchet MS"/>
              </a:rPr>
              <a:t> </a:t>
            </a:r>
            <a:r>
              <a:rPr lang="ru-RU" sz="1200" b="1" spc="-70" dirty="0">
                <a:solidFill>
                  <a:schemeClr val="bg1"/>
                </a:solidFill>
                <a:latin typeface="Trebuchet MS"/>
                <a:cs typeface="Trebuchet MS"/>
              </a:rPr>
              <a:t>приобретены,</a:t>
            </a:r>
            <a:r>
              <a:rPr lang="ru-RU" sz="1200" b="1" spc="-75" dirty="0">
                <a:solidFill>
                  <a:schemeClr val="bg1"/>
                </a:solidFill>
                <a:latin typeface="Trebuchet MS"/>
                <a:cs typeface="Trebuchet MS"/>
              </a:rPr>
              <a:t> </a:t>
            </a:r>
            <a:r>
              <a:rPr lang="ru-RU" sz="1200" b="1" spc="-65" dirty="0">
                <a:solidFill>
                  <a:schemeClr val="bg1"/>
                </a:solidFill>
                <a:latin typeface="Trebuchet MS"/>
                <a:cs typeface="Trebuchet MS"/>
              </a:rPr>
              <a:t>в</a:t>
            </a:r>
            <a:r>
              <a:rPr lang="ru-RU" sz="1200" b="1" spc="-80" dirty="0">
                <a:solidFill>
                  <a:schemeClr val="bg1"/>
                </a:solidFill>
                <a:latin typeface="Trebuchet MS"/>
                <a:cs typeface="Trebuchet MS"/>
              </a:rPr>
              <a:t> </a:t>
            </a:r>
            <a:r>
              <a:rPr lang="ru-RU" sz="1200" b="1" spc="-60" dirty="0">
                <a:solidFill>
                  <a:schemeClr val="bg1"/>
                </a:solidFill>
                <a:latin typeface="Trebuchet MS"/>
                <a:cs typeface="Trebuchet MS"/>
              </a:rPr>
              <a:t>каком</a:t>
            </a:r>
            <a:r>
              <a:rPr lang="ru-RU" sz="1200" b="1" spc="-65" dirty="0">
                <a:solidFill>
                  <a:schemeClr val="bg1"/>
                </a:solidFill>
                <a:latin typeface="Trebuchet MS"/>
                <a:cs typeface="Trebuchet MS"/>
              </a:rPr>
              <a:t> регионе</a:t>
            </a:r>
            <a:r>
              <a:rPr lang="ru-RU" sz="1200" b="1" spc="-75" dirty="0">
                <a:solidFill>
                  <a:schemeClr val="bg1"/>
                </a:solidFill>
                <a:latin typeface="Trebuchet MS"/>
                <a:cs typeface="Trebuchet MS"/>
              </a:rPr>
              <a:t> РФ</a:t>
            </a:r>
            <a:r>
              <a:rPr lang="ru-RU" sz="1200" b="1" spc="-80" dirty="0">
                <a:solidFill>
                  <a:schemeClr val="bg1"/>
                </a:solidFill>
                <a:latin typeface="Trebuchet MS"/>
                <a:cs typeface="Trebuchet MS"/>
              </a:rPr>
              <a:t> </a:t>
            </a:r>
            <a:r>
              <a:rPr lang="ru-RU" sz="1200" b="1" spc="-60" dirty="0">
                <a:solidFill>
                  <a:schemeClr val="bg1"/>
                </a:solidFill>
                <a:latin typeface="Trebuchet MS"/>
                <a:cs typeface="Trebuchet MS"/>
              </a:rPr>
              <a:t>или</a:t>
            </a:r>
            <a:r>
              <a:rPr lang="ru-RU" sz="1200" b="1" spc="-85" dirty="0">
                <a:solidFill>
                  <a:schemeClr val="bg1"/>
                </a:solidFill>
                <a:latin typeface="Trebuchet MS"/>
                <a:cs typeface="Trebuchet MS"/>
              </a:rPr>
              <a:t> </a:t>
            </a:r>
            <a:r>
              <a:rPr lang="ru-RU" sz="1200" b="1" spc="-65" dirty="0">
                <a:solidFill>
                  <a:schemeClr val="bg1"/>
                </a:solidFill>
                <a:latin typeface="Trebuchet MS"/>
                <a:cs typeface="Trebuchet MS"/>
              </a:rPr>
              <a:t>в</a:t>
            </a:r>
            <a:r>
              <a:rPr lang="ru-RU" sz="1200" b="1" spc="-75" dirty="0">
                <a:solidFill>
                  <a:schemeClr val="bg1"/>
                </a:solidFill>
                <a:latin typeface="Trebuchet MS"/>
                <a:cs typeface="Trebuchet MS"/>
              </a:rPr>
              <a:t> </a:t>
            </a:r>
            <a:r>
              <a:rPr lang="ru-RU" sz="1200" b="1" spc="-60" dirty="0">
                <a:solidFill>
                  <a:schemeClr val="bg1"/>
                </a:solidFill>
                <a:latin typeface="Trebuchet MS"/>
                <a:cs typeface="Trebuchet MS"/>
              </a:rPr>
              <a:t>каком</a:t>
            </a:r>
            <a:r>
              <a:rPr lang="ru-RU" sz="1200" b="1" spc="-70" dirty="0">
                <a:solidFill>
                  <a:schemeClr val="bg1"/>
                </a:solidFill>
                <a:latin typeface="Trebuchet MS"/>
                <a:cs typeface="Trebuchet MS"/>
              </a:rPr>
              <a:t> </a:t>
            </a:r>
            <a:r>
              <a:rPr lang="ru-RU" sz="1200" b="1" spc="-85" dirty="0">
                <a:solidFill>
                  <a:schemeClr val="bg1"/>
                </a:solidFill>
                <a:latin typeface="Trebuchet MS"/>
                <a:cs typeface="Trebuchet MS"/>
              </a:rPr>
              <a:t>государстве</a:t>
            </a:r>
            <a:r>
              <a:rPr lang="ru-RU" sz="1200" b="1" spc="-70" dirty="0">
                <a:solidFill>
                  <a:schemeClr val="bg1"/>
                </a:solidFill>
                <a:latin typeface="Trebuchet MS"/>
                <a:cs typeface="Trebuchet MS"/>
              </a:rPr>
              <a:t> </a:t>
            </a:r>
            <a:r>
              <a:rPr lang="ru-RU" sz="1200" b="1" spc="-10" dirty="0">
                <a:solidFill>
                  <a:schemeClr val="bg1"/>
                </a:solidFill>
                <a:latin typeface="Trebuchet MS"/>
                <a:cs typeface="Trebuchet MS"/>
              </a:rPr>
              <a:t>зарегистрированы.</a:t>
            </a:r>
            <a:endParaRPr lang="ru-RU" sz="1200" b="1" dirty="0">
              <a:solidFill>
                <a:schemeClr val="bg1"/>
              </a:solidFill>
              <a:latin typeface="Trebuchet MS"/>
              <a:cs typeface="Trebuchet MS"/>
            </a:endParaRPr>
          </a:p>
          <a:p>
            <a:pPr>
              <a:lnSpc>
                <a:spcPct val="100000"/>
              </a:lnSpc>
              <a:spcBef>
                <a:spcPts val="55"/>
              </a:spcBef>
            </a:pPr>
            <a:endParaRPr lang="ru-RU" sz="1100" dirty="0">
              <a:latin typeface="Trebuchet MS"/>
              <a:cs typeface="Trebuchet MS"/>
            </a:endParaRPr>
          </a:p>
          <a:p>
            <a:pPr marL="92075" algn="just">
              <a:lnSpc>
                <a:spcPct val="100000"/>
              </a:lnSpc>
              <a:spcBef>
                <a:spcPts val="295"/>
              </a:spcBef>
            </a:pPr>
            <a:endParaRPr lang="ru-RU" sz="1100" b="1" dirty="0">
              <a:solidFill>
                <a:schemeClr val="bg1"/>
              </a:solidFill>
              <a:latin typeface="Trebuchet MS"/>
              <a:cs typeface="Trebuchet MS"/>
            </a:endParaRPr>
          </a:p>
        </p:txBody>
      </p:sp>
      <p:sp>
        <p:nvSpPr>
          <p:cNvPr id="35" name="Прямоугольник 34"/>
          <p:cNvSpPr/>
          <p:nvPr/>
        </p:nvSpPr>
        <p:spPr>
          <a:xfrm>
            <a:off x="4131673" y="4752922"/>
            <a:ext cx="3443905" cy="1384995"/>
          </a:xfrm>
          <a:prstGeom prst="rect">
            <a:avLst/>
          </a:prstGeom>
        </p:spPr>
        <p:txBody>
          <a:bodyPr wrap="square">
            <a:spAutoFit/>
          </a:bodyPr>
          <a:lstStyle/>
          <a:p>
            <a:pPr marL="12700" marR="5080">
              <a:lnSpc>
                <a:spcPct val="100000"/>
              </a:lnSpc>
            </a:pPr>
            <a:r>
              <a:rPr lang="ru-RU" sz="1100" b="1" spc="-25" dirty="0">
                <a:solidFill>
                  <a:srgbClr val="FF0000"/>
                </a:solidFill>
                <a:latin typeface="Carlito"/>
                <a:cs typeface="Carlito"/>
              </a:rPr>
              <a:t>ОБРАТИТЕ</a:t>
            </a:r>
            <a:r>
              <a:rPr lang="ru-RU" sz="1100" b="1" spc="5" dirty="0">
                <a:solidFill>
                  <a:srgbClr val="FF0000"/>
                </a:solidFill>
                <a:latin typeface="Carlito"/>
                <a:cs typeface="Carlito"/>
              </a:rPr>
              <a:t> </a:t>
            </a:r>
            <a:r>
              <a:rPr lang="ru-RU" sz="1100" b="1" dirty="0">
                <a:solidFill>
                  <a:srgbClr val="FF0000"/>
                </a:solidFill>
                <a:latin typeface="Carlito"/>
                <a:cs typeface="Carlito"/>
              </a:rPr>
              <a:t>ВНИМАНИЕ:</a:t>
            </a:r>
            <a:r>
              <a:rPr lang="ru-RU" sz="1100" b="1" spc="30" dirty="0">
                <a:solidFill>
                  <a:srgbClr val="FF0000"/>
                </a:solidFill>
                <a:latin typeface="Carlito"/>
                <a:cs typeface="Carlito"/>
              </a:rPr>
              <a:t> </a:t>
            </a:r>
            <a:r>
              <a:rPr lang="ru-RU" sz="1200" b="1" spc="-60" dirty="0">
                <a:solidFill>
                  <a:schemeClr val="bg1"/>
                </a:solidFill>
                <a:latin typeface="Trebuchet MS"/>
                <a:cs typeface="Trebuchet MS"/>
              </a:rPr>
              <a:t>Подвесной</a:t>
            </a:r>
            <a:r>
              <a:rPr lang="ru-RU" sz="1200" b="1" spc="-65" dirty="0">
                <a:solidFill>
                  <a:schemeClr val="bg1"/>
                </a:solidFill>
                <a:latin typeface="Trebuchet MS"/>
                <a:cs typeface="Trebuchet MS"/>
              </a:rPr>
              <a:t> </a:t>
            </a:r>
            <a:r>
              <a:rPr lang="ru-RU" sz="1200" b="1" spc="-55" dirty="0">
                <a:solidFill>
                  <a:schemeClr val="bg1"/>
                </a:solidFill>
                <a:latin typeface="Trebuchet MS"/>
                <a:cs typeface="Trebuchet MS"/>
              </a:rPr>
              <a:t>лодочный</a:t>
            </a:r>
            <a:r>
              <a:rPr lang="ru-RU" sz="1200" b="1" spc="-80" dirty="0">
                <a:solidFill>
                  <a:schemeClr val="bg1"/>
                </a:solidFill>
                <a:latin typeface="Trebuchet MS"/>
                <a:cs typeface="Trebuchet MS"/>
              </a:rPr>
              <a:t> </a:t>
            </a:r>
            <a:r>
              <a:rPr lang="ru-RU" sz="1200" b="1" spc="-50" dirty="0">
                <a:solidFill>
                  <a:schemeClr val="bg1"/>
                </a:solidFill>
                <a:latin typeface="Trebuchet MS"/>
                <a:cs typeface="Trebuchet MS"/>
              </a:rPr>
              <a:t>мотор</a:t>
            </a:r>
            <a:r>
              <a:rPr lang="ru-RU" sz="1200" b="1" spc="-80" dirty="0">
                <a:solidFill>
                  <a:schemeClr val="bg1"/>
                </a:solidFill>
                <a:latin typeface="Trebuchet MS"/>
                <a:cs typeface="Trebuchet MS"/>
              </a:rPr>
              <a:t> </a:t>
            </a:r>
            <a:r>
              <a:rPr lang="ru-RU" sz="1200" b="1" spc="-60" dirty="0">
                <a:solidFill>
                  <a:schemeClr val="bg1"/>
                </a:solidFill>
                <a:latin typeface="Trebuchet MS"/>
                <a:cs typeface="Trebuchet MS"/>
              </a:rPr>
              <a:t>не</a:t>
            </a:r>
            <a:r>
              <a:rPr lang="ru-RU" sz="1200" b="1" spc="-70" dirty="0">
                <a:solidFill>
                  <a:schemeClr val="bg1"/>
                </a:solidFill>
                <a:latin typeface="Trebuchet MS"/>
                <a:cs typeface="Trebuchet MS"/>
              </a:rPr>
              <a:t> </a:t>
            </a:r>
            <a:r>
              <a:rPr lang="ru-RU" sz="1200" b="1" spc="-95" dirty="0">
                <a:solidFill>
                  <a:schemeClr val="bg1"/>
                </a:solidFill>
                <a:latin typeface="Trebuchet MS"/>
                <a:cs typeface="Trebuchet MS"/>
              </a:rPr>
              <a:t>является</a:t>
            </a:r>
            <a:r>
              <a:rPr lang="ru-RU" sz="1200" b="1" spc="-85" dirty="0">
                <a:solidFill>
                  <a:schemeClr val="bg1"/>
                </a:solidFill>
                <a:latin typeface="Trebuchet MS"/>
                <a:cs typeface="Trebuchet MS"/>
              </a:rPr>
              <a:t> </a:t>
            </a:r>
            <a:r>
              <a:rPr lang="ru-RU" sz="1200" b="1" spc="-50" dirty="0">
                <a:solidFill>
                  <a:schemeClr val="bg1"/>
                </a:solidFill>
                <a:latin typeface="Trebuchet MS"/>
                <a:cs typeface="Trebuchet MS"/>
              </a:rPr>
              <a:t>ни</a:t>
            </a:r>
            <a:r>
              <a:rPr lang="ru-RU" sz="1200" b="1" spc="-60" dirty="0">
                <a:solidFill>
                  <a:schemeClr val="bg1"/>
                </a:solidFill>
                <a:latin typeface="Trebuchet MS"/>
                <a:cs typeface="Trebuchet MS"/>
              </a:rPr>
              <a:t> </a:t>
            </a:r>
            <a:r>
              <a:rPr lang="ru-RU" sz="1200" b="1" spc="-65" dirty="0">
                <a:solidFill>
                  <a:schemeClr val="bg1"/>
                </a:solidFill>
                <a:latin typeface="Trebuchet MS"/>
                <a:cs typeface="Trebuchet MS"/>
              </a:rPr>
              <a:t>объектом</a:t>
            </a:r>
            <a:r>
              <a:rPr lang="ru-RU" sz="1200" b="1" spc="-75" dirty="0">
                <a:solidFill>
                  <a:schemeClr val="bg1"/>
                </a:solidFill>
                <a:latin typeface="Trebuchet MS"/>
                <a:cs typeface="Trebuchet MS"/>
              </a:rPr>
              <a:t> </a:t>
            </a:r>
            <a:r>
              <a:rPr lang="ru-RU" sz="1200" b="1" spc="-60" dirty="0">
                <a:solidFill>
                  <a:schemeClr val="bg1"/>
                </a:solidFill>
                <a:latin typeface="Trebuchet MS"/>
                <a:cs typeface="Trebuchet MS"/>
              </a:rPr>
              <a:t>недвижимого</a:t>
            </a:r>
            <a:r>
              <a:rPr lang="ru-RU" sz="1200" b="1" spc="-50" dirty="0">
                <a:solidFill>
                  <a:schemeClr val="bg1"/>
                </a:solidFill>
                <a:latin typeface="Trebuchet MS"/>
                <a:cs typeface="Trebuchet MS"/>
              </a:rPr>
              <a:t> </a:t>
            </a:r>
            <a:r>
              <a:rPr lang="ru-RU" sz="1200" b="1" spc="-80" dirty="0">
                <a:solidFill>
                  <a:schemeClr val="bg1"/>
                </a:solidFill>
                <a:latin typeface="Trebuchet MS"/>
                <a:cs typeface="Trebuchet MS"/>
              </a:rPr>
              <a:t>имущества,</a:t>
            </a:r>
            <a:r>
              <a:rPr lang="ru-RU" sz="1200" b="1" spc="-55" dirty="0">
                <a:solidFill>
                  <a:schemeClr val="bg1"/>
                </a:solidFill>
                <a:latin typeface="Trebuchet MS"/>
                <a:cs typeface="Trebuchet MS"/>
              </a:rPr>
              <a:t> </a:t>
            </a:r>
            <a:r>
              <a:rPr lang="ru-RU" sz="1200" b="1" spc="-25" dirty="0">
                <a:solidFill>
                  <a:schemeClr val="bg1"/>
                </a:solidFill>
                <a:latin typeface="Trebuchet MS"/>
                <a:cs typeface="Trebuchet MS"/>
              </a:rPr>
              <a:t>ни </a:t>
            </a:r>
            <a:r>
              <a:rPr lang="ru-RU" sz="1200" b="1" spc="-60" dirty="0">
                <a:solidFill>
                  <a:schemeClr val="bg1"/>
                </a:solidFill>
                <a:latin typeface="Trebuchet MS"/>
                <a:cs typeface="Trebuchet MS"/>
              </a:rPr>
              <a:t>транспортным</a:t>
            </a:r>
            <a:r>
              <a:rPr lang="ru-RU" sz="1200" b="1" spc="-100" dirty="0">
                <a:solidFill>
                  <a:schemeClr val="bg1"/>
                </a:solidFill>
                <a:latin typeface="Trebuchet MS"/>
                <a:cs typeface="Trebuchet MS"/>
              </a:rPr>
              <a:t> </a:t>
            </a:r>
            <a:r>
              <a:rPr lang="ru-RU" sz="1200" b="1" spc="-80" dirty="0">
                <a:solidFill>
                  <a:schemeClr val="bg1"/>
                </a:solidFill>
                <a:latin typeface="Trebuchet MS"/>
                <a:cs typeface="Trebuchet MS"/>
              </a:rPr>
              <a:t>средством</a:t>
            </a:r>
            <a:r>
              <a:rPr lang="ru-RU" sz="1200" b="1" spc="-60" dirty="0">
                <a:solidFill>
                  <a:schemeClr val="bg1"/>
                </a:solidFill>
                <a:latin typeface="Trebuchet MS"/>
                <a:cs typeface="Trebuchet MS"/>
              </a:rPr>
              <a:t> </a:t>
            </a:r>
            <a:r>
              <a:rPr lang="ru-RU" sz="1200" b="1" spc="-55" dirty="0">
                <a:solidFill>
                  <a:schemeClr val="bg1"/>
                </a:solidFill>
                <a:latin typeface="Trebuchet MS"/>
                <a:cs typeface="Trebuchet MS"/>
              </a:rPr>
              <a:t>и</a:t>
            </a:r>
            <a:r>
              <a:rPr lang="ru-RU" sz="1200" b="1" spc="-70" dirty="0">
                <a:solidFill>
                  <a:schemeClr val="bg1"/>
                </a:solidFill>
                <a:latin typeface="Trebuchet MS"/>
                <a:cs typeface="Trebuchet MS"/>
              </a:rPr>
              <a:t> </a:t>
            </a:r>
            <a:r>
              <a:rPr lang="ru-RU" sz="1200" b="1" spc="-65" dirty="0">
                <a:solidFill>
                  <a:schemeClr val="bg1"/>
                </a:solidFill>
                <a:latin typeface="Trebuchet MS"/>
                <a:cs typeface="Trebuchet MS"/>
              </a:rPr>
              <a:t>в </a:t>
            </a:r>
            <a:r>
              <a:rPr lang="ru-RU" sz="1200" b="1" spc="-75" dirty="0">
                <a:solidFill>
                  <a:schemeClr val="bg1"/>
                </a:solidFill>
                <a:latin typeface="Trebuchet MS"/>
                <a:cs typeface="Trebuchet MS"/>
              </a:rPr>
              <a:t>этой</a:t>
            </a:r>
            <a:r>
              <a:rPr lang="ru-RU" sz="1200" b="1" spc="-70" dirty="0">
                <a:solidFill>
                  <a:schemeClr val="bg1"/>
                </a:solidFill>
                <a:latin typeface="Trebuchet MS"/>
                <a:cs typeface="Trebuchet MS"/>
              </a:rPr>
              <a:t> </a:t>
            </a:r>
            <a:r>
              <a:rPr lang="ru-RU" sz="1200" b="1" spc="-85" dirty="0">
                <a:solidFill>
                  <a:schemeClr val="bg1"/>
                </a:solidFill>
                <a:latin typeface="Trebuchet MS"/>
                <a:cs typeface="Trebuchet MS"/>
              </a:rPr>
              <a:t>связи</a:t>
            </a:r>
            <a:r>
              <a:rPr lang="ru-RU" sz="1200" b="1" spc="-65" dirty="0">
                <a:solidFill>
                  <a:schemeClr val="bg1"/>
                </a:solidFill>
                <a:latin typeface="Trebuchet MS"/>
                <a:cs typeface="Trebuchet MS"/>
              </a:rPr>
              <a:t> </a:t>
            </a:r>
            <a:r>
              <a:rPr lang="ru-RU" sz="1200" b="1" spc="-60" dirty="0">
                <a:solidFill>
                  <a:schemeClr val="bg1"/>
                </a:solidFill>
                <a:latin typeface="Trebuchet MS"/>
                <a:cs typeface="Trebuchet MS"/>
              </a:rPr>
              <a:t>не</a:t>
            </a:r>
            <a:r>
              <a:rPr lang="ru-RU" sz="1200" b="1" spc="-80" dirty="0">
                <a:solidFill>
                  <a:schemeClr val="bg1"/>
                </a:solidFill>
                <a:latin typeface="Trebuchet MS"/>
                <a:cs typeface="Trebuchet MS"/>
              </a:rPr>
              <a:t> </a:t>
            </a:r>
            <a:r>
              <a:rPr lang="ru-RU" sz="1200" b="1" spc="-70" dirty="0">
                <a:solidFill>
                  <a:schemeClr val="bg1"/>
                </a:solidFill>
                <a:latin typeface="Trebuchet MS"/>
                <a:cs typeface="Trebuchet MS"/>
              </a:rPr>
              <a:t>подлежит</a:t>
            </a:r>
            <a:r>
              <a:rPr lang="ru-RU" sz="1200" b="1" spc="-90" dirty="0">
                <a:solidFill>
                  <a:schemeClr val="bg1"/>
                </a:solidFill>
                <a:latin typeface="Trebuchet MS"/>
                <a:cs typeface="Trebuchet MS"/>
              </a:rPr>
              <a:t> </a:t>
            </a:r>
            <a:r>
              <a:rPr lang="ru-RU" sz="1200" b="1" spc="-60" dirty="0">
                <a:solidFill>
                  <a:schemeClr val="bg1"/>
                </a:solidFill>
                <a:latin typeface="Trebuchet MS"/>
                <a:cs typeface="Trebuchet MS"/>
              </a:rPr>
              <a:t>отражению</a:t>
            </a:r>
            <a:r>
              <a:rPr lang="ru-RU" sz="1200" b="1" spc="-95" dirty="0">
                <a:solidFill>
                  <a:schemeClr val="bg1"/>
                </a:solidFill>
                <a:latin typeface="Trebuchet MS"/>
                <a:cs typeface="Trebuchet MS"/>
              </a:rPr>
              <a:t> </a:t>
            </a:r>
            <a:r>
              <a:rPr lang="ru-RU" sz="1200" b="1" spc="-65" dirty="0">
                <a:solidFill>
                  <a:schemeClr val="bg1"/>
                </a:solidFill>
                <a:latin typeface="Trebuchet MS"/>
                <a:cs typeface="Trebuchet MS"/>
              </a:rPr>
              <a:t>в</a:t>
            </a:r>
            <a:r>
              <a:rPr lang="ru-RU" sz="1200" b="1" spc="-80" dirty="0">
                <a:solidFill>
                  <a:schemeClr val="bg1"/>
                </a:solidFill>
                <a:latin typeface="Trebuchet MS"/>
                <a:cs typeface="Trebuchet MS"/>
              </a:rPr>
              <a:t> </a:t>
            </a:r>
            <a:r>
              <a:rPr lang="ru-RU" sz="1200" b="1" spc="-10" dirty="0">
                <a:solidFill>
                  <a:schemeClr val="bg1"/>
                </a:solidFill>
                <a:latin typeface="Trebuchet MS"/>
                <a:cs typeface="Trebuchet MS"/>
              </a:rPr>
              <a:t>справке.</a:t>
            </a:r>
          </a:p>
          <a:p>
            <a:pPr marL="12700" marR="5080">
              <a:lnSpc>
                <a:spcPct val="100000"/>
              </a:lnSpc>
            </a:pPr>
            <a:r>
              <a:rPr lang="ru-RU" sz="1200" b="1" u="sng" spc="-10" dirty="0">
                <a:solidFill>
                  <a:schemeClr val="bg1"/>
                </a:solidFill>
                <a:effectLst>
                  <a:outerShdw blurRad="38100" dist="38100" dir="2700000" algn="tl">
                    <a:srgbClr val="000000">
                      <a:alpha val="43137"/>
                    </a:srgbClr>
                  </a:outerShdw>
                </a:effectLst>
                <a:latin typeface="Trebuchet MS"/>
                <a:cs typeface="Trebuchet MS"/>
              </a:rPr>
              <a:t>При этом прицеп к транспортному средству указывать ОБЯЗАТЕЛЬНО!</a:t>
            </a:r>
            <a:endParaRPr lang="ru-RU" sz="1200" b="1" u="sng" dirty="0">
              <a:solidFill>
                <a:schemeClr val="bg1"/>
              </a:solidFill>
              <a:effectLst>
                <a:outerShdw blurRad="38100" dist="38100" dir="2700000" algn="tl">
                  <a:srgbClr val="000000">
                    <a:alpha val="43137"/>
                  </a:srgbClr>
                </a:outerShdw>
              </a:effectLst>
              <a:latin typeface="Trebuchet MS"/>
              <a:cs typeface="Trebuchet MS"/>
            </a:endParaRPr>
          </a:p>
          <a:p>
            <a:endParaRPr lang="ru-RU" sz="1200" b="1" dirty="0">
              <a:solidFill>
                <a:schemeClr val="bg1"/>
              </a:solidFill>
            </a:endParaRPr>
          </a:p>
        </p:txBody>
      </p:sp>
      <p:pic>
        <p:nvPicPr>
          <p:cNvPr id="40" name="Рисунок 39"/>
          <p:cNvPicPr>
            <a:picLocks noChangeAspect="1"/>
          </p:cNvPicPr>
          <p:nvPr/>
        </p:nvPicPr>
        <p:blipFill>
          <a:blip r:embed="rId4"/>
          <a:stretch>
            <a:fillRect/>
          </a:stretch>
        </p:blipFill>
        <p:spPr>
          <a:xfrm>
            <a:off x="337200" y="97535"/>
            <a:ext cx="519011" cy="526120"/>
          </a:xfrm>
          <a:prstGeom prst="rect">
            <a:avLst/>
          </a:prstGeom>
        </p:spPr>
      </p:pic>
      <p:pic>
        <p:nvPicPr>
          <p:cNvPr id="3" name="Рисунок 2"/>
          <p:cNvPicPr>
            <a:picLocks noChangeAspect="1"/>
          </p:cNvPicPr>
          <p:nvPr/>
        </p:nvPicPr>
        <p:blipFill>
          <a:blip r:embed="rId5"/>
          <a:stretch>
            <a:fillRect/>
          </a:stretch>
        </p:blipFill>
        <p:spPr>
          <a:xfrm>
            <a:off x="8110753" y="2340002"/>
            <a:ext cx="4174066" cy="2067479"/>
          </a:xfrm>
          <a:prstGeom prst="rect">
            <a:avLst/>
          </a:prstGeom>
        </p:spPr>
      </p:pic>
      <p:pic>
        <p:nvPicPr>
          <p:cNvPr id="5" name="Рисунок 4"/>
          <p:cNvPicPr>
            <a:picLocks noChangeAspect="1"/>
          </p:cNvPicPr>
          <p:nvPr/>
        </p:nvPicPr>
        <p:blipFill>
          <a:blip r:embed="rId6"/>
          <a:stretch>
            <a:fillRect/>
          </a:stretch>
        </p:blipFill>
        <p:spPr>
          <a:xfrm>
            <a:off x="3878350" y="2499930"/>
            <a:ext cx="3950550" cy="2014303"/>
          </a:xfrm>
          <a:prstGeom prst="rect">
            <a:avLst/>
          </a:prstGeom>
        </p:spPr>
      </p:pic>
      <p:sp>
        <p:nvSpPr>
          <p:cNvPr id="10" name="Прямоугольник 9"/>
          <p:cNvSpPr/>
          <p:nvPr/>
        </p:nvSpPr>
        <p:spPr>
          <a:xfrm>
            <a:off x="4177293" y="2644170"/>
            <a:ext cx="3428430" cy="1569660"/>
          </a:xfrm>
          <a:prstGeom prst="rect">
            <a:avLst/>
          </a:prstGeom>
        </p:spPr>
        <p:txBody>
          <a:bodyPr wrap="square">
            <a:spAutoFit/>
          </a:bodyPr>
          <a:lstStyle/>
          <a:p>
            <a:pPr algn="just"/>
            <a:r>
              <a:rPr lang="ru-RU" sz="1200" b="1" dirty="0">
                <a:solidFill>
                  <a:schemeClr val="bg1"/>
                </a:solidFill>
              </a:rPr>
              <a:t>Транспортные средства, переданные в пользование по доверенности, находящиеся в угоне, в залоге у банка, полностью негодные к эксплуатации, снятые с регистрационного учета и т.д., собственником которых является кандидат, его супруга (супруг), несовершеннолетний ребенок, также подлежат указанию в справке.</a:t>
            </a:r>
          </a:p>
        </p:txBody>
      </p:sp>
    </p:spTree>
    <p:extLst>
      <p:ext uri="{BB962C8B-B14F-4D97-AF65-F5344CB8AC3E}">
        <p14:creationId xmlns:p14="http://schemas.microsoft.com/office/powerpoint/2010/main" val="3444924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a:off x="3795516" y="1338349"/>
            <a:ext cx="7803251" cy="3591097"/>
          </a:xfrm>
          <a:prstGeom prst="rect">
            <a:avLst/>
          </a:prstGeom>
        </p:spPr>
      </p:pic>
      <p:pic>
        <p:nvPicPr>
          <p:cNvPr id="5" name="Рисунок 4"/>
          <p:cNvPicPr>
            <a:picLocks noChangeAspect="1"/>
          </p:cNvPicPr>
          <p:nvPr/>
        </p:nvPicPr>
        <p:blipFill>
          <a:blip r:embed="rId3"/>
          <a:stretch>
            <a:fillRect/>
          </a:stretch>
        </p:blipFill>
        <p:spPr>
          <a:xfrm>
            <a:off x="-1" y="640080"/>
            <a:ext cx="3732415" cy="5519850"/>
          </a:xfrm>
          <a:prstGeom prst="rect">
            <a:avLst/>
          </a:prstGeom>
        </p:spPr>
      </p:pic>
      <p:sp>
        <p:nvSpPr>
          <p:cNvPr id="2" name="Заголовок 1"/>
          <p:cNvSpPr>
            <a:spLocks noGrp="1"/>
          </p:cNvSpPr>
          <p:nvPr>
            <p:ph type="title"/>
          </p:nvPr>
        </p:nvSpPr>
        <p:spPr>
          <a:xfrm>
            <a:off x="0" y="1123837"/>
            <a:ext cx="3931920" cy="4601183"/>
          </a:xfrm>
        </p:spPr>
        <p:txBody>
          <a:bodyPr>
            <a:normAutofit/>
          </a:bodyPr>
          <a:lstStyle/>
          <a:p>
            <a:r>
              <a:rPr lang="ru-RU" dirty="0">
                <a:latin typeface="Arial"/>
                <a:cs typeface="Arial"/>
              </a:rPr>
              <a:t>Заполнение Подразделов 3.3, 3.4, 3.5</a:t>
            </a:r>
            <a:br>
              <a:rPr lang="ru-RU" dirty="0">
                <a:latin typeface="Arial"/>
                <a:cs typeface="Arial"/>
              </a:rPr>
            </a:br>
            <a:endParaRPr lang="ru-RU" dirty="0"/>
          </a:p>
        </p:txBody>
      </p:sp>
      <p:pic>
        <p:nvPicPr>
          <p:cNvPr id="6" name="Рисунок 5"/>
          <p:cNvPicPr>
            <a:picLocks noChangeAspect="1"/>
          </p:cNvPicPr>
          <p:nvPr/>
        </p:nvPicPr>
        <p:blipFill>
          <a:blip r:embed="rId4"/>
          <a:stretch>
            <a:fillRect/>
          </a:stretch>
        </p:blipFill>
        <p:spPr>
          <a:xfrm>
            <a:off x="11661869" y="732667"/>
            <a:ext cx="563491" cy="5517358"/>
          </a:xfrm>
          <a:prstGeom prst="rect">
            <a:avLst/>
          </a:prstGeom>
        </p:spPr>
      </p:pic>
      <p:pic>
        <p:nvPicPr>
          <p:cNvPr id="7" name="Рисунок 6"/>
          <p:cNvPicPr>
            <a:picLocks noChangeAspect="1"/>
          </p:cNvPicPr>
          <p:nvPr/>
        </p:nvPicPr>
        <p:blipFill>
          <a:blip r:embed="rId5"/>
          <a:stretch>
            <a:fillRect/>
          </a:stretch>
        </p:blipFill>
        <p:spPr>
          <a:xfrm>
            <a:off x="149627" y="24331"/>
            <a:ext cx="615749" cy="615749"/>
          </a:xfrm>
          <a:prstGeom prst="rect">
            <a:avLst/>
          </a:prstGeom>
        </p:spPr>
      </p:pic>
      <p:sp>
        <p:nvSpPr>
          <p:cNvPr id="4" name="Прямоугольник 3"/>
          <p:cNvSpPr/>
          <p:nvPr/>
        </p:nvSpPr>
        <p:spPr>
          <a:xfrm>
            <a:off x="4649141" y="1867344"/>
            <a:ext cx="6096000" cy="2246769"/>
          </a:xfrm>
          <a:prstGeom prst="rect">
            <a:avLst/>
          </a:prstGeom>
        </p:spPr>
        <p:txBody>
          <a:bodyPr>
            <a:spAutoFit/>
          </a:bodyPr>
          <a:lstStyle/>
          <a:p>
            <a:r>
              <a:rPr lang="ru-RU" sz="2000" dirty="0">
                <a:solidFill>
                  <a:schemeClr val="bg1"/>
                </a:solidFill>
              </a:rPr>
              <a:t>С порядком заполнения данных разделов можно ознакомиться в МЕТОДИЧЕСКИХ РЕКОМЕНДАЦИЯХ ПО ВОПРОСАМ ПРЕДСТАВЛЕНИЯ СВЕДЕНИЙ О ДОХОДАХ, РАСХОДАХ, ОБ ИМУЩЕСТВЕ И ОБЯЗАТЕЛЬСТВАХ ИМУЩЕСТВЕННОГО ХАРАКТЕРА И ЗАПОЛНЕНИЯ СООТВЕТСТВУЮЩЕЙ ФОРМЫ СПРАВКИ, подготовленных Минтрудом России.</a:t>
            </a:r>
          </a:p>
        </p:txBody>
      </p:sp>
    </p:spTree>
    <p:extLst>
      <p:ext uri="{BB962C8B-B14F-4D97-AF65-F5344CB8AC3E}">
        <p14:creationId xmlns:p14="http://schemas.microsoft.com/office/powerpoint/2010/main" val="3034491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9" y="703748"/>
            <a:ext cx="3797508" cy="5434169"/>
          </a:xfrm>
          <a:prstGeom prst="rect">
            <a:avLst/>
          </a:prstGeom>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673" y="0"/>
            <a:ext cx="4384227" cy="6858000"/>
          </a:xfrm>
          <a:prstGeom prst="rect">
            <a:avLst/>
          </a:prstGeom>
        </p:spPr>
      </p:pic>
      <p:sp>
        <p:nvSpPr>
          <p:cNvPr id="2" name="Заголовок 1"/>
          <p:cNvSpPr>
            <a:spLocks noGrp="1"/>
          </p:cNvSpPr>
          <p:nvPr>
            <p:ph type="title"/>
          </p:nvPr>
        </p:nvSpPr>
        <p:spPr>
          <a:xfrm>
            <a:off x="0" y="1022465"/>
            <a:ext cx="3440973" cy="4702555"/>
          </a:xfrm>
        </p:spPr>
        <p:txBody>
          <a:bodyPr>
            <a:normAutofit/>
          </a:bodyPr>
          <a:lstStyle/>
          <a:p>
            <a:pPr algn="just"/>
            <a:r>
              <a:rPr lang="ru-RU" dirty="0">
                <a:latin typeface="Bahnschrift" panose="020B0502040204020203" pitchFamily="34" charset="0"/>
              </a:rPr>
              <a:t>Заполнение раздела 4 “Сведения о счетах в банках и иных кредитных организациях  ”</a:t>
            </a:r>
          </a:p>
        </p:txBody>
      </p:sp>
      <p:sp>
        <p:nvSpPr>
          <p:cNvPr id="7" name="Прямоугольник 6"/>
          <p:cNvSpPr/>
          <p:nvPr/>
        </p:nvSpPr>
        <p:spPr>
          <a:xfrm>
            <a:off x="7223168" y="344821"/>
            <a:ext cx="5312425" cy="400110"/>
          </a:xfrm>
          <a:prstGeom prst="rect">
            <a:avLst/>
          </a:prstGeom>
        </p:spPr>
        <p:txBody>
          <a:bodyPr wrap="square">
            <a:spAutoFit/>
          </a:bodyPr>
          <a:lstStyle/>
          <a:p>
            <a:endParaRPr lang="ru-RU" sz="2000" b="1" dirty="0">
              <a:solidFill>
                <a:schemeClr val="bg1"/>
              </a:solidFill>
              <a:latin typeface="Bahnschrift" panose="020B0502040204020203" pitchFamily="34" charset="0"/>
            </a:endParaRPr>
          </a:p>
        </p:txBody>
      </p:sp>
      <p:pic>
        <p:nvPicPr>
          <p:cNvPr id="40" name="Рисунок 39"/>
          <p:cNvPicPr>
            <a:picLocks noChangeAspect="1"/>
          </p:cNvPicPr>
          <p:nvPr/>
        </p:nvPicPr>
        <p:blipFill>
          <a:blip r:embed="rId3"/>
          <a:stretch>
            <a:fillRect/>
          </a:stretch>
        </p:blipFill>
        <p:spPr>
          <a:xfrm>
            <a:off x="337200" y="97535"/>
            <a:ext cx="519011" cy="526120"/>
          </a:xfrm>
          <a:prstGeom prst="rect">
            <a:avLst/>
          </a:prstGeom>
        </p:spPr>
      </p:pic>
      <p:pic>
        <p:nvPicPr>
          <p:cNvPr id="5" name="Рисунок 4"/>
          <p:cNvPicPr>
            <a:picLocks noChangeAspect="1"/>
          </p:cNvPicPr>
          <p:nvPr/>
        </p:nvPicPr>
        <p:blipFill>
          <a:blip r:embed="rId4"/>
          <a:stretch>
            <a:fillRect/>
          </a:stretch>
        </p:blipFill>
        <p:spPr>
          <a:xfrm>
            <a:off x="3916233" y="2177934"/>
            <a:ext cx="3950550" cy="3009207"/>
          </a:xfrm>
          <a:prstGeom prst="rect">
            <a:avLst/>
          </a:prstGeom>
        </p:spPr>
      </p:pic>
      <p:sp>
        <p:nvSpPr>
          <p:cNvPr id="10" name="Прямоугольник 9"/>
          <p:cNvSpPr/>
          <p:nvPr/>
        </p:nvSpPr>
        <p:spPr>
          <a:xfrm>
            <a:off x="4250683" y="2677421"/>
            <a:ext cx="3428430" cy="1815882"/>
          </a:xfrm>
          <a:prstGeom prst="rect">
            <a:avLst/>
          </a:prstGeom>
        </p:spPr>
        <p:txBody>
          <a:bodyPr wrap="square">
            <a:spAutoFit/>
          </a:bodyPr>
          <a:lstStyle/>
          <a:p>
            <a:pPr algn="just"/>
            <a:r>
              <a:rPr lang="ru-RU" sz="1600" b="1" spc="-55" dirty="0">
                <a:solidFill>
                  <a:schemeClr val="bg1"/>
                </a:solidFill>
                <a:latin typeface="Trebuchet MS"/>
                <a:cs typeface="Trebuchet MS"/>
              </a:rPr>
              <a:t>В</a:t>
            </a:r>
            <a:r>
              <a:rPr lang="ru-RU" sz="1600" b="1" spc="-110" dirty="0">
                <a:solidFill>
                  <a:schemeClr val="bg1"/>
                </a:solidFill>
                <a:latin typeface="Trebuchet MS"/>
                <a:cs typeface="Trebuchet MS"/>
              </a:rPr>
              <a:t> </a:t>
            </a:r>
            <a:r>
              <a:rPr lang="ru-RU" sz="1600" b="1" spc="-50" dirty="0">
                <a:solidFill>
                  <a:schemeClr val="bg1"/>
                </a:solidFill>
                <a:latin typeface="Trebuchet MS"/>
                <a:cs typeface="Trebuchet MS"/>
              </a:rPr>
              <a:t>данном</a:t>
            </a:r>
            <a:r>
              <a:rPr lang="ru-RU" sz="1600" b="1" spc="-114" dirty="0">
                <a:solidFill>
                  <a:schemeClr val="bg1"/>
                </a:solidFill>
                <a:latin typeface="Trebuchet MS"/>
                <a:cs typeface="Trebuchet MS"/>
              </a:rPr>
              <a:t> </a:t>
            </a:r>
            <a:r>
              <a:rPr lang="ru-RU" sz="1600" b="1" spc="-90" dirty="0">
                <a:solidFill>
                  <a:schemeClr val="bg1"/>
                </a:solidFill>
                <a:latin typeface="Trebuchet MS"/>
                <a:cs typeface="Trebuchet MS"/>
              </a:rPr>
              <a:t>разделе</a:t>
            </a:r>
            <a:r>
              <a:rPr lang="ru-RU" sz="1600" b="1" spc="-105" dirty="0">
                <a:solidFill>
                  <a:schemeClr val="bg1"/>
                </a:solidFill>
                <a:latin typeface="Trebuchet MS"/>
                <a:cs typeface="Trebuchet MS"/>
              </a:rPr>
              <a:t> </a:t>
            </a:r>
            <a:r>
              <a:rPr lang="ru-RU" sz="1600" b="1" spc="-85" dirty="0">
                <a:solidFill>
                  <a:schemeClr val="bg1"/>
                </a:solidFill>
                <a:latin typeface="Trebuchet MS"/>
                <a:cs typeface="Trebuchet MS"/>
              </a:rPr>
              <a:t>справки</a:t>
            </a:r>
            <a:r>
              <a:rPr lang="ru-RU" sz="1600" b="1" spc="-110" dirty="0">
                <a:solidFill>
                  <a:schemeClr val="bg1"/>
                </a:solidFill>
                <a:latin typeface="Trebuchet MS"/>
                <a:cs typeface="Trebuchet MS"/>
              </a:rPr>
              <a:t> </a:t>
            </a:r>
            <a:r>
              <a:rPr lang="ru-RU" sz="1600" b="1" spc="-100" dirty="0">
                <a:solidFill>
                  <a:schemeClr val="bg1"/>
                </a:solidFill>
                <a:latin typeface="Trebuchet MS"/>
                <a:cs typeface="Trebuchet MS"/>
              </a:rPr>
              <a:t>отражается</a:t>
            </a:r>
            <a:r>
              <a:rPr lang="ru-RU" sz="1600" b="1" spc="-110" dirty="0">
                <a:solidFill>
                  <a:schemeClr val="bg1"/>
                </a:solidFill>
                <a:latin typeface="Trebuchet MS"/>
                <a:cs typeface="Trebuchet MS"/>
              </a:rPr>
              <a:t> </a:t>
            </a:r>
            <a:r>
              <a:rPr lang="ru-RU" sz="1600" b="1" spc="-80" dirty="0">
                <a:solidFill>
                  <a:schemeClr val="bg1"/>
                </a:solidFill>
                <a:latin typeface="Trebuchet MS"/>
                <a:cs typeface="Trebuchet MS"/>
              </a:rPr>
              <a:t>информация</a:t>
            </a:r>
            <a:r>
              <a:rPr lang="ru-RU" sz="1600" b="1" spc="-120" dirty="0">
                <a:solidFill>
                  <a:schemeClr val="bg1"/>
                </a:solidFill>
                <a:latin typeface="Trebuchet MS"/>
                <a:cs typeface="Trebuchet MS"/>
              </a:rPr>
              <a:t> </a:t>
            </a:r>
            <a:r>
              <a:rPr lang="ru-RU" sz="1600" b="1" spc="-5" dirty="0">
                <a:solidFill>
                  <a:srgbClr val="FFFF00"/>
                </a:solidFill>
              </a:rPr>
              <a:t>о</a:t>
            </a:r>
            <a:r>
              <a:rPr lang="ru-RU" sz="1600" b="1" dirty="0">
                <a:solidFill>
                  <a:srgbClr val="FFFF00"/>
                </a:solidFill>
              </a:rPr>
              <a:t>бо</a:t>
            </a:r>
            <a:r>
              <a:rPr lang="ru-RU" sz="1600" b="1" spc="30" dirty="0">
                <a:solidFill>
                  <a:srgbClr val="FFFF00"/>
                </a:solidFill>
              </a:rPr>
              <a:t> </a:t>
            </a:r>
            <a:r>
              <a:rPr lang="ru-RU" sz="1600" b="1" spc="-5" dirty="0">
                <a:solidFill>
                  <a:srgbClr val="FFFF00"/>
                </a:solidFill>
              </a:rPr>
              <a:t>в</a:t>
            </a:r>
            <a:r>
              <a:rPr lang="ru-RU" sz="1600" b="1" spc="-15" dirty="0">
                <a:solidFill>
                  <a:srgbClr val="FFFF00"/>
                </a:solidFill>
              </a:rPr>
              <a:t>с</a:t>
            </a:r>
            <a:r>
              <a:rPr lang="ru-RU" sz="1600" b="1" spc="-10" dirty="0">
                <a:solidFill>
                  <a:srgbClr val="FFFF00"/>
                </a:solidFill>
              </a:rPr>
              <a:t>е</a:t>
            </a:r>
            <a:r>
              <a:rPr lang="ru-RU" sz="1600" b="1" dirty="0">
                <a:solidFill>
                  <a:srgbClr val="FFFF00"/>
                </a:solidFill>
              </a:rPr>
              <a:t>х</a:t>
            </a:r>
            <a:r>
              <a:rPr lang="ru-RU" sz="1600" b="1" spc="10" dirty="0">
                <a:solidFill>
                  <a:srgbClr val="FFFF00"/>
                </a:solidFill>
              </a:rPr>
              <a:t> </a:t>
            </a:r>
            <a:r>
              <a:rPr lang="ru-RU" sz="1600" b="1" spc="-15" dirty="0">
                <a:solidFill>
                  <a:srgbClr val="FFFF00"/>
                </a:solidFill>
              </a:rPr>
              <a:t>счетах</a:t>
            </a:r>
            <a:r>
              <a:rPr lang="ru-RU" sz="1600" b="1" spc="-15" dirty="0">
                <a:solidFill>
                  <a:schemeClr val="bg1"/>
                </a:solidFill>
                <a:latin typeface="Arial"/>
                <a:cs typeface="Arial"/>
              </a:rPr>
              <a:t>,</a:t>
            </a:r>
            <a:r>
              <a:rPr lang="ru-RU" sz="1600" b="1" spc="-75" dirty="0">
                <a:solidFill>
                  <a:schemeClr val="bg1"/>
                </a:solidFill>
                <a:latin typeface="Arial"/>
                <a:cs typeface="Arial"/>
              </a:rPr>
              <a:t> </a:t>
            </a:r>
            <a:r>
              <a:rPr lang="ru-RU" sz="1600" b="1" spc="-85" dirty="0">
                <a:solidFill>
                  <a:schemeClr val="bg1"/>
                </a:solidFill>
                <a:latin typeface="Trebuchet MS"/>
                <a:cs typeface="Trebuchet MS"/>
              </a:rPr>
              <a:t>открытых</a:t>
            </a:r>
            <a:r>
              <a:rPr lang="ru-RU" sz="1600" b="1" spc="-105" dirty="0">
                <a:solidFill>
                  <a:schemeClr val="bg1"/>
                </a:solidFill>
                <a:latin typeface="Trebuchet MS"/>
                <a:cs typeface="Trebuchet MS"/>
              </a:rPr>
              <a:t> </a:t>
            </a:r>
            <a:r>
              <a:rPr lang="ru-RU" sz="1600" b="1" spc="-45" dirty="0">
                <a:solidFill>
                  <a:schemeClr val="bg1"/>
                </a:solidFill>
                <a:latin typeface="Trebuchet MS"/>
                <a:cs typeface="Trebuchet MS"/>
              </a:rPr>
              <a:t>по</a:t>
            </a:r>
            <a:r>
              <a:rPr lang="ru-RU" sz="1600" b="1" spc="-30" dirty="0">
                <a:solidFill>
                  <a:schemeClr val="bg1"/>
                </a:solidFill>
                <a:latin typeface="Trebuchet MS"/>
                <a:cs typeface="Trebuchet MS"/>
              </a:rPr>
              <a:t> </a:t>
            </a:r>
            <a:r>
              <a:rPr lang="ru-RU" sz="1600" b="1" spc="-85" dirty="0">
                <a:solidFill>
                  <a:schemeClr val="bg1"/>
                </a:solidFill>
                <a:latin typeface="Trebuchet MS"/>
                <a:cs typeface="Trebuchet MS"/>
              </a:rPr>
              <a:t>состоянию</a:t>
            </a:r>
            <a:r>
              <a:rPr lang="ru-RU" sz="1600" b="1" spc="-114" dirty="0">
                <a:solidFill>
                  <a:schemeClr val="bg1"/>
                </a:solidFill>
                <a:latin typeface="Trebuchet MS"/>
                <a:cs typeface="Trebuchet MS"/>
              </a:rPr>
              <a:t> </a:t>
            </a:r>
            <a:r>
              <a:rPr lang="ru-RU" sz="1600" b="1" spc="-65" dirty="0">
                <a:solidFill>
                  <a:schemeClr val="bg1"/>
                </a:solidFill>
                <a:latin typeface="Trebuchet MS"/>
                <a:cs typeface="Trebuchet MS"/>
              </a:rPr>
              <a:t>на</a:t>
            </a:r>
            <a:r>
              <a:rPr lang="ru-RU" sz="1600" b="1" spc="-120" dirty="0">
                <a:solidFill>
                  <a:schemeClr val="bg1"/>
                </a:solidFill>
                <a:latin typeface="Trebuchet MS"/>
                <a:cs typeface="Trebuchet MS"/>
              </a:rPr>
              <a:t> </a:t>
            </a:r>
            <a:r>
              <a:rPr lang="ru-RU" sz="1600" b="1" spc="-85" dirty="0">
                <a:solidFill>
                  <a:schemeClr val="bg1"/>
                </a:solidFill>
                <a:latin typeface="Arial"/>
                <a:cs typeface="Arial"/>
              </a:rPr>
              <a:t>31.12.2023 </a:t>
            </a:r>
            <a:r>
              <a:rPr lang="ru-RU" sz="1600" b="1" spc="-65" dirty="0">
                <a:solidFill>
                  <a:schemeClr val="bg1"/>
                </a:solidFill>
                <a:latin typeface="Trebuchet MS"/>
                <a:cs typeface="Trebuchet MS"/>
              </a:rPr>
              <a:t>в</a:t>
            </a:r>
            <a:r>
              <a:rPr lang="ru-RU" sz="1600" b="1" spc="-125" dirty="0">
                <a:solidFill>
                  <a:schemeClr val="bg1"/>
                </a:solidFill>
                <a:latin typeface="Trebuchet MS"/>
                <a:cs typeface="Trebuchet MS"/>
              </a:rPr>
              <a:t> </a:t>
            </a:r>
            <a:r>
              <a:rPr lang="ru-RU" sz="1600" b="1" spc="-85" dirty="0">
                <a:solidFill>
                  <a:schemeClr val="bg1"/>
                </a:solidFill>
                <a:latin typeface="Trebuchet MS"/>
                <a:cs typeface="Trebuchet MS"/>
              </a:rPr>
              <a:t>банках</a:t>
            </a:r>
            <a:r>
              <a:rPr lang="ru-RU" sz="1600" b="1" spc="-120" dirty="0">
                <a:solidFill>
                  <a:schemeClr val="bg1"/>
                </a:solidFill>
                <a:latin typeface="Trebuchet MS"/>
                <a:cs typeface="Trebuchet MS"/>
              </a:rPr>
              <a:t> </a:t>
            </a:r>
            <a:r>
              <a:rPr lang="ru-RU" sz="1600" b="1" spc="-65" dirty="0">
                <a:solidFill>
                  <a:schemeClr val="bg1"/>
                </a:solidFill>
                <a:latin typeface="Trebuchet MS"/>
                <a:cs typeface="Trebuchet MS"/>
              </a:rPr>
              <a:t>и</a:t>
            </a:r>
            <a:r>
              <a:rPr lang="ru-RU" sz="1600" b="1" spc="-125" dirty="0">
                <a:solidFill>
                  <a:schemeClr val="bg1"/>
                </a:solidFill>
                <a:latin typeface="Trebuchet MS"/>
                <a:cs typeface="Trebuchet MS"/>
              </a:rPr>
              <a:t> </a:t>
            </a:r>
            <a:r>
              <a:rPr lang="ru-RU" sz="1600" b="1" spc="-80" dirty="0">
                <a:solidFill>
                  <a:schemeClr val="bg1"/>
                </a:solidFill>
                <a:latin typeface="Trebuchet MS"/>
                <a:cs typeface="Trebuchet MS"/>
              </a:rPr>
              <a:t>иных</a:t>
            </a:r>
            <a:r>
              <a:rPr lang="ru-RU" sz="1600" b="1" spc="-125" dirty="0">
                <a:solidFill>
                  <a:schemeClr val="bg1"/>
                </a:solidFill>
                <a:latin typeface="Trebuchet MS"/>
                <a:cs typeface="Trebuchet MS"/>
              </a:rPr>
              <a:t> </a:t>
            </a:r>
            <a:r>
              <a:rPr lang="ru-RU" sz="1600" b="1" spc="-85" dirty="0">
                <a:solidFill>
                  <a:schemeClr val="bg1"/>
                </a:solidFill>
                <a:latin typeface="Trebuchet MS"/>
                <a:cs typeface="Trebuchet MS"/>
              </a:rPr>
              <a:t>кредитных</a:t>
            </a:r>
            <a:r>
              <a:rPr lang="ru-RU" sz="1600" b="1" spc="-120" dirty="0">
                <a:solidFill>
                  <a:schemeClr val="bg1"/>
                </a:solidFill>
                <a:latin typeface="Trebuchet MS"/>
                <a:cs typeface="Trebuchet MS"/>
              </a:rPr>
              <a:t> </a:t>
            </a:r>
            <a:r>
              <a:rPr lang="ru-RU" sz="1600" b="1" spc="-75" dirty="0">
                <a:solidFill>
                  <a:schemeClr val="bg1"/>
                </a:solidFill>
                <a:latin typeface="Trebuchet MS"/>
                <a:cs typeface="Trebuchet MS"/>
              </a:rPr>
              <a:t>организациях</a:t>
            </a:r>
            <a:r>
              <a:rPr lang="ru-RU" sz="1600" b="1" spc="-120" dirty="0">
                <a:solidFill>
                  <a:schemeClr val="bg1"/>
                </a:solidFill>
                <a:latin typeface="Trebuchet MS"/>
                <a:cs typeface="Trebuchet MS"/>
              </a:rPr>
              <a:t> </a:t>
            </a:r>
            <a:r>
              <a:rPr lang="ru-RU" sz="1600" b="1" spc="-65" dirty="0">
                <a:solidFill>
                  <a:schemeClr val="bg1"/>
                </a:solidFill>
                <a:latin typeface="Trebuchet MS"/>
                <a:cs typeface="Trebuchet MS"/>
              </a:rPr>
              <a:t>на</a:t>
            </a:r>
            <a:r>
              <a:rPr lang="ru-RU" sz="1600" b="1" spc="-120" dirty="0">
                <a:solidFill>
                  <a:schemeClr val="bg1"/>
                </a:solidFill>
                <a:latin typeface="Trebuchet MS"/>
                <a:cs typeface="Trebuchet MS"/>
              </a:rPr>
              <a:t> </a:t>
            </a:r>
            <a:r>
              <a:rPr lang="ru-RU" sz="1600" b="1" spc="-60" dirty="0">
                <a:solidFill>
                  <a:schemeClr val="bg1"/>
                </a:solidFill>
                <a:latin typeface="Trebuchet MS"/>
                <a:cs typeface="Trebuchet MS"/>
              </a:rPr>
              <a:t>имя</a:t>
            </a:r>
            <a:r>
              <a:rPr lang="ru-RU" sz="1600" b="1" spc="-130" dirty="0">
                <a:solidFill>
                  <a:schemeClr val="bg1"/>
                </a:solidFill>
                <a:latin typeface="Trebuchet MS"/>
                <a:cs typeface="Trebuchet MS"/>
              </a:rPr>
              <a:t> </a:t>
            </a:r>
            <a:r>
              <a:rPr lang="ru-RU" sz="1600" b="1" spc="-95" dirty="0">
                <a:solidFill>
                  <a:schemeClr val="bg1"/>
                </a:solidFill>
                <a:latin typeface="Trebuchet MS"/>
                <a:cs typeface="Trebuchet MS"/>
              </a:rPr>
              <a:t>лица,</a:t>
            </a:r>
            <a:r>
              <a:rPr lang="ru-RU" sz="1600" b="1" spc="-130" dirty="0">
                <a:solidFill>
                  <a:schemeClr val="bg1"/>
                </a:solidFill>
                <a:latin typeface="Trebuchet MS"/>
                <a:cs typeface="Trebuchet MS"/>
              </a:rPr>
              <a:t> </a:t>
            </a:r>
            <a:r>
              <a:rPr lang="ru-RU" sz="1600" b="1" spc="-65" dirty="0">
                <a:solidFill>
                  <a:schemeClr val="bg1"/>
                </a:solidFill>
                <a:latin typeface="Trebuchet MS"/>
                <a:cs typeface="Trebuchet MS"/>
              </a:rPr>
              <a:t>в</a:t>
            </a:r>
            <a:r>
              <a:rPr lang="ru-RU" sz="1600" b="1" spc="-40" dirty="0">
                <a:solidFill>
                  <a:schemeClr val="bg1"/>
                </a:solidFill>
                <a:latin typeface="Trebuchet MS"/>
                <a:cs typeface="Trebuchet MS"/>
              </a:rPr>
              <a:t> </a:t>
            </a:r>
            <a:r>
              <a:rPr lang="ru-RU" sz="1600" b="1" spc="-65" dirty="0">
                <a:solidFill>
                  <a:schemeClr val="bg1"/>
                </a:solidFill>
                <a:latin typeface="Trebuchet MS"/>
                <a:cs typeface="Trebuchet MS"/>
              </a:rPr>
              <a:t>отношении</a:t>
            </a:r>
            <a:r>
              <a:rPr lang="ru-RU" sz="1600" b="1" spc="-140" dirty="0">
                <a:solidFill>
                  <a:schemeClr val="bg1"/>
                </a:solidFill>
                <a:latin typeface="Trebuchet MS"/>
                <a:cs typeface="Trebuchet MS"/>
              </a:rPr>
              <a:t> </a:t>
            </a:r>
            <a:r>
              <a:rPr lang="ru-RU" sz="1600" b="1" spc="-80" dirty="0">
                <a:solidFill>
                  <a:schemeClr val="bg1"/>
                </a:solidFill>
                <a:latin typeface="Trebuchet MS"/>
                <a:cs typeface="Trebuchet MS"/>
              </a:rPr>
              <a:t>которого</a:t>
            </a:r>
            <a:r>
              <a:rPr lang="ru-RU" sz="1600" b="1" spc="-140" dirty="0">
                <a:solidFill>
                  <a:schemeClr val="bg1"/>
                </a:solidFill>
                <a:latin typeface="Trebuchet MS"/>
                <a:cs typeface="Trebuchet MS"/>
              </a:rPr>
              <a:t> </a:t>
            </a:r>
            <a:r>
              <a:rPr lang="ru-RU" sz="1600" b="1" spc="-100" dirty="0">
                <a:solidFill>
                  <a:schemeClr val="bg1"/>
                </a:solidFill>
                <a:latin typeface="Trebuchet MS"/>
                <a:cs typeface="Trebuchet MS"/>
              </a:rPr>
              <a:t>представляется</a:t>
            </a:r>
            <a:r>
              <a:rPr lang="ru-RU" sz="1600" b="1" spc="-160" dirty="0">
                <a:solidFill>
                  <a:schemeClr val="bg1"/>
                </a:solidFill>
                <a:latin typeface="Trebuchet MS"/>
                <a:cs typeface="Trebuchet MS"/>
              </a:rPr>
              <a:t> </a:t>
            </a:r>
            <a:r>
              <a:rPr lang="ru-RU" sz="1600" b="1" spc="-100" dirty="0">
                <a:solidFill>
                  <a:schemeClr val="bg1"/>
                </a:solidFill>
                <a:latin typeface="Trebuchet MS"/>
                <a:cs typeface="Trebuchet MS"/>
              </a:rPr>
              <a:t>справка,</a:t>
            </a:r>
            <a:r>
              <a:rPr lang="ru-RU" sz="1600" b="1" spc="-140" dirty="0">
                <a:solidFill>
                  <a:schemeClr val="bg1"/>
                </a:solidFill>
                <a:latin typeface="Trebuchet MS"/>
                <a:cs typeface="Trebuchet MS"/>
              </a:rPr>
              <a:t> </a:t>
            </a:r>
            <a:r>
              <a:rPr lang="ru-RU" sz="1600" b="1" spc="-65" dirty="0">
                <a:solidFill>
                  <a:schemeClr val="bg1"/>
                </a:solidFill>
                <a:latin typeface="Trebuchet MS"/>
                <a:cs typeface="Trebuchet MS"/>
              </a:rPr>
              <a:t>в</a:t>
            </a:r>
            <a:r>
              <a:rPr lang="ru-RU" sz="1600" b="1" spc="-145" dirty="0">
                <a:solidFill>
                  <a:schemeClr val="bg1"/>
                </a:solidFill>
                <a:latin typeface="Trebuchet MS"/>
                <a:cs typeface="Trebuchet MS"/>
              </a:rPr>
              <a:t> </a:t>
            </a:r>
            <a:r>
              <a:rPr lang="ru-RU" sz="1600" b="1" spc="-90" dirty="0" err="1">
                <a:solidFill>
                  <a:schemeClr val="bg1"/>
                </a:solidFill>
                <a:latin typeface="Trebuchet MS"/>
                <a:cs typeface="Trebuchet MS"/>
              </a:rPr>
              <a:t>т</a:t>
            </a:r>
            <a:r>
              <a:rPr lang="ru-RU" sz="1600" b="1" spc="-90" dirty="0" err="1">
                <a:solidFill>
                  <a:schemeClr val="bg1"/>
                </a:solidFill>
                <a:latin typeface="Arial"/>
                <a:cs typeface="Arial"/>
              </a:rPr>
              <a:t>.</a:t>
            </a:r>
            <a:r>
              <a:rPr lang="ru-RU" sz="1600" b="1" spc="-90" dirty="0" err="1">
                <a:solidFill>
                  <a:schemeClr val="bg1"/>
                </a:solidFill>
                <a:latin typeface="Trebuchet MS"/>
                <a:cs typeface="Trebuchet MS"/>
              </a:rPr>
              <a:t>ч</a:t>
            </a:r>
            <a:r>
              <a:rPr lang="ru-RU" sz="1600" b="1" spc="-90" dirty="0">
                <a:solidFill>
                  <a:schemeClr val="bg1"/>
                </a:solidFill>
                <a:latin typeface="Arial"/>
                <a:cs typeface="Arial"/>
              </a:rPr>
              <a:t>.:</a:t>
            </a:r>
            <a:endParaRPr lang="ru-RU" sz="1600" b="1" dirty="0">
              <a:solidFill>
                <a:schemeClr val="bg1"/>
              </a:solidFill>
            </a:endParaRPr>
          </a:p>
        </p:txBody>
      </p:sp>
      <p:sp>
        <p:nvSpPr>
          <p:cNvPr id="11" name="Прямоугольник 10"/>
          <p:cNvSpPr/>
          <p:nvPr/>
        </p:nvSpPr>
        <p:spPr>
          <a:xfrm>
            <a:off x="8245065" y="687465"/>
            <a:ext cx="3942190" cy="5478423"/>
          </a:xfrm>
          <a:prstGeom prst="rect">
            <a:avLst/>
          </a:prstGeom>
        </p:spPr>
        <p:txBody>
          <a:bodyPr wrap="square">
            <a:spAutoFit/>
          </a:bodyPr>
          <a:lstStyle/>
          <a:p>
            <a:pPr marL="171450" indent="-171450">
              <a:buFont typeface="Arial" panose="020B0604020202020204" pitchFamily="34" charset="0"/>
              <a:buChar char="•"/>
            </a:pPr>
            <a:r>
              <a:rPr lang="ru-RU" sz="1400" b="1" dirty="0">
                <a:solidFill>
                  <a:schemeClr val="bg1"/>
                </a:solidFill>
              </a:rPr>
              <a:t>счета с нулевым остатком по состоянию на 31.12.2023;</a:t>
            </a:r>
          </a:p>
          <a:p>
            <a:pPr marL="171450" indent="-171450">
              <a:buFont typeface="Arial" panose="020B0604020202020204" pitchFamily="34" charset="0"/>
              <a:buChar char="•"/>
            </a:pPr>
            <a:r>
              <a:rPr lang="ru-RU" sz="1400" b="1" dirty="0">
                <a:solidFill>
                  <a:schemeClr val="bg1"/>
                </a:solidFill>
              </a:rPr>
              <a:t>счета, совершение операций по которым осуществляется с использованием расчетных (дебетовых) карт, кредитных карт, например, различные виды социальных карт (социальная карта студента, социальная карта учащегося), платежных карт для зачисления пенсии и др., в том числе в случаях окончания срока действия этих карт (их блокировки), если при этом счет не был закрыт;</a:t>
            </a:r>
          </a:p>
          <a:p>
            <a:pPr marL="171450" indent="-171450">
              <a:buFont typeface="Arial" panose="020B0604020202020204" pitchFamily="34" charset="0"/>
              <a:buChar char="•"/>
            </a:pPr>
            <a:r>
              <a:rPr lang="ru-RU" sz="1400" b="1" dirty="0">
                <a:solidFill>
                  <a:schemeClr val="bg1"/>
                </a:solidFill>
              </a:rPr>
              <a:t>счета (вклады) в иностранных банках, расположенных за пределами Российской Федерации.</a:t>
            </a:r>
          </a:p>
          <a:p>
            <a:pPr marL="171450" indent="-171450">
              <a:buFont typeface="Arial" panose="020B0604020202020204" pitchFamily="34" charset="0"/>
              <a:buChar char="•"/>
            </a:pPr>
            <a:r>
              <a:rPr lang="ru-RU" sz="1400" b="1" dirty="0">
                <a:solidFill>
                  <a:schemeClr val="bg1"/>
                </a:solidFill>
              </a:rPr>
              <a:t>счета, открытые для погашения кредита;</a:t>
            </a:r>
          </a:p>
          <a:p>
            <a:pPr marL="171450" indent="-171450">
              <a:buFont typeface="Arial" panose="020B0604020202020204" pitchFamily="34" charset="0"/>
              <a:buChar char="•"/>
            </a:pPr>
            <a:r>
              <a:rPr lang="ru-RU" sz="1400" b="1" dirty="0">
                <a:solidFill>
                  <a:schemeClr val="bg1"/>
                </a:solidFill>
              </a:rPr>
              <a:t>вклады (счета) в драгоценных металлах (в том числе указывается вид счета и металл, в котором он открыт);</a:t>
            </a:r>
          </a:p>
          <a:p>
            <a:pPr marL="171450" indent="-171450">
              <a:buFont typeface="Arial" panose="020B0604020202020204" pitchFamily="34" charset="0"/>
              <a:buChar char="•"/>
            </a:pPr>
            <a:r>
              <a:rPr lang="ru-RU" sz="1400" b="1" dirty="0">
                <a:solidFill>
                  <a:schemeClr val="bg1"/>
                </a:solidFill>
              </a:rPr>
              <a:t>счета, открытые гражданам, зарегистрированным в качестве индивидуальных предпринимателей;</a:t>
            </a:r>
          </a:p>
          <a:p>
            <a:pPr marL="171450" indent="-171450">
              <a:buFont typeface="Arial" panose="020B0604020202020204" pitchFamily="34" charset="0"/>
              <a:buChar char="•"/>
            </a:pPr>
            <a:r>
              <a:rPr lang="ru-RU" sz="1400" b="1" dirty="0">
                <a:solidFill>
                  <a:schemeClr val="bg1"/>
                </a:solidFill>
              </a:rPr>
              <a:t>номинальный счет;</a:t>
            </a:r>
          </a:p>
          <a:p>
            <a:pPr marL="171450" indent="-171450">
              <a:buFont typeface="Arial" panose="020B0604020202020204" pitchFamily="34" charset="0"/>
              <a:buChar char="•"/>
            </a:pPr>
            <a:r>
              <a:rPr lang="ru-RU" sz="1400" b="1" dirty="0">
                <a:solidFill>
                  <a:schemeClr val="bg1"/>
                </a:solidFill>
              </a:rPr>
              <a:t>счет </a:t>
            </a:r>
            <a:r>
              <a:rPr lang="ru-RU" sz="1400" b="1" dirty="0" err="1">
                <a:solidFill>
                  <a:schemeClr val="bg1"/>
                </a:solidFill>
              </a:rPr>
              <a:t>эскроу</a:t>
            </a:r>
            <a:r>
              <a:rPr lang="ru-RU" sz="1400" b="1" dirty="0">
                <a:solidFill>
                  <a:schemeClr val="bg1"/>
                </a:solidFill>
              </a:rPr>
              <a:t>;</a:t>
            </a:r>
          </a:p>
          <a:p>
            <a:pPr marL="171450" indent="-171450">
              <a:buFont typeface="Arial" panose="020B0604020202020204" pitchFamily="34" charset="0"/>
              <a:buChar char="•"/>
            </a:pPr>
            <a:r>
              <a:rPr lang="ru-RU" sz="1400" b="1" dirty="0">
                <a:solidFill>
                  <a:schemeClr val="bg1"/>
                </a:solidFill>
              </a:rPr>
              <a:t>-счет цифрового рубля.</a:t>
            </a:r>
          </a:p>
        </p:txBody>
      </p:sp>
    </p:spTree>
    <p:extLst>
      <p:ext uri="{BB962C8B-B14F-4D97-AF65-F5344CB8AC3E}">
        <p14:creationId xmlns:p14="http://schemas.microsoft.com/office/powerpoint/2010/main" val="3374409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4272B85-035F-43F4-3951-61B19972F5B8}"/>
              </a:ext>
            </a:extLst>
          </p:cNvPr>
          <p:cNvSpPr txBox="1"/>
          <p:nvPr/>
        </p:nvSpPr>
        <p:spPr>
          <a:xfrm>
            <a:off x="145042" y="0"/>
            <a:ext cx="2069477" cy="646331"/>
          </a:xfrm>
          <a:prstGeom prst="rect">
            <a:avLst/>
          </a:prstGeom>
          <a:noFill/>
        </p:spPr>
        <p:txBody>
          <a:bodyPr wrap="none" rtlCol="0">
            <a:spAutoFit/>
          </a:bodyPr>
          <a:lstStyle/>
          <a:p>
            <a:r>
              <a:rPr lang="ru-RU" sz="3600" dirty="0">
                <a:solidFill>
                  <a:schemeClr val="accent6">
                    <a:lumMod val="50000"/>
                  </a:schemeClr>
                </a:solidFill>
                <a:latin typeface="Times New Roman" panose="02020603050405020304" pitchFamily="18" charset="0"/>
                <a:cs typeface="Times New Roman" panose="02020603050405020304" pitchFamily="18" charset="0"/>
              </a:rPr>
              <a:t>Раздел 4. </a:t>
            </a: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8581" y="0"/>
            <a:ext cx="10173419" cy="6858000"/>
          </a:xfrm>
          <a:prstGeom prst="rect">
            <a:avLst/>
          </a:prstGeom>
        </p:spPr>
      </p:pic>
      <p:sp>
        <p:nvSpPr>
          <p:cNvPr id="11" name="TextBox 10"/>
          <p:cNvSpPr txBox="1"/>
          <p:nvPr/>
        </p:nvSpPr>
        <p:spPr>
          <a:xfrm>
            <a:off x="2214520" y="646331"/>
            <a:ext cx="9776198" cy="5970865"/>
          </a:xfrm>
          <a:prstGeom prst="rect">
            <a:avLst/>
          </a:prstGeom>
          <a:noFill/>
        </p:spPr>
        <p:txBody>
          <a:bodyPr wrap="square" rtlCol="0">
            <a:spAutoFit/>
          </a:bodyPr>
          <a:lstStyle/>
          <a:p>
            <a:pPr algn="just"/>
            <a:r>
              <a:rPr lang="ru-RU" sz="2600" dirty="0">
                <a:solidFill>
                  <a:schemeClr val="bg1"/>
                </a:solidFill>
                <a:latin typeface="Times New Roman" panose="02020603050405020304" pitchFamily="18" charset="0"/>
                <a:cs typeface="Times New Roman" panose="02020603050405020304" pitchFamily="18" charset="0"/>
              </a:rPr>
              <a:t>Банком России издано Указание от 27 мая 2021 г. № 5798-У, которым, в частности, утверждена единая форма предоставления сведений о наличии счетов и иной информации, необходимой для представления гражданами сведений о доходах, расходах, об имуществе и обязательствах имущественного характера.</a:t>
            </a:r>
          </a:p>
          <a:p>
            <a:pPr algn="just"/>
            <a:r>
              <a:rPr lang="ru-RU" sz="2600" dirty="0">
                <a:solidFill>
                  <a:schemeClr val="bg1"/>
                </a:solidFill>
                <a:latin typeface="Times New Roman" panose="02020603050405020304" pitchFamily="18" charset="0"/>
                <a:cs typeface="Times New Roman" panose="02020603050405020304" pitchFamily="18" charset="0"/>
              </a:rPr>
              <a:t>Положение о том, что рекомендуем руководствоваться Указанием Банка России № 5798-У, является рекомендацией и не требует обязательного обращения декларанта за получением соответствующих сведений.</a:t>
            </a:r>
          </a:p>
          <a:p>
            <a:pPr algn="just"/>
            <a:r>
              <a:rPr lang="ru-RU" sz="2600" dirty="0">
                <a:solidFill>
                  <a:schemeClr val="bg1"/>
                </a:solidFill>
                <a:latin typeface="Times New Roman" panose="02020603050405020304" pitchFamily="18" charset="0"/>
                <a:cs typeface="Times New Roman" panose="02020603050405020304" pitchFamily="18" charset="0"/>
              </a:rPr>
              <a:t>В случае наличия жалоб / проблем целесообразно письменно обращаться в Банк России.</a:t>
            </a:r>
          </a:p>
          <a:p>
            <a:pPr algn="just"/>
            <a:r>
              <a:rPr lang="ru-RU" sz="2600" dirty="0">
                <a:solidFill>
                  <a:schemeClr val="bg1"/>
                </a:solidFill>
                <a:latin typeface="Times New Roman" panose="02020603050405020304" pitchFamily="18" charset="0"/>
                <a:cs typeface="Times New Roman" panose="02020603050405020304" pitchFamily="18" charset="0"/>
              </a:rPr>
              <a:t>Если при получении информации от кредитной организации выявились "новые" счета, то служащий (работник) может приложить пояснения к справке.</a:t>
            </a:r>
          </a:p>
          <a:p>
            <a:endParaRPr lang="ru-RU" dirty="0"/>
          </a:p>
        </p:txBody>
      </p:sp>
    </p:spTree>
    <p:extLst>
      <p:ext uri="{BB962C8B-B14F-4D97-AF65-F5344CB8AC3E}">
        <p14:creationId xmlns:p14="http://schemas.microsoft.com/office/powerpoint/2010/main" val="2287449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71019" y="345490"/>
            <a:ext cx="11209451" cy="615553"/>
          </a:xfrm>
          <a:prstGeom prst="rect">
            <a:avLst/>
          </a:prstGeom>
        </p:spPr>
        <p:txBody>
          <a:bodyPr wrap="square">
            <a:spAutoFit/>
          </a:bodyPr>
          <a:lstStyle/>
          <a:p>
            <a:r>
              <a:rPr lang="ru-RU" sz="3400" dirty="0">
                <a:solidFill>
                  <a:schemeClr val="accent6">
                    <a:lumMod val="50000"/>
                  </a:schemeClr>
                </a:solidFill>
                <a:latin typeface="Times New Roman" panose="02020603050405020304" pitchFamily="18" charset="0"/>
                <a:cs typeface="Times New Roman" panose="02020603050405020304" pitchFamily="18" charset="0"/>
              </a:rPr>
              <a:t>Справки</a:t>
            </a:r>
            <a:endParaRPr lang="ru-RU" sz="3400" dirty="0"/>
          </a:p>
        </p:txBody>
      </p:sp>
      <p:cxnSp>
        <p:nvCxnSpPr>
          <p:cNvPr id="4" name="Соединительная линия уступом 3"/>
          <p:cNvCxnSpPr/>
          <p:nvPr/>
        </p:nvCxnSpPr>
        <p:spPr>
          <a:xfrm>
            <a:off x="156754" y="378823"/>
            <a:ext cx="1959429" cy="718457"/>
          </a:xfrm>
          <a:prstGeom prst="bentConnector3">
            <a:avLst/>
          </a:prstGeom>
          <a:ln w="38100" cap="flat" cmpd="sng" algn="ctr">
            <a:solidFill>
              <a:schemeClr val="accent6">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 name="TextBox 5">
            <a:extLst>
              <a:ext uri="{FF2B5EF4-FFF2-40B4-BE49-F238E27FC236}">
                <a16:creationId xmlns:a16="http://schemas.microsoft.com/office/drawing/2014/main" id="{BFB10B7D-0D64-85A8-C88E-656442037E86}"/>
              </a:ext>
            </a:extLst>
          </p:cNvPr>
          <p:cNvSpPr txBox="1"/>
          <p:nvPr/>
        </p:nvSpPr>
        <p:spPr>
          <a:xfrm>
            <a:off x="306977" y="1212566"/>
            <a:ext cx="6193970" cy="5632311"/>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spcBef>
                <a:spcPts val="0"/>
              </a:spcBef>
            </a:pPr>
            <a:r>
              <a:rPr lang="ru-RU" dirty="0">
                <a:solidFill>
                  <a:schemeClr val="tx1"/>
                </a:solidFill>
                <a:latin typeface="Times New Roman" panose="02020603050405020304" pitchFamily="18" charset="0"/>
                <a:cs typeface="Times New Roman" panose="02020603050405020304" pitchFamily="18" charset="0"/>
              </a:rPr>
              <a:t>Последние изменения в СПО «Справки БК»:</a:t>
            </a:r>
          </a:p>
          <a:p>
            <a:pPr algn="just">
              <a:spcBef>
                <a:spcPts val="0"/>
              </a:spcBef>
            </a:pPr>
            <a:endParaRPr lang="ru-RU" dirty="0">
              <a:solidFill>
                <a:schemeClr val="tx1"/>
              </a:solidFill>
              <a:latin typeface="Times New Roman" panose="02020603050405020304" pitchFamily="18" charset="0"/>
              <a:cs typeface="Times New Roman" panose="02020603050405020304" pitchFamily="18" charset="0"/>
            </a:endParaRPr>
          </a:p>
          <a:p>
            <a:pPr algn="just">
              <a:spcBef>
                <a:spcPts val="0"/>
              </a:spcBef>
            </a:pPr>
            <a:r>
              <a:rPr lang="ru-RU" dirty="0">
                <a:solidFill>
                  <a:schemeClr val="tx1"/>
                </a:solidFill>
                <a:latin typeface="Times New Roman" panose="02020603050405020304" pitchFamily="18" charset="0"/>
                <a:cs typeface="Times New Roman" panose="02020603050405020304" pitchFamily="18" charset="0"/>
              </a:rPr>
              <a:t>– форма справки приведена в соответствие с требованиями Указа Президента Российской Федерации № 71 от 25.01.2024;</a:t>
            </a:r>
          </a:p>
          <a:p>
            <a:pPr algn="just">
              <a:spcBef>
                <a:spcPts val="0"/>
              </a:spcBef>
            </a:pPr>
            <a:r>
              <a:rPr lang="ru-RU" dirty="0">
                <a:solidFill>
                  <a:schemeClr val="tx1"/>
                </a:solidFill>
                <a:latin typeface="Times New Roman" panose="02020603050405020304" pitchFamily="18" charset="0"/>
                <a:cs typeface="Times New Roman" panose="02020603050405020304" pitchFamily="18" charset="0"/>
              </a:rPr>
              <a:t>– обновлено содержимое классификатора адресов по состоянию на 02.01.2024;</a:t>
            </a:r>
          </a:p>
          <a:p>
            <a:pPr algn="just">
              <a:spcBef>
                <a:spcPts val="0"/>
              </a:spcBef>
            </a:pPr>
            <a:r>
              <a:rPr lang="ru-RU" dirty="0">
                <a:solidFill>
                  <a:schemeClr val="tx1"/>
                </a:solidFill>
                <a:latin typeface="Times New Roman" panose="02020603050405020304" pitchFamily="18" charset="0"/>
                <a:cs typeface="Times New Roman" panose="02020603050405020304" pitchFamily="18" charset="0"/>
              </a:rPr>
              <a:t>– обновлено содержимое классификатора банков по состоянию на 10.01.2024.</a:t>
            </a:r>
          </a:p>
          <a:p>
            <a:pPr algn="just">
              <a:spcBef>
                <a:spcPts val="0"/>
              </a:spcBef>
            </a:pPr>
            <a:endParaRPr lang="ru-RU" dirty="0">
              <a:solidFill>
                <a:schemeClr val="tx1"/>
              </a:solidFill>
              <a:latin typeface="Times New Roman" panose="02020603050405020304" pitchFamily="18" charset="0"/>
              <a:cs typeface="Times New Roman" panose="02020603050405020304" pitchFamily="18" charset="0"/>
            </a:endParaRPr>
          </a:p>
          <a:p>
            <a:pPr algn="just">
              <a:spcBef>
                <a:spcPts val="0"/>
              </a:spcBef>
            </a:pPr>
            <a:r>
              <a:rPr lang="ru-RU" dirty="0">
                <a:solidFill>
                  <a:schemeClr val="tx1"/>
                </a:solidFill>
                <a:latin typeface="Times New Roman" panose="02020603050405020304" pitchFamily="18" charset="0"/>
                <a:cs typeface="Times New Roman" panose="02020603050405020304" pitchFamily="18" charset="0"/>
              </a:rPr>
              <a:t>Справка представляется в отношении себя, своей супруги (супруга) и несовершеннолетних детей в следующих случаях:</a:t>
            </a:r>
          </a:p>
          <a:p>
            <a:pPr algn="just">
              <a:spcBef>
                <a:spcPts val="0"/>
              </a:spcBef>
            </a:pPr>
            <a:r>
              <a:rPr lang="ru-RU" dirty="0">
                <a:solidFill>
                  <a:schemeClr val="tx1"/>
                </a:solidFill>
                <a:latin typeface="Times New Roman" panose="02020603050405020304" pitchFamily="18" charset="0"/>
                <a:ea typeface="+mj-ea"/>
                <a:cs typeface="Times New Roman" panose="02020603050405020304" pitchFamily="18" charset="0"/>
              </a:rPr>
              <a:t>-	поступление на должность, связанную  с коррупционными рисками </a:t>
            </a:r>
          </a:p>
          <a:p>
            <a:pPr algn="just">
              <a:spcBef>
                <a:spcPts val="0"/>
              </a:spcBef>
            </a:pPr>
            <a:r>
              <a:rPr lang="ru-RU" dirty="0">
                <a:solidFill>
                  <a:schemeClr val="tx1"/>
                </a:solidFill>
                <a:latin typeface="Times New Roman" panose="02020603050405020304" pitchFamily="18" charset="0"/>
                <a:ea typeface="+mj-ea"/>
                <a:cs typeface="Times New Roman" panose="02020603050405020304" pitchFamily="18" charset="0"/>
              </a:rPr>
              <a:t>-	перевод на коррупционную должность </a:t>
            </a:r>
            <a:br>
              <a:rPr lang="ru-RU" dirty="0">
                <a:solidFill>
                  <a:schemeClr val="tx1"/>
                </a:solidFill>
                <a:latin typeface="Times New Roman" panose="02020603050405020304" pitchFamily="18" charset="0"/>
                <a:ea typeface="+mj-ea"/>
                <a:cs typeface="Times New Roman" panose="02020603050405020304" pitchFamily="18" charset="0"/>
              </a:rPr>
            </a:br>
            <a:r>
              <a:rPr lang="ru-RU" dirty="0">
                <a:solidFill>
                  <a:schemeClr val="tx1"/>
                </a:solidFill>
                <a:latin typeface="Times New Roman" panose="02020603050405020304" pitchFamily="18" charset="0"/>
                <a:ea typeface="+mj-ea"/>
                <a:cs typeface="Times New Roman" panose="02020603050405020304" pitchFamily="18" charset="0"/>
              </a:rPr>
              <a:t>с </a:t>
            </a:r>
            <a:r>
              <a:rPr lang="ru-RU" dirty="0" err="1">
                <a:solidFill>
                  <a:schemeClr val="tx1"/>
                </a:solidFill>
                <a:latin typeface="Times New Roman" panose="02020603050405020304" pitchFamily="18" charset="0"/>
                <a:ea typeface="+mj-ea"/>
                <a:cs typeface="Times New Roman" panose="02020603050405020304" pitchFamily="18" charset="0"/>
              </a:rPr>
              <a:t>некоррупционной</a:t>
            </a:r>
            <a:endParaRPr lang="ru-RU" dirty="0">
              <a:solidFill>
                <a:schemeClr val="tx1"/>
              </a:solidFill>
              <a:latin typeface="Times New Roman" panose="02020603050405020304" pitchFamily="18" charset="0"/>
              <a:ea typeface="+mj-ea"/>
              <a:cs typeface="Times New Roman" panose="02020603050405020304" pitchFamily="18" charset="0"/>
            </a:endParaRPr>
          </a:p>
          <a:p>
            <a:pPr algn="just">
              <a:spcBef>
                <a:spcPts val="0"/>
              </a:spcBef>
            </a:pPr>
            <a:r>
              <a:rPr lang="ru-RU" dirty="0">
                <a:solidFill>
                  <a:schemeClr val="tx1"/>
                </a:solidFill>
                <a:latin typeface="Times New Roman" panose="02020603050405020304" pitchFamily="18" charset="0"/>
                <a:ea typeface="+mj-ea"/>
                <a:cs typeface="Times New Roman" panose="02020603050405020304" pitchFamily="18" charset="0"/>
              </a:rPr>
              <a:t>-	ежегодное в связи с замещением коррупционной должности</a:t>
            </a:r>
          </a:p>
          <a:p>
            <a:pPr algn="just">
              <a:spcBef>
                <a:spcPts val="0"/>
              </a:spcBef>
            </a:pPr>
            <a:endParaRPr lang="ru-RU" sz="1800" dirty="0">
              <a:solidFill>
                <a:schemeClr val="tx2"/>
              </a:solidFill>
              <a:latin typeface="Georgia" pitchFamily="18" charset="0"/>
            </a:endParaRPr>
          </a:p>
        </p:txBody>
      </p:sp>
      <p:sp>
        <p:nvSpPr>
          <p:cNvPr id="8" name="TextBox 7">
            <a:extLst>
              <a:ext uri="{FF2B5EF4-FFF2-40B4-BE49-F238E27FC236}">
                <a16:creationId xmlns:a16="http://schemas.microsoft.com/office/drawing/2014/main" id="{C6E2553A-F644-D785-7972-5B9173D0F563}"/>
              </a:ext>
            </a:extLst>
          </p:cNvPr>
          <p:cNvSpPr txBox="1"/>
          <p:nvPr/>
        </p:nvSpPr>
        <p:spPr>
          <a:xfrm>
            <a:off x="7086494" y="1605953"/>
            <a:ext cx="4476055" cy="406265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a:spAutoFit/>
          </a:bodyPr>
          <a:lstStyle/>
          <a:p>
            <a:pPr algn="just"/>
            <a:r>
              <a:rPr lang="ru-RU" sz="2000" b="1" dirty="0">
                <a:solidFill>
                  <a:schemeClr val="bg2">
                    <a:lumMod val="10000"/>
                  </a:schemeClr>
                </a:solidFill>
                <a:latin typeface="Times New Roman" panose="02020603050405020304" pitchFamily="18" charset="0"/>
                <a:cs typeface="Times New Roman" panose="02020603050405020304" pitchFamily="18" charset="0"/>
              </a:rPr>
              <a:t>Справка представляется гражданами, претендующими на замещение:</a:t>
            </a:r>
          </a:p>
          <a:p>
            <a:pPr algn="just"/>
            <a:endParaRPr lang="ru-RU" sz="2000" b="1" dirty="0">
              <a:solidFill>
                <a:schemeClr val="bg2">
                  <a:lumMod val="10000"/>
                </a:schemeClr>
              </a:solidFill>
              <a:latin typeface="Times New Roman" panose="02020603050405020304" pitchFamily="18" charset="0"/>
              <a:cs typeface="Times New Roman" panose="02020603050405020304" pitchFamily="18" charset="0"/>
            </a:endParaRPr>
          </a:p>
          <a:p>
            <a:pPr algn="just">
              <a:spcBef>
                <a:spcPts val="0"/>
              </a:spcBef>
            </a:pP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гос</a:t>
            </a:r>
            <a:r>
              <a:rPr lang="ru-RU" sz="2000" dirty="0">
                <a:latin typeface="Times New Roman" panose="02020603050405020304" pitchFamily="18" charset="0"/>
                <a:cs typeface="Times New Roman" panose="02020603050405020304" pitchFamily="18" charset="0"/>
              </a:rPr>
              <a:t> должности РФ и </a:t>
            </a:r>
            <a:r>
              <a:rPr lang="ru-RU" sz="2000" dirty="0" err="1">
                <a:latin typeface="Times New Roman" panose="02020603050405020304" pitchFamily="18" charset="0"/>
                <a:cs typeface="Times New Roman" panose="02020603050405020304" pitchFamily="18" charset="0"/>
              </a:rPr>
              <a:t>гос</a:t>
            </a:r>
            <a:r>
              <a:rPr lang="ru-RU" sz="2000" dirty="0">
                <a:latin typeface="Times New Roman" panose="02020603050405020304" pitchFamily="18" charset="0"/>
                <a:cs typeface="Times New Roman" panose="02020603050405020304" pitchFamily="18" charset="0"/>
              </a:rPr>
              <a:t> должности субъекта РФ, муниципальной должности;</a:t>
            </a:r>
          </a:p>
          <a:p>
            <a:pPr algn="just">
              <a:spcBef>
                <a:spcPts val="0"/>
              </a:spcBef>
            </a:pPr>
            <a:r>
              <a:rPr lang="ru-RU" sz="2000" dirty="0">
                <a:latin typeface="Times New Roman" panose="02020603050405020304" pitchFamily="18" charset="0"/>
                <a:cs typeface="Times New Roman" panose="02020603050405020304" pitchFamily="18" charset="0"/>
              </a:rPr>
              <a:t>-любой должности </a:t>
            </a:r>
            <a:r>
              <a:rPr lang="ru-RU" sz="2000" dirty="0" err="1">
                <a:latin typeface="Times New Roman" panose="02020603050405020304" pitchFamily="18" charset="0"/>
                <a:cs typeface="Times New Roman" panose="02020603050405020304" pitchFamily="18" charset="0"/>
              </a:rPr>
              <a:t>гос</a:t>
            </a:r>
            <a:r>
              <a:rPr lang="ru-RU" sz="2000" dirty="0">
                <a:latin typeface="Times New Roman" panose="02020603050405020304" pitchFamily="18" charset="0"/>
                <a:cs typeface="Times New Roman" panose="02020603050405020304" pitchFamily="18" charset="0"/>
              </a:rPr>
              <a:t> службы  (при поступлении на службу);</a:t>
            </a:r>
          </a:p>
          <a:p>
            <a:pPr algn="just">
              <a:spcBef>
                <a:spcPts val="0"/>
              </a:spcBef>
            </a:pPr>
            <a:r>
              <a:rPr lang="ru-RU" sz="2000" dirty="0">
                <a:latin typeface="Times New Roman" panose="02020603050405020304" pitchFamily="18" charset="0"/>
                <a:cs typeface="Times New Roman" panose="02020603050405020304" pitchFamily="18" charset="0"/>
              </a:rPr>
              <a:t>-должности </a:t>
            </a:r>
            <a:r>
              <a:rPr lang="ru-RU" sz="2000" dirty="0" err="1">
                <a:latin typeface="Times New Roman" panose="02020603050405020304" pitchFamily="18" charset="0"/>
                <a:cs typeface="Times New Roman" panose="02020603050405020304" pitchFamily="18" charset="0"/>
              </a:rPr>
              <a:t>мун</a:t>
            </a:r>
            <a:r>
              <a:rPr lang="ru-RU" sz="2000" dirty="0">
                <a:latin typeface="Times New Roman" panose="02020603050405020304" pitchFamily="18" charset="0"/>
                <a:cs typeface="Times New Roman" panose="02020603050405020304" pitchFamily="18" charset="0"/>
              </a:rPr>
              <a:t>. службы, включенной в перечни, утвержденные НПА РФ и т.д. </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2944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E5E37D-7C65-687E-D307-18BBB4221CED}"/>
              </a:ext>
            </a:extLst>
          </p:cNvPr>
          <p:cNvSpPr txBox="1"/>
          <p:nvPr/>
        </p:nvSpPr>
        <p:spPr>
          <a:xfrm>
            <a:off x="231306" y="154537"/>
            <a:ext cx="2069477" cy="646331"/>
          </a:xfrm>
          <a:prstGeom prst="rect">
            <a:avLst/>
          </a:prstGeom>
          <a:noFill/>
        </p:spPr>
        <p:txBody>
          <a:bodyPr wrap="none" rtlCol="0">
            <a:spAutoFit/>
          </a:bodyPr>
          <a:lstStyle/>
          <a:p>
            <a:r>
              <a:rPr lang="ru-RU" sz="3600" dirty="0">
                <a:solidFill>
                  <a:schemeClr val="accent6">
                    <a:lumMod val="50000"/>
                  </a:schemeClr>
                </a:solidFill>
                <a:latin typeface="Times New Roman" panose="02020603050405020304" pitchFamily="18" charset="0"/>
                <a:cs typeface="Times New Roman" panose="02020603050405020304" pitchFamily="18" charset="0"/>
              </a:rPr>
              <a:t>Раздел 4. </a:t>
            </a: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0783" y="0"/>
            <a:ext cx="9891217" cy="6858000"/>
          </a:xfrm>
          <a:prstGeom prst="rect">
            <a:avLst/>
          </a:prstGeom>
        </p:spPr>
      </p:pic>
      <p:sp>
        <p:nvSpPr>
          <p:cNvPr id="5" name="TextBox 4"/>
          <p:cNvSpPr txBox="1"/>
          <p:nvPr/>
        </p:nvSpPr>
        <p:spPr>
          <a:xfrm>
            <a:off x="2553419" y="345057"/>
            <a:ext cx="9437298" cy="6401753"/>
          </a:xfrm>
          <a:prstGeom prst="rect">
            <a:avLst/>
          </a:prstGeom>
          <a:noFill/>
        </p:spPr>
        <p:txBody>
          <a:bodyPr wrap="square" rtlCol="0">
            <a:spAutoFit/>
          </a:bodyPr>
          <a:lstStyle/>
          <a:p>
            <a:r>
              <a:rPr lang="ru-RU" sz="2800" dirty="0">
                <a:solidFill>
                  <a:schemeClr val="bg1"/>
                </a:solidFill>
              </a:rPr>
              <a:t>В графе «Сумма поступивших на счет денежных средств» мы смотрим на любые поступления, а не на их природу (т.е. любые денежные средства, даже свои)</a:t>
            </a:r>
          </a:p>
          <a:p>
            <a:r>
              <a:rPr lang="ru-RU" sz="2800" dirty="0">
                <a:solidFill>
                  <a:schemeClr val="bg1"/>
                </a:solidFill>
              </a:rPr>
              <a:t>Отражению подлежат счета в банках и иных кредитных организациях, а не карты</a:t>
            </a:r>
          </a:p>
          <a:p>
            <a:r>
              <a:rPr lang="ru-RU" sz="2800" dirty="0">
                <a:solidFill>
                  <a:schemeClr val="bg1"/>
                </a:solidFill>
              </a:rPr>
              <a:t>В новой редакции сноска 3 «Указываются суммы денежных средств, поступивших на счета за отчетный период, в случае если общая сумма таких денежных средств превышает общий доход лица, его супруги (супруга) и несовершеннолетних детей за отчетный период и предшествующие два года. Для счетов в иностранной валюте суммы указываются в рублях по курсу Банка России на отчетную дату». </a:t>
            </a:r>
          </a:p>
          <a:p>
            <a:r>
              <a:rPr lang="ru-RU" sz="2800" dirty="0">
                <a:solidFill>
                  <a:srgbClr val="FFFF00"/>
                </a:solidFill>
              </a:rPr>
              <a:t>(Указ Президента РФ от 25.01.2024 № 71)</a:t>
            </a:r>
          </a:p>
          <a:p>
            <a:endParaRPr lang="ru-RU" dirty="0"/>
          </a:p>
        </p:txBody>
      </p:sp>
    </p:spTree>
    <p:extLst>
      <p:ext uri="{BB962C8B-B14F-4D97-AF65-F5344CB8AC3E}">
        <p14:creationId xmlns:p14="http://schemas.microsoft.com/office/powerpoint/2010/main" val="2014602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E5E37D-7C65-687E-D307-18BBB4221CED}"/>
              </a:ext>
            </a:extLst>
          </p:cNvPr>
          <p:cNvSpPr txBox="1"/>
          <p:nvPr/>
        </p:nvSpPr>
        <p:spPr>
          <a:xfrm>
            <a:off x="231306" y="154537"/>
            <a:ext cx="2069477" cy="646331"/>
          </a:xfrm>
          <a:prstGeom prst="rect">
            <a:avLst/>
          </a:prstGeom>
          <a:noFill/>
        </p:spPr>
        <p:txBody>
          <a:bodyPr wrap="none" rtlCol="0">
            <a:spAutoFit/>
          </a:bodyPr>
          <a:lstStyle/>
          <a:p>
            <a:r>
              <a:rPr lang="ru-RU" sz="3600" dirty="0">
                <a:solidFill>
                  <a:schemeClr val="accent6">
                    <a:lumMod val="50000"/>
                  </a:schemeClr>
                </a:solidFill>
                <a:latin typeface="Times New Roman" panose="02020603050405020304" pitchFamily="18" charset="0"/>
                <a:cs typeface="Times New Roman" panose="02020603050405020304" pitchFamily="18" charset="0"/>
              </a:rPr>
              <a:t>Раздел 4. </a:t>
            </a: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0783" y="0"/>
            <a:ext cx="9891217" cy="6858000"/>
          </a:xfrm>
          <a:prstGeom prst="rect">
            <a:avLst/>
          </a:prstGeom>
        </p:spPr>
      </p:pic>
      <p:sp>
        <p:nvSpPr>
          <p:cNvPr id="2" name="TextBox 1"/>
          <p:cNvSpPr txBox="1"/>
          <p:nvPr/>
        </p:nvSpPr>
        <p:spPr>
          <a:xfrm>
            <a:off x="2450104" y="154537"/>
            <a:ext cx="9592574" cy="2954655"/>
          </a:xfrm>
          <a:prstGeom prst="rect">
            <a:avLst/>
          </a:prstGeom>
          <a:noFill/>
        </p:spPr>
        <p:txBody>
          <a:bodyPr wrap="square" rtlCol="0">
            <a:spAutoFit/>
          </a:bodyPr>
          <a:lstStyle/>
          <a:p>
            <a:r>
              <a:rPr lang="ru-RU" sz="2800" dirty="0">
                <a:solidFill>
                  <a:schemeClr val="bg1"/>
                </a:solidFill>
              </a:rPr>
              <a:t>По «Пушкинской карте» отражается не карта, а счет. Если счет банком или иной кредитной организацией не открыт, то  разделе 4 справки не указывается. (п.151 МР)</a:t>
            </a:r>
          </a:p>
          <a:p>
            <a:r>
              <a:rPr lang="en-US" sz="2800" dirty="0">
                <a:solidFill>
                  <a:schemeClr val="bg1"/>
                </a:solidFill>
              </a:rPr>
              <a:t>OZON</a:t>
            </a:r>
            <a:r>
              <a:rPr lang="ru-RU" sz="2800" dirty="0">
                <a:solidFill>
                  <a:schemeClr val="bg1"/>
                </a:solidFill>
              </a:rPr>
              <a:t>–карта может как предусматривать, так и не предусматривать банковский счет, необходимо устанавливать (ООО «ОЗОН Банк»).</a:t>
            </a:r>
          </a:p>
          <a:p>
            <a:endParaRPr lang="ru-RU" dirty="0"/>
          </a:p>
        </p:txBody>
      </p:sp>
    </p:spTree>
    <p:extLst>
      <p:ext uri="{BB962C8B-B14F-4D97-AF65-F5344CB8AC3E}">
        <p14:creationId xmlns:p14="http://schemas.microsoft.com/office/powerpoint/2010/main" val="2512396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E5E37D-7C65-687E-D307-18BBB4221CED}"/>
              </a:ext>
            </a:extLst>
          </p:cNvPr>
          <p:cNvSpPr txBox="1"/>
          <p:nvPr/>
        </p:nvSpPr>
        <p:spPr>
          <a:xfrm>
            <a:off x="231306" y="154537"/>
            <a:ext cx="2069477" cy="646331"/>
          </a:xfrm>
          <a:prstGeom prst="rect">
            <a:avLst/>
          </a:prstGeom>
          <a:noFill/>
        </p:spPr>
        <p:txBody>
          <a:bodyPr wrap="none" rtlCol="0">
            <a:spAutoFit/>
          </a:bodyPr>
          <a:lstStyle/>
          <a:p>
            <a:r>
              <a:rPr lang="ru-RU" sz="3600" dirty="0">
                <a:solidFill>
                  <a:schemeClr val="accent6">
                    <a:lumMod val="50000"/>
                  </a:schemeClr>
                </a:solidFill>
                <a:latin typeface="Times New Roman" panose="02020603050405020304" pitchFamily="18" charset="0"/>
                <a:cs typeface="Times New Roman" panose="02020603050405020304" pitchFamily="18" charset="0"/>
              </a:rPr>
              <a:t>Раздел 4. </a:t>
            </a: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0783" y="0"/>
            <a:ext cx="9891217" cy="6858000"/>
          </a:xfrm>
          <a:prstGeom prst="rect">
            <a:avLst/>
          </a:prstGeom>
        </p:spPr>
      </p:pic>
      <p:sp>
        <p:nvSpPr>
          <p:cNvPr id="2" name="TextBox 1"/>
          <p:cNvSpPr txBox="1"/>
          <p:nvPr/>
        </p:nvSpPr>
        <p:spPr>
          <a:xfrm>
            <a:off x="2450104" y="154537"/>
            <a:ext cx="9592574" cy="3385542"/>
          </a:xfrm>
          <a:prstGeom prst="rect">
            <a:avLst/>
          </a:prstGeom>
          <a:noFill/>
        </p:spPr>
        <p:txBody>
          <a:bodyPr wrap="square" rtlCol="0">
            <a:spAutoFit/>
          </a:bodyPr>
          <a:lstStyle/>
          <a:p>
            <a:r>
              <a:rPr lang="ru-RU" sz="2800" dirty="0">
                <a:solidFill>
                  <a:schemeClr val="bg1"/>
                </a:solidFill>
              </a:rPr>
              <a:t>Для счета цифрового рубля информацию целесообразно получать непосредственно у Банка России, который открывает такой счет. (п.154 МР)</a:t>
            </a:r>
          </a:p>
          <a:p>
            <a:r>
              <a:rPr lang="ru-RU" sz="2800" dirty="0">
                <a:solidFill>
                  <a:schemeClr val="bg1"/>
                </a:solidFill>
              </a:rPr>
              <a:t>Поскольку счет цифрового рубля открывается исключительно Банком России, то в отношении такого счета указывается "Банк России, 107016, Москва, ул. </a:t>
            </a:r>
            <a:r>
              <a:rPr lang="ru-RU" sz="2800" dirty="0" err="1">
                <a:solidFill>
                  <a:schemeClr val="bg1"/>
                </a:solidFill>
              </a:rPr>
              <a:t>Неглинная</a:t>
            </a:r>
            <a:r>
              <a:rPr lang="ru-RU" sz="2800" dirty="0">
                <a:solidFill>
                  <a:schemeClr val="bg1"/>
                </a:solidFill>
              </a:rPr>
              <a:t>, д. 12, к. В.". (п.155 МР)</a:t>
            </a:r>
          </a:p>
          <a:p>
            <a:endParaRPr lang="ru-RU" dirty="0"/>
          </a:p>
        </p:txBody>
      </p:sp>
    </p:spTree>
    <p:extLst>
      <p:ext uri="{BB962C8B-B14F-4D97-AF65-F5344CB8AC3E}">
        <p14:creationId xmlns:p14="http://schemas.microsoft.com/office/powerpoint/2010/main" val="1807977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9" y="703748"/>
            <a:ext cx="3797508" cy="5434169"/>
          </a:xfrm>
          <a:prstGeom prst="rect">
            <a:avLst/>
          </a:prstGeom>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5673" y="0"/>
            <a:ext cx="5874227" cy="6858000"/>
          </a:xfrm>
          <a:prstGeom prst="rect">
            <a:avLst/>
          </a:prstGeom>
        </p:spPr>
      </p:pic>
      <p:sp>
        <p:nvSpPr>
          <p:cNvPr id="2" name="Заголовок 1"/>
          <p:cNvSpPr>
            <a:spLocks noGrp="1"/>
          </p:cNvSpPr>
          <p:nvPr>
            <p:ph type="title"/>
          </p:nvPr>
        </p:nvSpPr>
        <p:spPr>
          <a:xfrm>
            <a:off x="0" y="1022465"/>
            <a:ext cx="3440973" cy="4702555"/>
          </a:xfrm>
        </p:spPr>
        <p:txBody>
          <a:bodyPr>
            <a:normAutofit/>
          </a:bodyPr>
          <a:lstStyle/>
          <a:p>
            <a:pPr algn="just"/>
            <a:r>
              <a:rPr lang="ru-RU" dirty="0">
                <a:latin typeface="Bahnschrift" panose="020B0502040204020203" pitchFamily="34" charset="0"/>
              </a:rPr>
              <a:t>Заполнение раздела 4 “Сведения о счетах в банках и иных кредитных организациях  ”</a:t>
            </a:r>
          </a:p>
        </p:txBody>
      </p:sp>
      <p:sp>
        <p:nvSpPr>
          <p:cNvPr id="7" name="Прямоугольник 6"/>
          <p:cNvSpPr/>
          <p:nvPr/>
        </p:nvSpPr>
        <p:spPr>
          <a:xfrm>
            <a:off x="7223168" y="344821"/>
            <a:ext cx="5312425" cy="400110"/>
          </a:xfrm>
          <a:prstGeom prst="rect">
            <a:avLst/>
          </a:prstGeom>
        </p:spPr>
        <p:txBody>
          <a:bodyPr wrap="square">
            <a:spAutoFit/>
          </a:bodyPr>
          <a:lstStyle/>
          <a:p>
            <a:endParaRPr lang="ru-RU" sz="2000" b="1" dirty="0">
              <a:solidFill>
                <a:schemeClr val="bg1"/>
              </a:solidFill>
              <a:latin typeface="Bahnschrift" panose="020B0502040204020203" pitchFamily="34" charset="0"/>
            </a:endParaRPr>
          </a:p>
        </p:txBody>
      </p:sp>
      <p:pic>
        <p:nvPicPr>
          <p:cNvPr id="40" name="Рисунок 39"/>
          <p:cNvPicPr>
            <a:picLocks noChangeAspect="1"/>
          </p:cNvPicPr>
          <p:nvPr/>
        </p:nvPicPr>
        <p:blipFill>
          <a:blip r:embed="rId3"/>
          <a:stretch>
            <a:fillRect/>
          </a:stretch>
        </p:blipFill>
        <p:spPr>
          <a:xfrm>
            <a:off x="337200" y="97535"/>
            <a:ext cx="519011" cy="526120"/>
          </a:xfrm>
          <a:prstGeom prst="rect">
            <a:avLst/>
          </a:prstGeom>
        </p:spPr>
      </p:pic>
      <p:pic>
        <p:nvPicPr>
          <p:cNvPr id="5" name="Рисунок 4"/>
          <p:cNvPicPr>
            <a:picLocks noChangeAspect="1"/>
          </p:cNvPicPr>
          <p:nvPr/>
        </p:nvPicPr>
        <p:blipFill>
          <a:blip r:embed="rId4"/>
          <a:stretch>
            <a:fillRect/>
          </a:stretch>
        </p:blipFill>
        <p:spPr>
          <a:xfrm>
            <a:off x="3773269" y="2177934"/>
            <a:ext cx="2687689" cy="3009207"/>
          </a:xfrm>
          <a:prstGeom prst="rect">
            <a:avLst/>
          </a:prstGeom>
        </p:spPr>
      </p:pic>
      <p:sp>
        <p:nvSpPr>
          <p:cNvPr id="11" name="Прямоугольник 10"/>
          <p:cNvSpPr/>
          <p:nvPr/>
        </p:nvSpPr>
        <p:spPr>
          <a:xfrm>
            <a:off x="6515673" y="97535"/>
            <a:ext cx="5671582" cy="6001643"/>
          </a:xfrm>
          <a:prstGeom prst="rect">
            <a:avLst/>
          </a:prstGeom>
        </p:spPr>
        <p:txBody>
          <a:bodyPr wrap="square">
            <a:spAutoFit/>
          </a:bodyPr>
          <a:lstStyle/>
          <a:p>
            <a:pPr marL="171450" indent="-171450">
              <a:buFont typeface="Arial" panose="020B0604020202020204" pitchFamily="34" charset="0"/>
              <a:buChar char="•"/>
            </a:pPr>
            <a:r>
              <a:rPr lang="ru-RU" sz="1600" b="1" dirty="0">
                <a:solidFill>
                  <a:schemeClr val="bg1"/>
                </a:solidFill>
              </a:rPr>
              <a:t>- сумма денежных средств, поступивших на закрытые по состоянию на отчетную дату счета, не учитывается;</a:t>
            </a:r>
          </a:p>
          <a:p>
            <a:pPr marL="171450" indent="-171450">
              <a:buFont typeface="Arial" panose="020B0604020202020204" pitchFamily="34" charset="0"/>
              <a:buChar char="•"/>
            </a:pPr>
            <a:r>
              <a:rPr lang="ru-RU" sz="1600" b="1" dirty="0">
                <a:solidFill>
                  <a:schemeClr val="bg1"/>
                </a:solidFill>
              </a:rPr>
              <a:t>-в денежные средства, поступившие на счета, </a:t>
            </a:r>
            <a:r>
              <a:rPr lang="ru-RU" sz="1600" b="1" dirty="0">
                <a:solidFill>
                  <a:srgbClr val="FF0000"/>
                </a:solidFill>
              </a:rPr>
              <a:t>не включаются отдельные зачисления, которые являются следствием перераспределения между другими счетами служащего (работника), его супруга (супруги) и несовершеннолетних детей и характеризуют оборот денежных средств по счетам (например, не учитываются денежные средства, перечисленные со счета служащего (работника) на счет его супруги (супруга); аналогично в отношении ситуаций, связанных со счетами несовершеннолетних детей);</a:t>
            </a:r>
          </a:p>
          <a:p>
            <a:pPr marL="171450" indent="-171450">
              <a:buFont typeface="Arial" panose="020B0604020202020204" pitchFamily="34" charset="0"/>
              <a:buChar char="•"/>
            </a:pPr>
            <a:r>
              <a:rPr lang="ru-RU" sz="1600" b="1" dirty="0">
                <a:solidFill>
                  <a:schemeClr val="bg1"/>
                </a:solidFill>
              </a:rPr>
              <a:t>- денежные средства, поступившие на счет, могут не являться доходом в целях представления Сведений, как следствие, не указываться в разделе 1 справки, но при этом учитываться для целей раздела 4 справки (например, в сумме денежных средств, поступивших на счет, учитываются возврат денежных средств по несостоявшемуся договору купли-продажи, денежные средства, полученные в качестве кредита и др.);</a:t>
            </a:r>
          </a:p>
          <a:p>
            <a:pPr marL="171450" indent="-171450">
              <a:buFont typeface="Arial" panose="020B0604020202020204" pitchFamily="34" charset="0"/>
              <a:buChar char="•"/>
            </a:pPr>
            <a:r>
              <a:rPr lang="ru-RU" sz="1600" b="1" dirty="0">
                <a:solidFill>
                  <a:schemeClr val="bg1"/>
                </a:solidFill>
              </a:rPr>
              <a:t>-в сумме денежных средств, поступивших на счет, учитываются денежные средства, зачисленные с помощью банкомата (кассы), даже в случае, если ранее аналогичная денежная сумма снята со счета.</a:t>
            </a:r>
          </a:p>
        </p:txBody>
      </p:sp>
      <p:sp>
        <p:nvSpPr>
          <p:cNvPr id="21" name="Прямоугольник 20"/>
          <p:cNvSpPr/>
          <p:nvPr/>
        </p:nvSpPr>
        <p:spPr>
          <a:xfrm>
            <a:off x="4018547" y="2478506"/>
            <a:ext cx="2294481" cy="1754326"/>
          </a:xfrm>
          <a:prstGeom prst="rect">
            <a:avLst/>
          </a:prstGeom>
        </p:spPr>
        <p:txBody>
          <a:bodyPr wrap="square">
            <a:spAutoFit/>
          </a:bodyPr>
          <a:lstStyle/>
          <a:p>
            <a:r>
              <a:rPr lang="ru-RU" dirty="0"/>
              <a:t>161.	Отдельные аспекты заполнения графы "Сумма поступивших на счет денежных средств (руб.)":</a:t>
            </a:r>
          </a:p>
        </p:txBody>
      </p:sp>
    </p:spTree>
    <p:extLst>
      <p:ext uri="{BB962C8B-B14F-4D97-AF65-F5344CB8AC3E}">
        <p14:creationId xmlns:p14="http://schemas.microsoft.com/office/powerpoint/2010/main" val="3502143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9" y="703748"/>
            <a:ext cx="3797508" cy="5434169"/>
          </a:xfrm>
          <a:prstGeom prst="rect">
            <a:avLst/>
          </a:prstGeom>
        </p:spPr>
      </p:pic>
      <p:sp>
        <p:nvSpPr>
          <p:cNvPr id="2" name="Заголовок 1"/>
          <p:cNvSpPr>
            <a:spLocks noGrp="1"/>
          </p:cNvSpPr>
          <p:nvPr>
            <p:ph type="title"/>
          </p:nvPr>
        </p:nvSpPr>
        <p:spPr>
          <a:xfrm>
            <a:off x="0" y="1022465"/>
            <a:ext cx="3440973" cy="4702555"/>
          </a:xfrm>
        </p:spPr>
        <p:txBody>
          <a:bodyPr>
            <a:normAutofit/>
          </a:bodyPr>
          <a:lstStyle/>
          <a:p>
            <a:pPr algn="just"/>
            <a:r>
              <a:rPr lang="ru-RU" dirty="0">
                <a:latin typeface="Bahnschrift" panose="020B0502040204020203" pitchFamily="34" charset="0"/>
              </a:rPr>
              <a:t>Заполнение раздела 4 “Сведения о счетах в банках и иных кредитных организациях  ”</a:t>
            </a:r>
          </a:p>
        </p:txBody>
      </p:sp>
      <p:sp>
        <p:nvSpPr>
          <p:cNvPr id="7" name="Прямоугольник 6"/>
          <p:cNvSpPr/>
          <p:nvPr/>
        </p:nvSpPr>
        <p:spPr>
          <a:xfrm>
            <a:off x="7223168" y="344821"/>
            <a:ext cx="5312425" cy="400110"/>
          </a:xfrm>
          <a:prstGeom prst="rect">
            <a:avLst/>
          </a:prstGeom>
        </p:spPr>
        <p:txBody>
          <a:bodyPr wrap="square">
            <a:spAutoFit/>
          </a:bodyPr>
          <a:lstStyle/>
          <a:p>
            <a:endParaRPr lang="ru-RU" sz="2000" b="1" dirty="0">
              <a:solidFill>
                <a:schemeClr val="bg1"/>
              </a:solidFill>
              <a:latin typeface="Bahnschrift" panose="020B0502040204020203" pitchFamily="34" charset="0"/>
            </a:endParaRPr>
          </a:p>
        </p:txBody>
      </p:sp>
      <p:pic>
        <p:nvPicPr>
          <p:cNvPr id="40" name="Рисунок 39"/>
          <p:cNvPicPr>
            <a:picLocks noChangeAspect="1"/>
          </p:cNvPicPr>
          <p:nvPr/>
        </p:nvPicPr>
        <p:blipFill>
          <a:blip r:embed="rId3"/>
          <a:stretch>
            <a:fillRect/>
          </a:stretch>
        </p:blipFill>
        <p:spPr>
          <a:xfrm>
            <a:off x="337200" y="97535"/>
            <a:ext cx="519011" cy="526120"/>
          </a:xfrm>
          <a:prstGeom prst="rect">
            <a:avLst/>
          </a:prstGeom>
        </p:spPr>
      </p:pic>
      <p:pic>
        <p:nvPicPr>
          <p:cNvPr id="5" name="Рисунок 4"/>
          <p:cNvPicPr>
            <a:picLocks noChangeAspect="1"/>
          </p:cNvPicPr>
          <p:nvPr/>
        </p:nvPicPr>
        <p:blipFill>
          <a:blip r:embed="rId4"/>
          <a:stretch>
            <a:fillRect/>
          </a:stretch>
        </p:blipFill>
        <p:spPr>
          <a:xfrm>
            <a:off x="4006734" y="673519"/>
            <a:ext cx="7736378" cy="5400445"/>
          </a:xfrm>
          <a:prstGeom prst="rect">
            <a:avLst/>
          </a:prstGeom>
        </p:spPr>
      </p:pic>
      <p:pic>
        <p:nvPicPr>
          <p:cNvPr id="3" name="Рисунок 2"/>
          <p:cNvPicPr>
            <a:picLocks noChangeAspect="1"/>
          </p:cNvPicPr>
          <p:nvPr/>
        </p:nvPicPr>
        <p:blipFill>
          <a:blip r:embed="rId5"/>
          <a:stretch>
            <a:fillRect/>
          </a:stretch>
        </p:blipFill>
        <p:spPr>
          <a:xfrm>
            <a:off x="4580313" y="1340183"/>
            <a:ext cx="1330036" cy="1296785"/>
          </a:xfrm>
          <a:prstGeom prst="rect">
            <a:avLst/>
          </a:prstGeom>
        </p:spPr>
      </p:pic>
      <p:pic>
        <p:nvPicPr>
          <p:cNvPr id="8" name="Рисунок 7"/>
          <p:cNvPicPr>
            <a:picLocks noChangeAspect="1"/>
          </p:cNvPicPr>
          <p:nvPr/>
        </p:nvPicPr>
        <p:blipFill>
          <a:blip r:embed="rId6"/>
          <a:stretch>
            <a:fillRect/>
          </a:stretch>
        </p:blipFill>
        <p:spPr>
          <a:xfrm>
            <a:off x="4745143" y="1528288"/>
            <a:ext cx="883997" cy="920576"/>
          </a:xfrm>
          <a:prstGeom prst="rect">
            <a:avLst/>
          </a:prstGeom>
        </p:spPr>
      </p:pic>
      <p:sp>
        <p:nvSpPr>
          <p:cNvPr id="9" name="Прямоугольник 8"/>
          <p:cNvSpPr/>
          <p:nvPr/>
        </p:nvSpPr>
        <p:spPr>
          <a:xfrm>
            <a:off x="6326412" y="190944"/>
            <a:ext cx="2890343" cy="400110"/>
          </a:xfrm>
          <a:prstGeom prst="rect">
            <a:avLst/>
          </a:prstGeom>
        </p:spPr>
        <p:txBody>
          <a:bodyPr wrap="none">
            <a:spAutoFit/>
          </a:bodyPr>
          <a:lstStyle/>
          <a:p>
            <a:r>
              <a:rPr lang="ru-RU" sz="2000" dirty="0">
                <a:solidFill>
                  <a:srgbClr val="FF0000"/>
                </a:solidFill>
              </a:rPr>
              <a:t>ОБРАТИТЕ ВНИМАНИЕ:</a:t>
            </a:r>
          </a:p>
        </p:txBody>
      </p:sp>
      <p:sp>
        <p:nvSpPr>
          <p:cNvPr id="12" name="Прямоугольник 11"/>
          <p:cNvSpPr/>
          <p:nvPr/>
        </p:nvSpPr>
        <p:spPr>
          <a:xfrm>
            <a:off x="6192982" y="1280160"/>
            <a:ext cx="5442064" cy="830997"/>
          </a:xfrm>
          <a:prstGeom prst="rect">
            <a:avLst/>
          </a:prstGeom>
        </p:spPr>
        <p:txBody>
          <a:bodyPr wrap="square">
            <a:spAutoFit/>
          </a:bodyPr>
          <a:lstStyle/>
          <a:p>
            <a:pPr marL="285750" indent="-285750">
              <a:buFont typeface="Arial" panose="020B0604020202020204" pitchFamily="34" charset="0"/>
              <a:buChar char="•"/>
            </a:pPr>
            <a:r>
              <a:rPr lang="ru-RU" sz="1600" b="1" dirty="0">
                <a:solidFill>
                  <a:schemeClr val="bg1"/>
                </a:solidFill>
              </a:rPr>
              <a:t>Остаток на вкладе (счете) в драгоценных металлах  указывается в рублях по учетным ценам Банка России на драгоценные металлы на 31.12.2023.</a:t>
            </a:r>
          </a:p>
        </p:txBody>
      </p:sp>
      <p:sp>
        <p:nvSpPr>
          <p:cNvPr id="13" name="Прямоугольник 12"/>
          <p:cNvSpPr/>
          <p:nvPr/>
        </p:nvSpPr>
        <p:spPr>
          <a:xfrm>
            <a:off x="6194406" y="2370542"/>
            <a:ext cx="4319193" cy="1077218"/>
          </a:xfrm>
          <a:prstGeom prst="rect">
            <a:avLst/>
          </a:prstGeom>
        </p:spPr>
        <p:txBody>
          <a:bodyPr wrap="square">
            <a:spAutoFit/>
          </a:bodyPr>
          <a:lstStyle/>
          <a:p>
            <a:pPr marL="285750" indent="-285750" algn="just">
              <a:buFont typeface="Arial" panose="020B0604020202020204" pitchFamily="34" charset="0"/>
              <a:buChar char="•"/>
            </a:pPr>
            <a:r>
              <a:rPr lang="ru-RU" sz="1600" b="1" dirty="0">
                <a:solidFill>
                  <a:schemeClr val="bg1"/>
                </a:solidFill>
              </a:rPr>
              <a:t>Остаток на </a:t>
            </a:r>
            <a:r>
              <a:rPr lang="ru-RU" sz="1600" b="1" spc="-10" dirty="0">
                <a:solidFill>
                  <a:schemeClr val="bg1"/>
                </a:solidFill>
                <a:latin typeface="Trebuchet MS"/>
                <a:cs typeface="Trebuchet MS"/>
              </a:rPr>
              <a:t>вкладе</a:t>
            </a:r>
            <a:r>
              <a:rPr lang="ru-RU" sz="1600" b="1" dirty="0">
                <a:solidFill>
                  <a:schemeClr val="bg1"/>
                </a:solidFill>
                <a:latin typeface="Trebuchet MS"/>
                <a:cs typeface="Trebuchet MS"/>
              </a:rPr>
              <a:t>	</a:t>
            </a:r>
            <a:r>
              <a:rPr lang="ru-RU" sz="1600" b="1" spc="-10" dirty="0">
                <a:solidFill>
                  <a:schemeClr val="bg1"/>
                </a:solidFill>
                <a:latin typeface="Trebuchet MS"/>
                <a:cs typeface="Trebuchet MS"/>
              </a:rPr>
              <a:t>(счете)</a:t>
            </a:r>
            <a:r>
              <a:rPr lang="ru-RU" sz="1600" b="1" dirty="0">
                <a:solidFill>
                  <a:schemeClr val="bg1"/>
                </a:solidFill>
                <a:latin typeface="Trebuchet MS"/>
                <a:cs typeface="Trebuchet MS"/>
              </a:rPr>
              <a:t>	</a:t>
            </a:r>
            <a:r>
              <a:rPr lang="ru-RU" sz="1600" b="1" spc="-50" dirty="0">
                <a:solidFill>
                  <a:schemeClr val="bg1"/>
                </a:solidFill>
                <a:latin typeface="Trebuchet MS"/>
                <a:cs typeface="Trebuchet MS"/>
              </a:rPr>
              <a:t>в</a:t>
            </a:r>
            <a:r>
              <a:rPr lang="ru-RU" sz="1600" b="1" dirty="0">
                <a:solidFill>
                  <a:schemeClr val="bg1"/>
                </a:solidFill>
                <a:latin typeface="Trebuchet MS"/>
                <a:cs typeface="Trebuchet MS"/>
              </a:rPr>
              <a:t> </a:t>
            </a:r>
            <a:r>
              <a:rPr lang="ru-RU" sz="1600" b="1" spc="-10" dirty="0">
                <a:solidFill>
                  <a:schemeClr val="bg1"/>
                </a:solidFill>
                <a:latin typeface="Trebuchet MS"/>
                <a:cs typeface="Trebuchet MS"/>
              </a:rPr>
              <a:t>иностранной</a:t>
            </a:r>
            <a:r>
              <a:rPr lang="ru-RU" sz="1600" b="1" dirty="0">
                <a:solidFill>
                  <a:schemeClr val="bg1"/>
                </a:solidFill>
                <a:latin typeface="Trebuchet MS"/>
                <a:cs typeface="Trebuchet MS"/>
              </a:rPr>
              <a:t> </a:t>
            </a:r>
            <a:r>
              <a:rPr lang="ru-RU" sz="1600" b="1" spc="-95" dirty="0">
                <a:solidFill>
                  <a:schemeClr val="bg1"/>
                </a:solidFill>
                <a:latin typeface="Trebuchet MS"/>
                <a:cs typeface="Trebuchet MS"/>
              </a:rPr>
              <a:t>валюте </a:t>
            </a:r>
            <a:r>
              <a:rPr lang="ru-RU" sz="1600" b="1" spc="-100" dirty="0">
                <a:solidFill>
                  <a:schemeClr val="bg1"/>
                </a:solidFill>
                <a:latin typeface="Trebuchet MS"/>
                <a:cs typeface="Trebuchet MS"/>
              </a:rPr>
              <a:t>указывается </a:t>
            </a:r>
            <a:r>
              <a:rPr lang="ru-RU" sz="1600" b="1" spc="-50" dirty="0">
                <a:solidFill>
                  <a:schemeClr val="bg1"/>
                </a:solidFill>
                <a:latin typeface="Trebuchet MS"/>
                <a:cs typeface="Trebuchet MS"/>
              </a:rPr>
              <a:t>в</a:t>
            </a:r>
            <a:r>
              <a:rPr lang="ru-RU" sz="1600" b="1" dirty="0">
                <a:solidFill>
                  <a:schemeClr val="bg1"/>
                </a:solidFill>
                <a:latin typeface="Trebuchet MS"/>
                <a:cs typeface="Trebuchet MS"/>
              </a:rPr>
              <a:t> </a:t>
            </a:r>
            <a:r>
              <a:rPr lang="ru-RU" sz="1600" b="1" spc="-10" dirty="0">
                <a:solidFill>
                  <a:schemeClr val="bg1"/>
                </a:solidFill>
                <a:latin typeface="Trebuchet MS"/>
                <a:cs typeface="Trebuchet MS"/>
              </a:rPr>
              <a:t>рублях</a:t>
            </a:r>
            <a:r>
              <a:rPr lang="ru-RU" sz="1600" b="1" dirty="0">
                <a:solidFill>
                  <a:schemeClr val="bg1"/>
                </a:solidFill>
                <a:latin typeface="Trebuchet MS"/>
                <a:cs typeface="Trebuchet MS"/>
              </a:rPr>
              <a:t>	</a:t>
            </a:r>
            <a:r>
              <a:rPr lang="ru-RU" sz="1600" b="1" spc="-25" dirty="0">
                <a:solidFill>
                  <a:schemeClr val="bg1"/>
                </a:solidFill>
                <a:latin typeface="Trebuchet MS"/>
                <a:cs typeface="Trebuchet MS"/>
              </a:rPr>
              <a:t>по</a:t>
            </a:r>
            <a:r>
              <a:rPr lang="ru-RU" sz="1600" b="1" dirty="0">
                <a:solidFill>
                  <a:schemeClr val="bg1"/>
                </a:solidFill>
                <a:latin typeface="Trebuchet MS"/>
                <a:cs typeface="Trebuchet MS"/>
              </a:rPr>
              <a:t> </a:t>
            </a:r>
            <a:r>
              <a:rPr lang="ru-RU" sz="1600" b="1" spc="-10" dirty="0">
                <a:solidFill>
                  <a:schemeClr val="bg1"/>
                </a:solidFill>
                <a:latin typeface="Trebuchet MS"/>
                <a:cs typeface="Trebuchet MS"/>
              </a:rPr>
              <a:t>курсу</a:t>
            </a:r>
            <a:r>
              <a:rPr lang="ru-RU" sz="1600" b="1" dirty="0">
                <a:solidFill>
                  <a:schemeClr val="bg1"/>
                </a:solidFill>
                <a:latin typeface="Trebuchet MS"/>
                <a:cs typeface="Trebuchet MS"/>
              </a:rPr>
              <a:t> </a:t>
            </a:r>
            <a:r>
              <a:rPr lang="ru-RU" sz="1600" b="1" spc="-10" dirty="0">
                <a:solidFill>
                  <a:schemeClr val="bg1"/>
                </a:solidFill>
                <a:latin typeface="Trebuchet MS"/>
                <a:cs typeface="Trebuchet MS"/>
              </a:rPr>
              <a:t>Банка</a:t>
            </a:r>
            <a:r>
              <a:rPr lang="ru-RU" sz="1600" b="1" dirty="0">
                <a:solidFill>
                  <a:schemeClr val="bg1"/>
                </a:solidFill>
                <a:latin typeface="Trebuchet MS"/>
                <a:cs typeface="Trebuchet MS"/>
              </a:rPr>
              <a:t>	</a:t>
            </a:r>
            <a:r>
              <a:rPr lang="ru-RU" sz="1600" b="1" spc="-10" dirty="0">
                <a:solidFill>
                  <a:schemeClr val="bg1"/>
                </a:solidFill>
                <a:latin typeface="Trebuchet MS"/>
                <a:cs typeface="Trebuchet MS"/>
              </a:rPr>
              <a:t>России</a:t>
            </a:r>
            <a:r>
              <a:rPr lang="ru-RU" sz="1600" b="1" dirty="0">
                <a:solidFill>
                  <a:schemeClr val="bg1"/>
                </a:solidFill>
                <a:latin typeface="Trebuchet MS"/>
                <a:cs typeface="Trebuchet MS"/>
              </a:rPr>
              <a:t> </a:t>
            </a:r>
            <a:r>
              <a:rPr lang="ru-RU" sz="1600" b="1" spc="-75" dirty="0">
                <a:solidFill>
                  <a:schemeClr val="bg1"/>
                </a:solidFill>
                <a:latin typeface="Trebuchet MS"/>
                <a:cs typeface="Trebuchet MS"/>
              </a:rPr>
              <a:t>на </a:t>
            </a:r>
            <a:r>
              <a:rPr lang="ru-RU" sz="1600" b="1" spc="-30" dirty="0">
                <a:solidFill>
                  <a:schemeClr val="bg1"/>
                </a:solidFill>
                <a:latin typeface="Arial"/>
                <a:cs typeface="Arial"/>
              </a:rPr>
              <a:t>31.12.2023</a:t>
            </a:r>
            <a:r>
              <a:rPr lang="ru-RU" sz="1600" spc="-30" dirty="0">
                <a:latin typeface="Arial"/>
                <a:cs typeface="Arial"/>
              </a:rPr>
              <a:t>.</a:t>
            </a:r>
            <a:endParaRPr lang="ru-RU" sz="1600" dirty="0">
              <a:latin typeface="Trebuchet MS"/>
              <a:cs typeface="Trebuchet MS"/>
            </a:endParaRPr>
          </a:p>
        </p:txBody>
      </p:sp>
      <p:sp>
        <p:nvSpPr>
          <p:cNvPr id="14" name="Прямоугольник 13"/>
          <p:cNvSpPr/>
          <p:nvPr/>
        </p:nvSpPr>
        <p:spPr>
          <a:xfrm>
            <a:off x="4745143" y="3707146"/>
            <a:ext cx="6537998" cy="1077218"/>
          </a:xfrm>
          <a:prstGeom prst="rect">
            <a:avLst/>
          </a:prstGeom>
        </p:spPr>
        <p:txBody>
          <a:bodyPr wrap="square">
            <a:spAutoFit/>
          </a:bodyPr>
          <a:lstStyle/>
          <a:p>
            <a:pPr marL="285750" indent="-285750">
              <a:buFont typeface="Arial" panose="020B0604020202020204" pitchFamily="34" charset="0"/>
              <a:buChar char="•"/>
            </a:pPr>
            <a:r>
              <a:rPr lang="ru-RU" sz="1600" b="1" dirty="0">
                <a:solidFill>
                  <a:schemeClr val="bg1"/>
                </a:solidFill>
              </a:rPr>
              <a:t>Указанию подлежит также счет кредитной карты, но с 	остатком «0», т.к. денежных средств гражданина на ней 	нет. В случае, если кредитная карта с номиналом 500  </a:t>
            </a:r>
            <a:r>
              <a:rPr lang="ru-RU" sz="1600" b="1" dirty="0" err="1">
                <a:solidFill>
                  <a:schemeClr val="bg1"/>
                </a:solidFill>
              </a:rPr>
              <a:t>т.р</a:t>
            </a:r>
            <a:r>
              <a:rPr lang="ru-RU" sz="1600" b="1" dirty="0">
                <a:solidFill>
                  <a:schemeClr val="bg1"/>
                </a:solidFill>
              </a:rPr>
              <a:t>. и более, то в ее необходимо указать в подразделе 6.2 раздела 6 справки.</a:t>
            </a:r>
          </a:p>
        </p:txBody>
      </p:sp>
      <p:pic>
        <p:nvPicPr>
          <p:cNvPr id="15" name="Рисунок 14"/>
          <p:cNvPicPr>
            <a:picLocks noChangeAspect="1"/>
          </p:cNvPicPr>
          <p:nvPr/>
        </p:nvPicPr>
        <p:blipFill>
          <a:blip r:embed="rId7"/>
          <a:stretch>
            <a:fillRect/>
          </a:stretch>
        </p:blipFill>
        <p:spPr>
          <a:xfrm>
            <a:off x="11804074" y="744931"/>
            <a:ext cx="409664" cy="5438103"/>
          </a:xfrm>
          <a:prstGeom prst="rect">
            <a:avLst/>
          </a:prstGeom>
        </p:spPr>
      </p:pic>
    </p:spTree>
    <p:extLst>
      <p:ext uri="{BB962C8B-B14F-4D97-AF65-F5344CB8AC3E}">
        <p14:creationId xmlns:p14="http://schemas.microsoft.com/office/powerpoint/2010/main" val="3523196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2"/>
          <a:stretch>
            <a:fillRect/>
          </a:stretch>
        </p:blipFill>
        <p:spPr>
          <a:xfrm>
            <a:off x="3728257" y="3995477"/>
            <a:ext cx="4243316" cy="2350323"/>
          </a:xfrm>
          <a:prstGeom prst="rect">
            <a:avLst/>
          </a:prstGeom>
        </p:spPr>
      </p:pic>
      <p:pic>
        <p:nvPicPr>
          <p:cNvPr id="11" name="Рисунок 10"/>
          <p:cNvPicPr>
            <a:picLocks noChangeAspect="1"/>
          </p:cNvPicPr>
          <p:nvPr/>
        </p:nvPicPr>
        <p:blipFill>
          <a:blip r:embed="rId3"/>
          <a:stretch>
            <a:fillRect/>
          </a:stretch>
        </p:blipFill>
        <p:spPr>
          <a:xfrm>
            <a:off x="3728257" y="344821"/>
            <a:ext cx="4463935" cy="3015212"/>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11914"/>
            <a:ext cx="3449781" cy="5434169"/>
          </a:xfrm>
          <a:prstGeom prst="rect">
            <a:avLst/>
          </a:prstGeom>
        </p:spPr>
      </p:pic>
      <p:sp>
        <p:nvSpPr>
          <p:cNvPr id="2" name="Заголовок 1"/>
          <p:cNvSpPr>
            <a:spLocks noGrp="1"/>
          </p:cNvSpPr>
          <p:nvPr>
            <p:ph type="title"/>
          </p:nvPr>
        </p:nvSpPr>
        <p:spPr>
          <a:xfrm>
            <a:off x="0" y="1022465"/>
            <a:ext cx="3346261" cy="4702555"/>
          </a:xfrm>
        </p:spPr>
        <p:txBody>
          <a:bodyPr>
            <a:normAutofit/>
          </a:bodyPr>
          <a:lstStyle/>
          <a:p>
            <a:pPr algn="just"/>
            <a:r>
              <a:rPr lang="ru-RU" sz="3200" dirty="0">
                <a:latin typeface="Bahnschrift" panose="020B0502040204020203" pitchFamily="34" charset="0"/>
              </a:rPr>
              <a:t>Заполнение раздела 4 “Сведения о счетах в банках и иных кредитных органи</a:t>
            </a:r>
            <a:r>
              <a:rPr lang="ru-RU" dirty="0">
                <a:latin typeface="Bahnschrift" panose="020B0502040204020203" pitchFamily="34" charset="0"/>
              </a:rPr>
              <a:t>зациях  ”</a:t>
            </a:r>
          </a:p>
        </p:txBody>
      </p:sp>
      <p:sp>
        <p:nvSpPr>
          <p:cNvPr id="7" name="Прямоугольник 6"/>
          <p:cNvSpPr/>
          <p:nvPr/>
        </p:nvSpPr>
        <p:spPr>
          <a:xfrm>
            <a:off x="7223168" y="344821"/>
            <a:ext cx="5312425" cy="400110"/>
          </a:xfrm>
          <a:prstGeom prst="rect">
            <a:avLst/>
          </a:prstGeom>
        </p:spPr>
        <p:txBody>
          <a:bodyPr wrap="square">
            <a:spAutoFit/>
          </a:bodyPr>
          <a:lstStyle/>
          <a:p>
            <a:endParaRPr lang="ru-RU" sz="2000" b="1" dirty="0">
              <a:solidFill>
                <a:schemeClr val="bg1"/>
              </a:solidFill>
              <a:latin typeface="Bahnschrift" panose="020B0502040204020203" pitchFamily="34" charset="0"/>
            </a:endParaRPr>
          </a:p>
        </p:txBody>
      </p:sp>
      <p:pic>
        <p:nvPicPr>
          <p:cNvPr id="40" name="Рисунок 39"/>
          <p:cNvPicPr>
            <a:picLocks noChangeAspect="1"/>
          </p:cNvPicPr>
          <p:nvPr/>
        </p:nvPicPr>
        <p:blipFill>
          <a:blip r:embed="rId5"/>
          <a:stretch>
            <a:fillRect/>
          </a:stretch>
        </p:blipFill>
        <p:spPr>
          <a:xfrm>
            <a:off x="337200" y="97535"/>
            <a:ext cx="519011" cy="526120"/>
          </a:xfrm>
          <a:prstGeom prst="rect">
            <a:avLst/>
          </a:prstGeom>
        </p:spPr>
      </p:pic>
      <p:pic>
        <p:nvPicPr>
          <p:cNvPr id="4" name="Рисунок 3"/>
          <p:cNvPicPr>
            <a:picLocks noChangeAspect="1"/>
          </p:cNvPicPr>
          <p:nvPr/>
        </p:nvPicPr>
        <p:blipFill>
          <a:blip r:embed="rId6"/>
          <a:stretch>
            <a:fillRect/>
          </a:stretch>
        </p:blipFill>
        <p:spPr>
          <a:xfrm>
            <a:off x="8393863" y="0"/>
            <a:ext cx="3798137" cy="6857999"/>
          </a:xfrm>
          <a:prstGeom prst="rect">
            <a:avLst/>
          </a:prstGeom>
        </p:spPr>
      </p:pic>
      <p:sp>
        <p:nvSpPr>
          <p:cNvPr id="10" name="Прямоугольник 9"/>
          <p:cNvSpPr/>
          <p:nvPr/>
        </p:nvSpPr>
        <p:spPr>
          <a:xfrm>
            <a:off x="3973482" y="513447"/>
            <a:ext cx="3973483" cy="2031325"/>
          </a:xfrm>
          <a:prstGeom prst="rect">
            <a:avLst/>
          </a:prstGeom>
        </p:spPr>
        <p:txBody>
          <a:bodyPr wrap="square">
            <a:spAutoFit/>
          </a:bodyPr>
          <a:lstStyle/>
          <a:p>
            <a:r>
              <a:rPr lang="ru-RU" sz="1400" dirty="0">
                <a:solidFill>
                  <a:schemeClr val="bg1"/>
                </a:solidFill>
              </a:rPr>
              <a:t>В графе «Сумма поступивших на счет денежных средств» требуется указание суммы денежных средств, поступивших на все счета за отчетный период, если общая сумма таких денежных средств превышает общий доход гражданского служащего (работника), его супруги (супруга) и несовершеннолетних детей за отчетный период и предшествующие два года. </a:t>
            </a:r>
          </a:p>
          <a:p>
            <a:r>
              <a:rPr lang="ru-RU" sz="1400" dirty="0">
                <a:solidFill>
                  <a:schemeClr val="bg1"/>
                </a:solidFill>
              </a:rPr>
              <a:t>Отражаются счета, а не карты.</a:t>
            </a:r>
          </a:p>
        </p:txBody>
      </p:sp>
      <p:pic>
        <p:nvPicPr>
          <p:cNvPr id="15" name="Рисунок 14"/>
          <p:cNvPicPr>
            <a:picLocks noChangeAspect="1"/>
          </p:cNvPicPr>
          <p:nvPr/>
        </p:nvPicPr>
        <p:blipFill>
          <a:blip r:embed="rId7"/>
          <a:stretch>
            <a:fillRect/>
          </a:stretch>
        </p:blipFill>
        <p:spPr>
          <a:xfrm>
            <a:off x="8430880" y="328998"/>
            <a:ext cx="3724102" cy="2109399"/>
          </a:xfrm>
          <a:prstGeom prst="rect">
            <a:avLst/>
          </a:prstGeom>
        </p:spPr>
      </p:pic>
      <p:pic>
        <p:nvPicPr>
          <p:cNvPr id="16" name="Рисунок 15"/>
          <p:cNvPicPr>
            <a:picLocks noChangeAspect="1"/>
          </p:cNvPicPr>
          <p:nvPr/>
        </p:nvPicPr>
        <p:blipFill>
          <a:blip r:embed="rId8"/>
          <a:stretch>
            <a:fillRect/>
          </a:stretch>
        </p:blipFill>
        <p:spPr>
          <a:xfrm>
            <a:off x="8393863" y="4208842"/>
            <a:ext cx="3691214" cy="1505843"/>
          </a:xfrm>
          <a:prstGeom prst="rect">
            <a:avLst/>
          </a:prstGeom>
        </p:spPr>
      </p:pic>
      <p:sp>
        <p:nvSpPr>
          <p:cNvPr id="17" name="Прямоугольник 16"/>
          <p:cNvSpPr/>
          <p:nvPr/>
        </p:nvSpPr>
        <p:spPr>
          <a:xfrm>
            <a:off x="3932338" y="4559524"/>
            <a:ext cx="3532909" cy="954107"/>
          </a:xfrm>
          <a:prstGeom prst="rect">
            <a:avLst/>
          </a:prstGeom>
        </p:spPr>
        <p:txBody>
          <a:bodyPr wrap="square">
            <a:spAutoFit/>
          </a:bodyPr>
          <a:lstStyle/>
          <a:p>
            <a:r>
              <a:rPr lang="ru-RU" sz="1400" dirty="0">
                <a:solidFill>
                  <a:schemeClr val="bg1"/>
                </a:solidFill>
              </a:rPr>
              <a:t>Если подобных поступлений не было в 2023 год, то проставляется соответствующий чек-бокс и графа «Сумма поступивших на счет денежных средств» не заполняется.</a:t>
            </a:r>
          </a:p>
        </p:txBody>
      </p:sp>
      <p:cxnSp>
        <p:nvCxnSpPr>
          <p:cNvPr id="20" name="Прямая со стрелкой 19"/>
          <p:cNvCxnSpPr/>
          <p:nvPr/>
        </p:nvCxnSpPr>
        <p:spPr>
          <a:xfrm>
            <a:off x="7872153" y="4559524"/>
            <a:ext cx="521710" cy="29511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284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a:stretch>
            <a:fillRect/>
          </a:stretch>
        </p:blipFill>
        <p:spPr>
          <a:xfrm>
            <a:off x="3728257" y="344821"/>
            <a:ext cx="7761901" cy="6152232"/>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11914"/>
            <a:ext cx="3449781" cy="5434169"/>
          </a:xfrm>
          <a:prstGeom prst="rect">
            <a:avLst/>
          </a:prstGeom>
        </p:spPr>
      </p:pic>
      <p:sp>
        <p:nvSpPr>
          <p:cNvPr id="2" name="Заголовок 1"/>
          <p:cNvSpPr>
            <a:spLocks noGrp="1"/>
          </p:cNvSpPr>
          <p:nvPr>
            <p:ph type="title"/>
          </p:nvPr>
        </p:nvSpPr>
        <p:spPr>
          <a:xfrm>
            <a:off x="0" y="1022465"/>
            <a:ext cx="3346261" cy="4702555"/>
          </a:xfrm>
        </p:spPr>
        <p:txBody>
          <a:bodyPr>
            <a:normAutofit/>
          </a:bodyPr>
          <a:lstStyle/>
          <a:p>
            <a:pPr algn="just"/>
            <a:r>
              <a:rPr lang="ru-RU" sz="3200" dirty="0">
                <a:latin typeface="Bahnschrift" panose="020B0502040204020203" pitchFamily="34" charset="0"/>
              </a:rPr>
              <a:t>Заполнение раздела 4 “Сведения о счетах в банках и иных кредитных органи</a:t>
            </a:r>
            <a:r>
              <a:rPr lang="ru-RU" dirty="0">
                <a:latin typeface="Bahnschrift" panose="020B0502040204020203" pitchFamily="34" charset="0"/>
              </a:rPr>
              <a:t>зациях  ”</a:t>
            </a:r>
          </a:p>
        </p:txBody>
      </p:sp>
      <p:sp>
        <p:nvSpPr>
          <p:cNvPr id="7" name="Прямоугольник 6"/>
          <p:cNvSpPr/>
          <p:nvPr/>
        </p:nvSpPr>
        <p:spPr>
          <a:xfrm>
            <a:off x="7223168" y="344821"/>
            <a:ext cx="5312425" cy="400110"/>
          </a:xfrm>
          <a:prstGeom prst="rect">
            <a:avLst/>
          </a:prstGeom>
        </p:spPr>
        <p:txBody>
          <a:bodyPr wrap="square">
            <a:spAutoFit/>
          </a:bodyPr>
          <a:lstStyle/>
          <a:p>
            <a:endParaRPr lang="ru-RU" sz="2000" b="1" dirty="0">
              <a:solidFill>
                <a:schemeClr val="bg1"/>
              </a:solidFill>
              <a:latin typeface="Bahnschrift" panose="020B0502040204020203" pitchFamily="34" charset="0"/>
            </a:endParaRPr>
          </a:p>
        </p:txBody>
      </p:sp>
      <p:pic>
        <p:nvPicPr>
          <p:cNvPr id="40" name="Рисунок 39"/>
          <p:cNvPicPr>
            <a:picLocks noChangeAspect="1"/>
          </p:cNvPicPr>
          <p:nvPr/>
        </p:nvPicPr>
        <p:blipFill>
          <a:blip r:embed="rId4"/>
          <a:stretch>
            <a:fillRect/>
          </a:stretch>
        </p:blipFill>
        <p:spPr>
          <a:xfrm>
            <a:off x="337200" y="97535"/>
            <a:ext cx="519011" cy="526120"/>
          </a:xfrm>
          <a:prstGeom prst="rect">
            <a:avLst/>
          </a:prstGeom>
        </p:spPr>
      </p:pic>
      <p:sp>
        <p:nvSpPr>
          <p:cNvPr id="10" name="Прямоугольник 9"/>
          <p:cNvSpPr/>
          <p:nvPr/>
        </p:nvSpPr>
        <p:spPr>
          <a:xfrm>
            <a:off x="4235116" y="744931"/>
            <a:ext cx="6845968" cy="4401205"/>
          </a:xfrm>
          <a:prstGeom prst="rect">
            <a:avLst/>
          </a:prstGeom>
        </p:spPr>
        <p:txBody>
          <a:bodyPr wrap="square">
            <a:spAutoFit/>
          </a:bodyPr>
          <a:lstStyle/>
          <a:p>
            <a:r>
              <a:rPr lang="ru-RU" sz="2000" dirty="0">
                <a:solidFill>
                  <a:schemeClr val="bg1"/>
                </a:solidFill>
              </a:rPr>
              <a:t>В случае если общая сумма денежных средств, поступивших на счета за отчетный период, не превышает общий доход служащего (работника), его супруга (супруги) и несовершеннолетних детей за отчетный период и два предшествующих года, то в СПО "Справки БК" необходимо подтвердить данное обстоятельство путем проставления "флажка" [✓] напротив соответствующей позиции. В противном случае необходимо заполнить соответствующие графы в отношении всех счетов, указываемых в справке в отношении отдельного лица. </a:t>
            </a:r>
          </a:p>
          <a:p>
            <a:endParaRPr lang="ru-RU" sz="2000" dirty="0">
              <a:solidFill>
                <a:schemeClr val="bg1"/>
              </a:solidFill>
            </a:endParaRPr>
          </a:p>
          <a:p>
            <a:endParaRPr lang="ru-RU" sz="2000" dirty="0">
              <a:solidFill>
                <a:schemeClr val="bg1"/>
              </a:solidFill>
            </a:endParaRPr>
          </a:p>
          <a:p>
            <a:r>
              <a:rPr lang="ru-RU" sz="2000" dirty="0">
                <a:solidFill>
                  <a:schemeClr val="bg1"/>
                </a:solidFill>
              </a:rPr>
              <a:t>Смотри перечень возможных на практике ситуаций в МР (таблица 5)</a:t>
            </a:r>
          </a:p>
        </p:txBody>
      </p:sp>
    </p:spTree>
    <p:extLst>
      <p:ext uri="{BB962C8B-B14F-4D97-AF65-F5344CB8AC3E}">
        <p14:creationId xmlns:p14="http://schemas.microsoft.com/office/powerpoint/2010/main" val="3171019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4931"/>
            <a:ext cx="3797508" cy="5339985"/>
          </a:xfrm>
          <a:prstGeom prst="rect">
            <a:avLst/>
          </a:prstGeom>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673" y="0"/>
            <a:ext cx="4384227" cy="6858000"/>
          </a:xfrm>
          <a:prstGeom prst="rect">
            <a:avLst/>
          </a:prstGeom>
        </p:spPr>
      </p:pic>
      <p:sp>
        <p:nvSpPr>
          <p:cNvPr id="2" name="Заголовок 1"/>
          <p:cNvSpPr>
            <a:spLocks noGrp="1"/>
          </p:cNvSpPr>
          <p:nvPr>
            <p:ph type="title"/>
          </p:nvPr>
        </p:nvSpPr>
        <p:spPr>
          <a:xfrm>
            <a:off x="-1" y="1022465"/>
            <a:ext cx="3715411" cy="4702555"/>
          </a:xfrm>
        </p:spPr>
        <p:txBody>
          <a:bodyPr>
            <a:normAutofit/>
          </a:bodyPr>
          <a:lstStyle/>
          <a:p>
            <a:pPr algn="just"/>
            <a:r>
              <a:rPr lang="ru-RU" sz="4000" dirty="0">
                <a:latin typeface="Bahnschrift" panose="020B0502040204020203" pitchFamily="34" charset="0"/>
              </a:rPr>
              <a:t>Заполнение Подраздела 5 “Сведения о ценных бумагах ”</a:t>
            </a:r>
          </a:p>
        </p:txBody>
      </p:sp>
      <p:sp>
        <p:nvSpPr>
          <p:cNvPr id="7" name="Прямоугольник 6"/>
          <p:cNvSpPr/>
          <p:nvPr/>
        </p:nvSpPr>
        <p:spPr>
          <a:xfrm>
            <a:off x="7223168" y="344821"/>
            <a:ext cx="5312425" cy="400110"/>
          </a:xfrm>
          <a:prstGeom prst="rect">
            <a:avLst/>
          </a:prstGeom>
        </p:spPr>
        <p:txBody>
          <a:bodyPr wrap="square">
            <a:spAutoFit/>
          </a:bodyPr>
          <a:lstStyle/>
          <a:p>
            <a:endParaRPr lang="ru-RU" sz="2000" b="1" dirty="0">
              <a:solidFill>
                <a:schemeClr val="bg1"/>
              </a:solidFill>
              <a:latin typeface="Bahnschrift" panose="020B0502040204020203" pitchFamily="34"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9328" y="1600591"/>
            <a:ext cx="3765417" cy="30028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 name="Рисунок 39"/>
          <p:cNvPicPr>
            <a:picLocks noChangeAspect="1"/>
          </p:cNvPicPr>
          <p:nvPr/>
        </p:nvPicPr>
        <p:blipFill>
          <a:blip r:embed="rId3"/>
          <a:stretch>
            <a:fillRect/>
          </a:stretch>
        </p:blipFill>
        <p:spPr>
          <a:xfrm>
            <a:off x="337200" y="97535"/>
            <a:ext cx="519011" cy="526120"/>
          </a:xfrm>
          <a:prstGeom prst="rect">
            <a:avLst/>
          </a:prstGeom>
        </p:spPr>
      </p:pic>
      <p:pic>
        <p:nvPicPr>
          <p:cNvPr id="5" name="Рисунок 4"/>
          <p:cNvPicPr>
            <a:picLocks noChangeAspect="1"/>
          </p:cNvPicPr>
          <p:nvPr/>
        </p:nvPicPr>
        <p:blipFill>
          <a:blip r:embed="rId4"/>
          <a:stretch>
            <a:fillRect/>
          </a:stretch>
        </p:blipFill>
        <p:spPr>
          <a:xfrm>
            <a:off x="7999670" y="1174810"/>
            <a:ext cx="4390229" cy="1377815"/>
          </a:xfrm>
          <a:prstGeom prst="rect">
            <a:avLst/>
          </a:prstGeom>
        </p:spPr>
      </p:pic>
      <p:pic>
        <p:nvPicPr>
          <p:cNvPr id="10" name="Рисунок 9"/>
          <p:cNvPicPr>
            <a:picLocks noChangeAspect="1"/>
          </p:cNvPicPr>
          <p:nvPr/>
        </p:nvPicPr>
        <p:blipFill>
          <a:blip r:embed="rId5"/>
          <a:stretch>
            <a:fillRect/>
          </a:stretch>
        </p:blipFill>
        <p:spPr>
          <a:xfrm>
            <a:off x="7999670" y="3437313"/>
            <a:ext cx="4378222" cy="1018120"/>
          </a:xfrm>
          <a:prstGeom prst="rect">
            <a:avLst/>
          </a:prstGeom>
        </p:spPr>
      </p:pic>
      <p:sp>
        <p:nvSpPr>
          <p:cNvPr id="11" name="Прямоугольник 10"/>
          <p:cNvSpPr/>
          <p:nvPr/>
        </p:nvSpPr>
        <p:spPr>
          <a:xfrm>
            <a:off x="4052433" y="1875957"/>
            <a:ext cx="3611901" cy="2308324"/>
          </a:xfrm>
          <a:prstGeom prst="rect">
            <a:avLst/>
          </a:prstGeom>
        </p:spPr>
        <p:txBody>
          <a:bodyPr wrap="square">
            <a:spAutoFit/>
          </a:bodyPr>
          <a:lstStyle/>
          <a:p>
            <a:pPr algn="just"/>
            <a:r>
              <a:rPr lang="ru-RU" sz="1600" b="1" dirty="0">
                <a:solidFill>
                  <a:schemeClr val="bg1"/>
                </a:solidFill>
              </a:rPr>
              <a:t> </a:t>
            </a:r>
            <a:r>
              <a:rPr lang="ru-RU" b="1" dirty="0">
                <a:solidFill>
                  <a:schemeClr val="bg1"/>
                </a:solidFill>
              </a:rPr>
              <a:t>При заполнении подразделов 5.1 и 5.2 необходимо заполнять графы строго в соответствии с документами, подтверждающими право</a:t>
            </a:r>
          </a:p>
          <a:p>
            <a:pPr algn="just"/>
            <a:r>
              <a:rPr lang="ru-RU" b="1" dirty="0">
                <a:solidFill>
                  <a:schemeClr val="bg1"/>
                </a:solidFill>
              </a:rPr>
              <a:t>обладания ценными бумагами (выписками из соответствующих организаций).</a:t>
            </a:r>
          </a:p>
        </p:txBody>
      </p:sp>
    </p:spTree>
    <p:extLst>
      <p:ext uri="{BB962C8B-B14F-4D97-AF65-F5344CB8AC3E}">
        <p14:creationId xmlns:p14="http://schemas.microsoft.com/office/powerpoint/2010/main" val="2032327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a:stretch>
            <a:fillRect/>
          </a:stretch>
        </p:blipFill>
        <p:spPr>
          <a:xfrm>
            <a:off x="3493336" y="360595"/>
            <a:ext cx="4802377" cy="4617878"/>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11914"/>
            <a:ext cx="3449781" cy="5434169"/>
          </a:xfrm>
          <a:prstGeom prst="rect">
            <a:avLst/>
          </a:prstGeom>
        </p:spPr>
      </p:pic>
      <p:sp>
        <p:nvSpPr>
          <p:cNvPr id="2" name="Заголовок 1"/>
          <p:cNvSpPr>
            <a:spLocks noGrp="1"/>
          </p:cNvSpPr>
          <p:nvPr>
            <p:ph type="title"/>
          </p:nvPr>
        </p:nvSpPr>
        <p:spPr>
          <a:xfrm>
            <a:off x="0" y="1022465"/>
            <a:ext cx="3346261" cy="4702555"/>
          </a:xfrm>
        </p:spPr>
        <p:txBody>
          <a:bodyPr>
            <a:normAutofit/>
          </a:bodyPr>
          <a:lstStyle/>
          <a:p>
            <a:pPr algn="just"/>
            <a:r>
              <a:rPr lang="ru-RU" sz="3200" dirty="0">
                <a:latin typeface="Bahnschrift" panose="020B0502040204020203" pitchFamily="34" charset="0"/>
              </a:rPr>
              <a:t>Заполнение Подраздела 6.1 “Объекты недвижимого имущества, находящиеся в пользовании</a:t>
            </a:r>
            <a:r>
              <a:rPr lang="ru-RU" dirty="0">
                <a:latin typeface="Bahnschrift" panose="020B0502040204020203" pitchFamily="34" charset="0"/>
              </a:rPr>
              <a:t>”</a:t>
            </a:r>
          </a:p>
        </p:txBody>
      </p:sp>
      <p:sp>
        <p:nvSpPr>
          <p:cNvPr id="7" name="Прямоугольник 6"/>
          <p:cNvSpPr/>
          <p:nvPr/>
        </p:nvSpPr>
        <p:spPr>
          <a:xfrm>
            <a:off x="7223168" y="344821"/>
            <a:ext cx="5312425" cy="400110"/>
          </a:xfrm>
          <a:prstGeom prst="rect">
            <a:avLst/>
          </a:prstGeom>
        </p:spPr>
        <p:txBody>
          <a:bodyPr wrap="square">
            <a:spAutoFit/>
          </a:bodyPr>
          <a:lstStyle/>
          <a:p>
            <a:endParaRPr lang="ru-RU" sz="2000" b="1" dirty="0">
              <a:solidFill>
                <a:schemeClr val="bg1"/>
              </a:solidFill>
              <a:latin typeface="Bahnschrift" panose="020B0502040204020203" pitchFamily="34" charset="0"/>
            </a:endParaRPr>
          </a:p>
        </p:txBody>
      </p:sp>
      <p:pic>
        <p:nvPicPr>
          <p:cNvPr id="40" name="Рисунок 39"/>
          <p:cNvPicPr>
            <a:picLocks noChangeAspect="1"/>
          </p:cNvPicPr>
          <p:nvPr/>
        </p:nvPicPr>
        <p:blipFill>
          <a:blip r:embed="rId4"/>
          <a:stretch>
            <a:fillRect/>
          </a:stretch>
        </p:blipFill>
        <p:spPr>
          <a:xfrm>
            <a:off x="337200" y="97535"/>
            <a:ext cx="519011" cy="526120"/>
          </a:xfrm>
          <a:prstGeom prst="rect">
            <a:avLst/>
          </a:prstGeom>
        </p:spPr>
      </p:pic>
      <p:pic>
        <p:nvPicPr>
          <p:cNvPr id="4" name="Рисунок 3"/>
          <p:cNvPicPr>
            <a:picLocks noChangeAspect="1"/>
          </p:cNvPicPr>
          <p:nvPr/>
        </p:nvPicPr>
        <p:blipFill>
          <a:blip r:embed="rId5"/>
          <a:stretch>
            <a:fillRect/>
          </a:stretch>
        </p:blipFill>
        <p:spPr>
          <a:xfrm>
            <a:off x="8393863" y="0"/>
            <a:ext cx="3798137" cy="6857999"/>
          </a:xfrm>
          <a:prstGeom prst="rect">
            <a:avLst/>
          </a:prstGeom>
        </p:spPr>
      </p:pic>
      <p:pic>
        <p:nvPicPr>
          <p:cNvPr id="3" name="Рисунок 2"/>
          <p:cNvPicPr>
            <a:picLocks noChangeAspect="1"/>
          </p:cNvPicPr>
          <p:nvPr/>
        </p:nvPicPr>
        <p:blipFill>
          <a:blip r:embed="rId6"/>
          <a:stretch>
            <a:fillRect/>
          </a:stretch>
        </p:blipFill>
        <p:spPr>
          <a:xfrm>
            <a:off x="8339267" y="493880"/>
            <a:ext cx="3852733" cy="1761897"/>
          </a:xfrm>
          <a:prstGeom prst="rect">
            <a:avLst/>
          </a:prstGeom>
        </p:spPr>
      </p:pic>
      <p:sp>
        <p:nvSpPr>
          <p:cNvPr id="5" name="Прямоугольник 4"/>
          <p:cNvSpPr/>
          <p:nvPr/>
        </p:nvSpPr>
        <p:spPr>
          <a:xfrm>
            <a:off x="4021972" y="544876"/>
            <a:ext cx="4028298" cy="3970318"/>
          </a:xfrm>
          <a:prstGeom prst="rect">
            <a:avLst/>
          </a:prstGeom>
        </p:spPr>
        <p:txBody>
          <a:bodyPr wrap="square">
            <a:spAutoFit/>
          </a:bodyPr>
          <a:lstStyle/>
          <a:p>
            <a:r>
              <a:rPr lang="ru-RU" sz="1400" dirty="0">
                <a:solidFill>
                  <a:schemeClr val="bg1"/>
                </a:solidFill>
              </a:rPr>
              <a:t>При заполнении данного подраздела требуется указывать объекты недвижимого имущества, которые непосредственно находятся в пользовании служащего и (или) его супруги (супруга), несовершеннолетнего ребенка на основании заключенных договоров (аренда, безвозмездное пользование и т.д.) или в результате фактического предоставления в пользование.</a:t>
            </a:r>
          </a:p>
          <a:p>
            <a:r>
              <a:rPr lang="ru-RU" sz="1400" dirty="0">
                <a:solidFill>
                  <a:schemeClr val="bg1"/>
                </a:solidFill>
              </a:rPr>
              <a:t>Не требуется в данном подразделе справки одного из супругов указывать все объекты недвижимости, находящиеся в собственности другого супруга, при одновременном наличии следующих двух условий:</a:t>
            </a:r>
          </a:p>
          <a:p>
            <a:pPr marL="171450" indent="-171450">
              <a:buFont typeface="Arial" panose="020B0604020202020204" pitchFamily="34" charset="0"/>
              <a:buChar char="•"/>
            </a:pPr>
            <a:r>
              <a:rPr lang="ru-RU" sz="1400" dirty="0">
                <a:solidFill>
                  <a:schemeClr val="bg1"/>
                </a:solidFill>
              </a:rPr>
              <a:t>отсутствует фактическое пользование этим объектом супругом;</a:t>
            </a:r>
          </a:p>
          <a:p>
            <a:pPr marL="171450" indent="-171450">
              <a:buFont typeface="Arial" panose="020B0604020202020204" pitchFamily="34" charset="0"/>
              <a:buChar char="•"/>
            </a:pPr>
            <a:r>
              <a:rPr lang="ru-RU" sz="1400" dirty="0">
                <a:solidFill>
                  <a:schemeClr val="bg1"/>
                </a:solidFill>
              </a:rPr>
              <a:t>эти объекты указаны в подразделе 3.1 раздела 3 соответствующей справки</a:t>
            </a:r>
          </a:p>
        </p:txBody>
      </p:sp>
      <p:sp>
        <p:nvSpPr>
          <p:cNvPr id="8" name="Прямоугольник 7"/>
          <p:cNvSpPr/>
          <p:nvPr/>
        </p:nvSpPr>
        <p:spPr>
          <a:xfrm>
            <a:off x="8766331" y="2770547"/>
            <a:ext cx="3341717" cy="2800767"/>
          </a:xfrm>
          <a:prstGeom prst="rect">
            <a:avLst/>
          </a:prstGeom>
        </p:spPr>
        <p:txBody>
          <a:bodyPr wrap="square">
            <a:spAutoFit/>
          </a:bodyPr>
          <a:lstStyle/>
          <a:p>
            <a:r>
              <a:rPr lang="ru-RU" sz="1600" dirty="0">
                <a:solidFill>
                  <a:schemeClr val="bg1"/>
                </a:solidFill>
              </a:rPr>
              <a:t>Аналогично в отношении несовершеннолетних детей.</a:t>
            </a:r>
          </a:p>
          <a:p>
            <a:r>
              <a:rPr lang="ru-RU" sz="1600" dirty="0">
                <a:solidFill>
                  <a:schemeClr val="bg1"/>
                </a:solidFill>
              </a:rPr>
              <a:t>Так, например, жилое помещение, в котором зарегистрировано лицо, в отношении которого представляется справка, подлежит обязательному отражению в подразделе 3.1 раздела 3 (в случае наличия у такого лица права собственности) или в настоящем подразделе справки.</a:t>
            </a:r>
          </a:p>
        </p:txBody>
      </p:sp>
    </p:spTree>
    <p:extLst>
      <p:ext uri="{BB962C8B-B14F-4D97-AF65-F5344CB8AC3E}">
        <p14:creationId xmlns:p14="http://schemas.microsoft.com/office/powerpoint/2010/main" val="296517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a:off x="3795516" y="964277"/>
            <a:ext cx="7803251" cy="3965170"/>
          </a:xfrm>
          <a:prstGeom prst="rect">
            <a:avLst/>
          </a:prstGeom>
        </p:spPr>
      </p:pic>
      <p:pic>
        <p:nvPicPr>
          <p:cNvPr id="5" name="Рисунок 4"/>
          <p:cNvPicPr>
            <a:picLocks noChangeAspect="1"/>
          </p:cNvPicPr>
          <p:nvPr/>
        </p:nvPicPr>
        <p:blipFill>
          <a:blip r:embed="rId3"/>
          <a:stretch>
            <a:fillRect/>
          </a:stretch>
        </p:blipFill>
        <p:spPr>
          <a:xfrm>
            <a:off x="-1" y="640080"/>
            <a:ext cx="3732415" cy="5519850"/>
          </a:xfrm>
          <a:prstGeom prst="rect">
            <a:avLst/>
          </a:prstGeom>
        </p:spPr>
      </p:pic>
      <p:sp>
        <p:nvSpPr>
          <p:cNvPr id="2" name="Заголовок 1"/>
          <p:cNvSpPr>
            <a:spLocks noGrp="1"/>
          </p:cNvSpPr>
          <p:nvPr>
            <p:ph type="title"/>
          </p:nvPr>
        </p:nvSpPr>
        <p:spPr>
          <a:xfrm>
            <a:off x="0" y="1123837"/>
            <a:ext cx="3931920" cy="4601183"/>
          </a:xfrm>
        </p:spPr>
        <p:txBody>
          <a:bodyPr>
            <a:normAutofit/>
          </a:bodyPr>
          <a:lstStyle/>
          <a:p>
            <a:r>
              <a:rPr lang="ru-RU" dirty="0">
                <a:latin typeface="Arial"/>
                <a:cs typeface="Arial"/>
              </a:rPr>
              <a:t>Заполнение подраздела 6.2 </a:t>
            </a:r>
            <a:r>
              <a:rPr lang="en-US" dirty="0">
                <a:latin typeface="Arial"/>
                <a:cs typeface="Arial"/>
              </a:rPr>
              <a:t>“</a:t>
            </a:r>
            <a:r>
              <a:rPr lang="ru-RU" dirty="0">
                <a:latin typeface="Arial"/>
                <a:cs typeface="Arial"/>
              </a:rPr>
              <a:t>Срочные обязательства финансового характера</a:t>
            </a:r>
            <a:r>
              <a:rPr lang="en-US" dirty="0">
                <a:latin typeface="Arial"/>
                <a:cs typeface="Arial"/>
              </a:rPr>
              <a:t>”</a:t>
            </a:r>
            <a:br>
              <a:rPr lang="ru-RU" dirty="0">
                <a:latin typeface="Arial"/>
                <a:cs typeface="Arial"/>
              </a:rPr>
            </a:br>
            <a:endParaRPr lang="ru-RU" dirty="0"/>
          </a:p>
        </p:txBody>
      </p:sp>
      <p:pic>
        <p:nvPicPr>
          <p:cNvPr id="6" name="Рисунок 5"/>
          <p:cNvPicPr>
            <a:picLocks noChangeAspect="1"/>
          </p:cNvPicPr>
          <p:nvPr/>
        </p:nvPicPr>
        <p:blipFill>
          <a:blip r:embed="rId4"/>
          <a:stretch>
            <a:fillRect/>
          </a:stretch>
        </p:blipFill>
        <p:spPr>
          <a:xfrm>
            <a:off x="11661869" y="732667"/>
            <a:ext cx="563491" cy="5517358"/>
          </a:xfrm>
          <a:prstGeom prst="rect">
            <a:avLst/>
          </a:prstGeom>
        </p:spPr>
      </p:pic>
      <p:pic>
        <p:nvPicPr>
          <p:cNvPr id="7" name="Рисунок 6"/>
          <p:cNvPicPr>
            <a:picLocks noChangeAspect="1"/>
          </p:cNvPicPr>
          <p:nvPr/>
        </p:nvPicPr>
        <p:blipFill>
          <a:blip r:embed="rId5"/>
          <a:stretch>
            <a:fillRect/>
          </a:stretch>
        </p:blipFill>
        <p:spPr>
          <a:xfrm>
            <a:off x="149627" y="24331"/>
            <a:ext cx="615749" cy="615749"/>
          </a:xfrm>
          <a:prstGeom prst="rect">
            <a:avLst/>
          </a:prstGeom>
        </p:spPr>
      </p:pic>
      <p:sp>
        <p:nvSpPr>
          <p:cNvPr id="4" name="Прямоугольник 3"/>
          <p:cNvSpPr/>
          <p:nvPr/>
        </p:nvSpPr>
        <p:spPr>
          <a:xfrm>
            <a:off x="4021660" y="1418456"/>
            <a:ext cx="7350963" cy="2913618"/>
          </a:xfrm>
          <a:prstGeom prst="rect">
            <a:avLst/>
          </a:prstGeom>
        </p:spPr>
        <p:txBody>
          <a:bodyPr wrap="square">
            <a:spAutoFit/>
          </a:bodyPr>
          <a:lstStyle/>
          <a:p>
            <a:pPr marL="355600" marR="5080" indent="-343535" algn="just">
              <a:lnSpc>
                <a:spcPct val="100000"/>
              </a:lnSpc>
              <a:spcBef>
                <a:spcPts val="100"/>
              </a:spcBef>
              <a:buFont typeface="Arial"/>
              <a:buChar char="•"/>
              <a:tabLst>
                <a:tab pos="355600" algn="l"/>
              </a:tabLst>
            </a:pPr>
            <a:r>
              <a:rPr lang="ru-RU" b="1" dirty="0">
                <a:solidFill>
                  <a:schemeClr val="bg1"/>
                </a:solidFill>
                <a:latin typeface="Trebuchet MS"/>
                <a:cs typeface="Trebuchet MS"/>
              </a:rPr>
              <a:t>В</a:t>
            </a:r>
            <a:r>
              <a:rPr lang="ru-RU" b="1" spc="114" dirty="0">
                <a:solidFill>
                  <a:schemeClr val="bg1"/>
                </a:solidFill>
                <a:latin typeface="Trebuchet MS"/>
                <a:cs typeface="Trebuchet MS"/>
              </a:rPr>
              <a:t> </a:t>
            </a:r>
            <a:r>
              <a:rPr lang="ru-RU" b="1" dirty="0">
                <a:solidFill>
                  <a:schemeClr val="bg1"/>
                </a:solidFill>
                <a:latin typeface="Trebuchet MS"/>
                <a:cs typeface="Trebuchet MS"/>
              </a:rPr>
              <a:t>данном</a:t>
            </a:r>
            <a:r>
              <a:rPr lang="ru-RU" b="1" spc="110" dirty="0">
                <a:solidFill>
                  <a:schemeClr val="bg1"/>
                </a:solidFill>
                <a:latin typeface="Trebuchet MS"/>
                <a:cs typeface="Trebuchet MS"/>
              </a:rPr>
              <a:t> </a:t>
            </a:r>
            <a:r>
              <a:rPr lang="ru-RU" b="1" spc="-30" dirty="0">
                <a:solidFill>
                  <a:schemeClr val="bg1"/>
                </a:solidFill>
                <a:latin typeface="Trebuchet MS"/>
                <a:cs typeface="Trebuchet MS"/>
              </a:rPr>
              <a:t>подразделе</a:t>
            </a:r>
            <a:r>
              <a:rPr lang="ru-RU" b="1" spc="110" dirty="0">
                <a:solidFill>
                  <a:schemeClr val="bg1"/>
                </a:solidFill>
                <a:latin typeface="Trebuchet MS"/>
                <a:cs typeface="Trebuchet MS"/>
              </a:rPr>
              <a:t> </a:t>
            </a:r>
            <a:r>
              <a:rPr lang="ru-RU" b="1" spc="-50" dirty="0">
                <a:solidFill>
                  <a:schemeClr val="bg1"/>
                </a:solidFill>
                <a:latin typeface="Trebuchet MS"/>
                <a:cs typeface="Trebuchet MS"/>
              </a:rPr>
              <a:t>указывается</a:t>
            </a:r>
            <a:r>
              <a:rPr lang="ru-RU" b="1" spc="114" dirty="0">
                <a:solidFill>
                  <a:schemeClr val="bg1"/>
                </a:solidFill>
                <a:latin typeface="Trebuchet MS"/>
                <a:cs typeface="Trebuchet MS"/>
              </a:rPr>
              <a:t> </a:t>
            </a:r>
            <a:r>
              <a:rPr lang="ru-RU" b="1" dirty="0">
                <a:solidFill>
                  <a:schemeClr val="accent6"/>
                </a:solidFill>
                <a:latin typeface="Carlito"/>
                <a:cs typeface="Carlito"/>
              </a:rPr>
              <a:t>каждое</a:t>
            </a:r>
            <a:r>
              <a:rPr lang="ru-RU" b="1" spc="245" dirty="0">
                <a:solidFill>
                  <a:schemeClr val="bg1"/>
                </a:solidFill>
                <a:latin typeface="Carlito"/>
                <a:cs typeface="Carlito"/>
              </a:rPr>
              <a:t> </a:t>
            </a:r>
            <a:r>
              <a:rPr lang="ru-RU" b="1" spc="-20" dirty="0">
                <a:solidFill>
                  <a:schemeClr val="bg1"/>
                </a:solidFill>
                <a:latin typeface="Trebuchet MS"/>
                <a:cs typeface="Trebuchet MS"/>
              </a:rPr>
              <a:t>имеющееся</a:t>
            </a:r>
            <a:r>
              <a:rPr lang="ru-RU" b="1" spc="114" dirty="0">
                <a:solidFill>
                  <a:schemeClr val="bg1"/>
                </a:solidFill>
                <a:latin typeface="Trebuchet MS"/>
                <a:cs typeface="Trebuchet MS"/>
              </a:rPr>
              <a:t> </a:t>
            </a:r>
            <a:r>
              <a:rPr lang="ru-RU" b="1" dirty="0">
                <a:solidFill>
                  <a:schemeClr val="bg1"/>
                </a:solidFill>
                <a:latin typeface="Trebuchet MS"/>
                <a:cs typeface="Trebuchet MS"/>
              </a:rPr>
              <a:t>на</a:t>
            </a:r>
            <a:r>
              <a:rPr lang="ru-RU" b="1" spc="114" dirty="0">
                <a:solidFill>
                  <a:schemeClr val="bg1"/>
                </a:solidFill>
                <a:latin typeface="Trebuchet MS"/>
                <a:cs typeface="Trebuchet MS"/>
              </a:rPr>
              <a:t> </a:t>
            </a:r>
            <a:r>
              <a:rPr lang="ru-RU" b="1" spc="-10" dirty="0">
                <a:solidFill>
                  <a:schemeClr val="bg1"/>
                </a:solidFill>
                <a:latin typeface="Trebuchet MS"/>
                <a:cs typeface="Trebuchet MS"/>
              </a:rPr>
              <a:t>отчетную</a:t>
            </a:r>
            <a:r>
              <a:rPr lang="ru-RU" b="1" spc="114" dirty="0">
                <a:solidFill>
                  <a:schemeClr val="bg1"/>
                </a:solidFill>
                <a:latin typeface="Trebuchet MS"/>
                <a:cs typeface="Trebuchet MS"/>
              </a:rPr>
              <a:t> </a:t>
            </a:r>
            <a:r>
              <a:rPr lang="ru-RU" b="1" spc="-20" dirty="0">
                <a:solidFill>
                  <a:schemeClr val="bg1"/>
                </a:solidFill>
                <a:latin typeface="Trebuchet MS"/>
                <a:cs typeface="Trebuchet MS"/>
              </a:rPr>
              <a:t>дату </a:t>
            </a:r>
            <a:r>
              <a:rPr lang="ru-RU" b="1" dirty="0">
                <a:solidFill>
                  <a:schemeClr val="bg1"/>
                </a:solidFill>
                <a:latin typeface="Trebuchet MS"/>
                <a:cs typeface="Trebuchet MS"/>
              </a:rPr>
              <a:t>срочное</a:t>
            </a:r>
            <a:r>
              <a:rPr lang="ru-RU" b="1" spc="275" dirty="0">
                <a:solidFill>
                  <a:schemeClr val="bg1"/>
                </a:solidFill>
                <a:latin typeface="Trebuchet MS"/>
                <a:cs typeface="Trebuchet MS"/>
              </a:rPr>
              <a:t> </a:t>
            </a:r>
            <a:r>
              <a:rPr lang="ru-RU" b="1" spc="-10" dirty="0">
                <a:solidFill>
                  <a:schemeClr val="bg1"/>
                </a:solidFill>
                <a:latin typeface="Trebuchet MS"/>
                <a:cs typeface="Trebuchet MS"/>
              </a:rPr>
              <a:t>обязательство</a:t>
            </a:r>
            <a:r>
              <a:rPr lang="ru-RU" b="1" spc="275" dirty="0">
                <a:solidFill>
                  <a:schemeClr val="bg1"/>
                </a:solidFill>
                <a:latin typeface="Trebuchet MS"/>
                <a:cs typeface="Trebuchet MS"/>
              </a:rPr>
              <a:t> </a:t>
            </a:r>
            <a:r>
              <a:rPr lang="ru-RU" b="1" dirty="0">
                <a:solidFill>
                  <a:schemeClr val="bg1"/>
                </a:solidFill>
                <a:latin typeface="Trebuchet MS"/>
                <a:cs typeface="Trebuchet MS"/>
              </a:rPr>
              <a:t>финансового</a:t>
            </a:r>
            <a:r>
              <a:rPr lang="ru-RU" b="1" spc="265" dirty="0">
                <a:solidFill>
                  <a:schemeClr val="bg1"/>
                </a:solidFill>
                <a:latin typeface="Trebuchet MS"/>
                <a:cs typeface="Trebuchet MS"/>
              </a:rPr>
              <a:t> </a:t>
            </a:r>
            <a:r>
              <a:rPr lang="ru-RU" b="1" dirty="0">
                <a:solidFill>
                  <a:schemeClr val="bg1"/>
                </a:solidFill>
                <a:latin typeface="Trebuchet MS"/>
                <a:cs typeface="Trebuchet MS"/>
              </a:rPr>
              <a:t>характера</a:t>
            </a:r>
            <a:r>
              <a:rPr lang="ru-RU" b="1" spc="275" dirty="0">
                <a:solidFill>
                  <a:schemeClr val="bg1"/>
                </a:solidFill>
                <a:latin typeface="Trebuchet MS"/>
                <a:cs typeface="Trebuchet MS"/>
              </a:rPr>
              <a:t> </a:t>
            </a:r>
            <a:r>
              <a:rPr lang="ru-RU" b="1" dirty="0">
                <a:solidFill>
                  <a:schemeClr val="bg1"/>
                </a:solidFill>
                <a:latin typeface="Trebuchet MS"/>
                <a:cs typeface="Trebuchet MS"/>
              </a:rPr>
              <a:t>на</a:t>
            </a:r>
            <a:r>
              <a:rPr lang="ru-RU" b="1" spc="280" dirty="0">
                <a:solidFill>
                  <a:schemeClr val="bg1"/>
                </a:solidFill>
                <a:latin typeface="Trebuchet MS"/>
                <a:cs typeface="Trebuchet MS"/>
              </a:rPr>
              <a:t> </a:t>
            </a:r>
            <a:r>
              <a:rPr lang="ru-RU" b="1" dirty="0">
                <a:solidFill>
                  <a:schemeClr val="bg1"/>
                </a:solidFill>
                <a:latin typeface="Trebuchet MS"/>
                <a:cs typeface="Trebuchet MS"/>
              </a:rPr>
              <a:t>сумму,</a:t>
            </a:r>
            <a:r>
              <a:rPr lang="ru-RU" b="1" spc="265" dirty="0">
                <a:solidFill>
                  <a:schemeClr val="bg1"/>
                </a:solidFill>
                <a:latin typeface="Trebuchet MS"/>
                <a:cs typeface="Trebuchet MS"/>
              </a:rPr>
              <a:t> </a:t>
            </a:r>
            <a:r>
              <a:rPr lang="ru-RU" b="1" dirty="0">
                <a:solidFill>
                  <a:schemeClr val="accent6"/>
                </a:solidFill>
                <a:latin typeface="Carlito"/>
                <a:cs typeface="Carlito"/>
              </a:rPr>
              <a:t>равную</a:t>
            </a:r>
            <a:r>
              <a:rPr lang="ru-RU" b="1" spc="420" dirty="0">
                <a:solidFill>
                  <a:schemeClr val="accent6"/>
                </a:solidFill>
                <a:latin typeface="Carlito"/>
                <a:cs typeface="Carlito"/>
              </a:rPr>
              <a:t> </a:t>
            </a:r>
            <a:r>
              <a:rPr lang="ru-RU" b="1" spc="-25" dirty="0">
                <a:solidFill>
                  <a:schemeClr val="accent6"/>
                </a:solidFill>
                <a:latin typeface="Carlito"/>
                <a:cs typeface="Carlito"/>
              </a:rPr>
              <a:t>или </a:t>
            </a:r>
            <a:r>
              <a:rPr lang="ru-RU" b="1" dirty="0">
                <a:solidFill>
                  <a:schemeClr val="accent6"/>
                </a:solidFill>
                <a:latin typeface="Carlito"/>
                <a:cs typeface="Carlito"/>
              </a:rPr>
              <a:t>превышающую</a:t>
            </a:r>
            <a:r>
              <a:rPr lang="ru-RU" b="1" spc="395" dirty="0">
                <a:solidFill>
                  <a:schemeClr val="accent6"/>
                </a:solidFill>
                <a:latin typeface="Carlito"/>
                <a:cs typeface="Carlito"/>
              </a:rPr>
              <a:t> </a:t>
            </a:r>
            <a:r>
              <a:rPr lang="ru-RU" b="1" dirty="0">
                <a:solidFill>
                  <a:schemeClr val="bg1"/>
                </a:solidFill>
                <a:latin typeface="Arial"/>
                <a:cs typeface="Arial"/>
              </a:rPr>
              <a:t>500</a:t>
            </a:r>
            <a:r>
              <a:rPr lang="ru-RU" b="1" spc="310" dirty="0">
                <a:solidFill>
                  <a:schemeClr val="bg1"/>
                </a:solidFill>
                <a:latin typeface="Arial"/>
                <a:cs typeface="Arial"/>
              </a:rPr>
              <a:t> </a:t>
            </a:r>
            <a:r>
              <a:rPr lang="ru-RU" b="1" dirty="0">
                <a:solidFill>
                  <a:schemeClr val="bg1"/>
                </a:solidFill>
                <a:latin typeface="Arial"/>
                <a:cs typeface="Arial"/>
              </a:rPr>
              <a:t>000</a:t>
            </a:r>
            <a:r>
              <a:rPr lang="ru-RU" b="1" spc="315" dirty="0">
                <a:solidFill>
                  <a:schemeClr val="bg1"/>
                </a:solidFill>
                <a:latin typeface="Arial"/>
                <a:cs typeface="Arial"/>
              </a:rPr>
              <a:t> </a:t>
            </a:r>
            <a:r>
              <a:rPr lang="ru-RU" b="1" dirty="0">
                <a:solidFill>
                  <a:schemeClr val="bg1"/>
                </a:solidFill>
                <a:latin typeface="Trebuchet MS"/>
                <a:cs typeface="Trebuchet MS"/>
              </a:rPr>
              <a:t>руб</a:t>
            </a:r>
            <a:r>
              <a:rPr lang="ru-RU" b="1" dirty="0">
                <a:solidFill>
                  <a:schemeClr val="bg1"/>
                </a:solidFill>
                <a:latin typeface="Arial"/>
                <a:cs typeface="Arial"/>
              </a:rPr>
              <a:t>.,</a:t>
            </a:r>
            <a:r>
              <a:rPr lang="ru-RU" b="1" spc="310" dirty="0">
                <a:solidFill>
                  <a:schemeClr val="bg1"/>
                </a:solidFill>
                <a:latin typeface="Arial"/>
                <a:cs typeface="Arial"/>
              </a:rPr>
              <a:t> </a:t>
            </a:r>
            <a:r>
              <a:rPr lang="ru-RU" b="1" dirty="0">
                <a:solidFill>
                  <a:schemeClr val="bg1"/>
                </a:solidFill>
                <a:latin typeface="Trebuchet MS"/>
                <a:cs typeface="Trebuchet MS"/>
              </a:rPr>
              <a:t>кредитором</a:t>
            </a:r>
            <a:r>
              <a:rPr lang="ru-RU" b="1" spc="260" dirty="0">
                <a:solidFill>
                  <a:schemeClr val="bg1"/>
                </a:solidFill>
                <a:latin typeface="Trebuchet MS"/>
                <a:cs typeface="Trebuchet MS"/>
              </a:rPr>
              <a:t> </a:t>
            </a:r>
            <a:r>
              <a:rPr lang="ru-RU" b="1" dirty="0">
                <a:solidFill>
                  <a:schemeClr val="bg1"/>
                </a:solidFill>
                <a:latin typeface="Trebuchet MS"/>
                <a:cs typeface="Trebuchet MS"/>
              </a:rPr>
              <a:t>или</a:t>
            </a:r>
            <a:r>
              <a:rPr lang="ru-RU" b="1" spc="260" dirty="0">
                <a:solidFill>
                  <a:schemeClr val="bg1"/>
                </a:solidFill>
                <a:latin typeface="Trebuchet MS"/>
                <a:cs typeface="Trebuchet MS"/>
              </a:rPr>
              <a:t> </a:t>
            </a:r>
            <a:r>
              <a:rPr lang="ru-RU" b="1" dirty="0">
                <a:solidFill>
                  <a:schemeClr val="bg1"/>
                </a:solidFill>
                <a:latin typeface="Trebuchet MS"/>
                <a:cs typeface="Trebuchet MS"/>
              </a:rPr>
              <a:t>должником</a:t>
            </a:r>
            <a:r>
              <a:rPr lang="ru-RU" b="1" spc="250" dirty="0">
                <a:solidFill>
                  <a:schemeClr val="bg1"/>
                </a:solidFill>
                <a:latin typeface="Trebuchet MS"/>
                <a:cs typeface="Trebuchet MS"/>
              </a:rPr>
              <a:t> </a:t>
            </a:r>
            <a:r>
              <a:rPr lang="ru-RU" b="1" dirty="0">
                <a:solidFill>
                  <a:schemeClr val="bg1"/>
                </a:solidFill>
                <a:latin typeface="Trebuchet MS"/>
                <a:cs typeface="Trebuchet MS"/>
              </a:rPr>
              <a:t>по</a:t>
            </a:r>
            <a:r>
              <a:rPr lang="ru-RU" b="1" spc="260" dirty="0">
                <a:solidFill>
                  <a:schemeClr val="bg1"/>
                </a:solidFill>
                <a:latin typeface="Trebuchet MS"/>
                <a:cs typeface="Trebuchet MS"/>
              </a:rPr>
              <a:t> </a:t>
            </a:r>
            <a:r>
              <a:rPr lang="ru-RU" b="1" spc="-20" dirty="0">
                <a:solidFill>
                  <a:schemeClr val="bg1"/>
                </a:solidFill>
                <a:latin typeface="Trebuchet MS"/>
                <a:cs typeface="Trebuchet MS"/>
              </a:rPr>
              <a:t>которому </a:t>
            </a:r>
            <a:r>
              <a:rPr lang="ru-RU" b="1" spc="-40" dirty="0">
                <a:solidFill>
                  <a:schemeClr val="bg1"/>
                </a:solidFill>
                <a:latin typeface="Trebuchet MS"/>
                <a:cs typeface="Trebuchet MS"/>
              </a:rPr>
              <a:t>является</a:t>
            </a:r>
            <a:r>
              <a:rPr lang="ru-RU" b="1" spc="-35" dirty="0">
                <a:solidFill>
                  <a:schemeClr val="bg1"/>
                </a:solidFill>
                <a:latin typeface="Trebuchet MS"/>
                <a:cs typeface="Trebuchet MS"/>
              </a:rPr>
              <a:t> </a:t>
            </a:r>
            <a:r>
              <a:rPr lang="ru-RU" b="1" spc="-20" dirty="0">
                <a:solidFill>
                  <a:schemeClr val="bg1"/>
                </a:solidFill>
                <a:latin typeface="Trebuchet MS"/>
                <a:cs typeface="Trebuchet MS"/>
              </a:rPr>
              <a:t>служащий</a:t>
            </a:r>
            <a:r>
              <a:rPr lang="ru-RU" b="1" spc="-25" dirty="0">
                <a:solidFill>
                  <a:schemeClr val="bg1"/>
                </a:solidFill>
                <a:latin typeface="Trebuchet MS"/>
                <a:cs typeface="Trebuchet MS"/>
              </a:rPr>
              <a:t> </a:t>
            </a:r>
            <a:r>
              <a:rPr lang="ru-RU" b="1" spc="-45" dirty="0">
                <a:solidFill>
                  <a:schemeClr val="bg1"/>
                </a:solidFill>
                <a:latin typeface="Trebuchet MS"/>
                <a:cs typeface="Trebuchet MS"/>
              </a:rPr>
              <a:t>(работник),</a:t>
            </a:r>
            <a:r>
              <a:rPr lang="ru-RU" b="1" spc="-35" dirty="0">
                <a:solidFill>
                  <a:schemeClr val="bg1"/>
                </a:solidFill>
                <a:latin typeface="Trebuchet MS"/>
                <a:cs typeface="Trebuchet MS"/>
              </a:rPr>
              <a:t> </a:t>
            </a:r>
            <a:r>
              <a:rPr lang="ru-RU" b="1" dirty="0">
                <a:solidFill>
                  <a:schemeClr val="bg1"/>
                </a:solidFill>
                <a:latin typeface="Trebuchet MS"/>
                <a:cs typeface="Trebuchet MS"/>
              </a:rPr>
              <a:t>его</a:t>
            </a:r>
            <a:r>
              <a:rPr lang="ru-RU" b="1" spc="-25" dirty="0">
                <a:solidFill>
                  <a:schemeClr val="bg1"/>
                </a:solidFill>
                <a:latin typeface="Trebuchet MS"/>
                <a:cs typeface="Trebuchet MS"/>
              </a:rPr>
              <a:t> </a:t>
            </a:r>
            <a:r>
              <a:rPr lang="ru-RU" b="1" spc="-20" dirty="0">
                <a:solidFill>
                  <a:schemeClr val="bg1"/>
                </a:solidFill>
                <a:latin typeface="Trebuchet MS"/>
                <a:cs typeface="Trebuchet MS"/>
              </a:rPr>
              <a:t>супруга </a:t>
            </a:r>
            <a:r>
              <a:rPr lang="ru-RU" b="1" spc="-65" dirty="0">
                <a:solidFill>
                  <a:schemeClr val="bg1"/>
                </a:solidFill>
                <a:latin typeface="Trebuchet MS"/>
                <a:cs typeface="Trebuchet MS"/>
              </a:rPr>
              <a:t>(супруг),</a:t>
            </a:r>
            <a:r>
              <a:rPr lang="ru-RU" b="1" spc="-30" dirty="0">
                <a:solidFill>
                  <a:schemeClr val="bg1"/>
                </a:solidFill>
                <a:latin typeface="Trebuchet MS"/>
                <a:cs typeface="Trebuchet MS"/>
              </a:rPr>
              <a:t> </a:t>
            </a:r>
            <a:r>
              <a:rPr lang="ru-RU" b="1" spc="-55" dirty="0">
                <a:solidFill>
                  <a:schemeClr val="bg1"/>
                </a:solidFill>
                <a:latin typeface="Trebuchet MS"/>
                <a:cs typeface="Trebuchet MS"/>
              </a:rPr>
              <a:t>несовершеннолетний </a:t>
            </a:r>
            <a:r>
              <a:rPr lang="ru-RU" b="1" spc="-10" dirty="0">
                <a:solidFill>
                  <a:schemeClr val="bg1"/>
                </a:solidFill>
                <a:latin typeface="Trebuchet MS"/>
                <a:cs typeface="Trebuchet MS"/>
              </a:rPr>
              <a:t>ребенок</a:t>
            </a:r>
            <a:r>
              <a:rPr lang="ru-RU" b="1" spc="-10" dirty="0">
                <a:solidFill>
                  <a:schemeClr val="bg1"/>
                </a:solidFill>
                <a:latin typeface="Arial"/>
                <a:cs typeface="Arial"/>
              </a:rPr>
              <a:t>.</a:t>
            </a:r>
            <a:endParaRPr lang="ru-RU" b="1" dirty="0">
              <a:solidFill>
                <a:schemeClr val="bg1"/>
              </a:solidFill>
              <a:latin typeface="Arial"/>
              <a:cs typeface="Arial"/>
            </a:endParaRPr>
          </a:p>
          <a:p>
            <a:pPr marL="355600" indent="-342900" algn="just">
              <a:lnSpc>
                <a:spcPct val="100000"/>
              </a:lnSpc>
              <a:spcBef>
                <a:spcPts val="434"/>
              </a:spcBef>
              <a:buFont typeface="Arial"/>
              <a:buChar char="•"/>
              <a:tabLst>
                <a:tab pos="355600" algn="l"/>
              </a:tabLst>
            </a:pPr>
            <a:r>
              <a:rPr lang="ru-RU" b="1" dirty="0">
                <a:solidFill>
                  <a:schemeClr val="bg1"/>
                </a:solidFill>
                <a:latin typeface="Trebuchet MS"/>
                <a:cs typeface="Trebuchet MS"/>
              </a:rPr>
              <a:t>Данный</a:t>
            </a:r>
            <a:r>
              <a:rPr lang="ru-RU" b="1" spc="220" dirty="0">
                <a:solidFill>
                  <a:schemeClr val="bg1"/>
                </a:solidFill>
                <a:latin typeface="Trebuchet MS"/>
                <a:cs typeface="Trebuchet MS"/>
              </a:rPr>
              <a:t> </a:t>
            </a:r>
            <a:r>
              <a:rPr lang="ru-RU" b="1" spc="-40" dirty="0">
                <a:solidFill>
                  <a:schemeClr val="bg1"/>
                </a:solidFill>
                <a:latin typeface="Trebuchet MS"/>
                <a:cs typeface="Trebuchet MS"/>
              </a:rPr>
              <a:t>подраздел</a:t>
            </a:r>
            <a:r>
              <a:rPr lang="ru-RU" b="1" spc="235" dirty="0">
                <a:solidFill>
                  <a:schemeClr val="bg1"/>
                </a:solidFill>
                <a:latin typeface="Trebuchet MS"/>
                <a:cs typeface="Trebuchet MS"/>
              </a:rPr>
              <a:t> </a:t>
            </a:r>
            <a:r>
              <a:rPr lang="ru-RU" b="1" spc="-30" dirty="0">
                <a:solidFill>
                  <a:schemeClr val="bg1"/>
                </a:solidFill>
                <a:latin typeface="Trebuchet MS"/>
                <a:cs typeface="Trebuchet MS"/>
              </a:rPr>
              <a:t>также</a:t>
            </a:r>
            <a:r>
              <a:rPr lang="ru-RU" b="1" spc="235" dirty="0">
                <a:solidFill>
                  <a:schemeClr val="bg1"/>
                </a:solidFill>
                <a:latin typeface="Trebuchet MS"/>
                <a:cs typeface="Trebuchet MS"/>
              </a:rPr>
              <a:t> </a:t>
            </a:r>
            <a:r>
              <a:rPr lang="ru-RU" b="1" spc="-45" dirty="0">
                <a:solidFill>
                  <a:schemeClr val="bg1"/>
                </a:solidFill>
                <a:latin typeface="Trebuchet MS"/>
                <a:cs typeface="Trebuchet MS"/>
              </a:rPr>
              <a:t>подлежит</a:t>
            </a:r>
            <a:r>
              <a:rPr lang="ru-RU" b="1" spc="225" dirty="0">
                <a:solidFill>
                  <a:schemeClr val="bg1"/>
                </a:solidFill>
                <a:latin typeface="Trebuchet MS"/>
                <a:cs typeface="Trebuchet MS"/>
              </a:rPr>
              <a:t> </a:t>
            </a:r>
            <a:r>
              <a:rPr lang="ru-RU" b="1" spc="-35" dirty="0">
                <a:solidFill>
                  <a:schemeClr val="bg1"/>
                </a:solidFill>
                <a:latin typeface="Trebuchet MS"/>
                <a:cs typeface="Trebuchet MS"/>
              </a:rPr>
              <a:t>заполнению</a:t>
            </a:r>
            <a:r>
              <a:rPr lang="ru-RU" b="1" spc="220" dirty="0">
                <a:solidFill>
                  <a:schemeClr val="bg1"/>
                </a:solidFill>
                <a:latin typeface="Trebuchet MS"/>
                <a:cs typeface="Trebuchet MS"/>
              </a:rPr>
              <a:t> </a:t>
            </a:r>
            <a:r>
              <a:rPr lang="ru-RU" b="1" dirty="0">
                <a:solidFill>
                  <a:schemeClr val="bg1"/>
                </a:solidFill>
                <a:latin typeface="Trebuchet MS"/>
                <a:cs typeface="Trebuchet MS"/>
              </a:rPr>
              <a:t>в</a:t>
            </a:r>
            <a:r>
              <a:rPr lang="ru-RU" b="1" spc="245" dirty="0">
                <a:solidFill>
                  <a:schemeClr val="bg1"/>
                </a:solidFill>
                <a:latin typeface="Trebuchet MS"/>
                <a:cs typeface="Trebuchet MS"/>
              </a:rPr>
              <a:t> </a:t>
            </a:r>
            <a:r>
              <a:rPr lang="ru-RU" b="1" spc="-75" dirty="0">
                <a:solidFill>
                  <a:schemeClr val="bg1"/>
                </a:solidFill>
                <a:latin typeface="Trebuchet MS"/>
                <a:cs typeface="Trebuchet MS"/>
              </a:rPr>
              <a:t>случае,</a:t>
            </a:r>
            <a:r>
              <a:rPr lang="ru-RU" b="1" spc="229" dirty="0">
                <a:solidFill>
                  <a:schemeClr val="bg1"/>
                </a:solidFill>
                <a:latin typeface="Trebuchet MS"/>
                <a:cs typeface="Trebuchet MS"/>
              </a:rPr>
              <a:t> </a:t>
            </a:r>
            <a:r>
              <a:rPr lang="ru-RU" b="1" spc="-10" dirty="0">
                <a:solidFill>
                  <a:schemeClr val="bg1"/>
                </a:solidFill>
                <a:latin typeface="Trebuchet MS"/>
                <a:cs typeface="Trebuchet MS"/>
              </a:rPr>
              <a:t>если</a:t>
            </a:r>
            <a:r>
              <a:rPr lang="ru-RU" b="1" spc="229" dirty="0">
                <a:solidFill>
                  <a:schemeClr val="bg1"/>
                </a:solidFill>
                <a:latin typeface="Trebuchet MS"/>
                <a:cs typeface="Trebuchet MS"/>
              </a:rPr>
              <a:t> </a:t>
            </a:r>
            <a:r>
              <a:rPr lang="ru-RU" b="1" spc="-20" dirty="0">
                <a:solidFill>
                  <a:schemeClr val="bg1"/>
                </a:solidFill>
                <a:latin typeface="Trebuchet MS"/>
                <a:cs typeface="Trebuchet MS"/>
              </a:rPr>
              <a:t>лицо,</a:t>
            </a:r>
            <a:r>
              <a:rPr lang="ru-RU" b="1" spc="229" dirty="0">
                <a:solidFill>
                  <a:schemeClr val="bg1"/>
                </a:solidFill>
                <a:latin typeface="Trebuchet MS"/>
                <a:cs typeface="Trebuchet MS"/>
              </a:rPr>
              <a:t> </a:t>
            </a:r>
            <a:r>
              <a:rPr lang="ru-RU" b="1" spc="-50" dirty="0">
                <a:solidFill>
                  <a:schemeClr val="bg1"/>
                </a:solidFill>
                <a:latin typeface="Trebuchet MS"/>
                <a:cs typeface="Trebuchet MS"/>
              </a:rPr>
              <a:t>в</a:t>
            </a:r>
            <a:endParaRPr lang="ru-RU" b="1" dirty="0">
              <a:solidFill>
                <a:schemeClr val="bg1"/>
              </a:solidFill>
              <a:latin typeface="Trebuchet MS"/>
              <a:cs typeface="Trebuchet MS"/>
            </a:endParaRPr>
          </a:p>
          <a:p>
            <a:pPr marL="355600" algn="just">
              <a:lnSpc>
                <a:spcPct val="100000"/>
              </a:lnSpc>
            </a:pPr>
            <a:r>
              <a:rPr lang="ru-RU" b="1" spc="-65" dirty="0">
                <a:solidFill>
                  <a:schemeClr val="bg1"/>
                </a:solidFill>
                <a:latin typeface="Trebuchet MS"/>
                <a:cs typeface="Trebuchet MS"/>
              </a:rPr>
              <a:t>отношении</a:t>
            </a:r>
            <a:r>
              <a:rPr lang="ru-RU" b="1" spc="-85" dirty="0">
                <a:solidFill>
                  <a:schemeClr val="bg1"/>
                </a:solidFill>
                <a:latin typeface="Trebuchet MS"/>
                <a:cs typeface="Trebuchet MS"/>
              </a:rPr>
              <a:t> </a:t>
            </a:r>
            <a:r>
              <a:rPr lang="ru-RU" b="1" spc="-80" dirty="0">
                <a:solidFill>
                  <a:schemeClr val="bg1"/>
                </a:solidFill>
                <a:latin typeface="Trebuchet MS"/>
                <a:cs typeface="Trebuchet MS"/>
              </a:rPr>
              <a:t>которого</a:t>
            </a:r>
            <a:r>
              <a:rPr lang="ru-RU" b="1" spc="-55" dirty="0">
                <a:solidFill>
                  <a:schemeClr val="bg1"/>
                </a:solidFill>
                <a:latin typeface="Trebuchet MS"/>
                <a:cs typeface="Trebuchet MS"/>
              </a:rPr>
              <a:t> </a:t>
            </a:r>
            <a:r>
              <a:rPr lang="ru-RU" b="1" spc="-100" dirty="0">
                <a:solidFill>
                  <a:schemeClr val="bg1"/>
                </a:solidFill>
                <a:latin typeface="Trebuchet MS"/>
                <a:cs typeface="Trebuchet MS"/>
              </a:rPr>
              <a:t>представляются Сведения,</a:t>
            </a:r>
            <a:r>
              <a:rPr lang="ru-RU" b="1" spc="-85" dirty="0">
                <a:solidFill>
                  <a:schemeClr val="bg1"/>
                </a:solidFill>
                <a:latin typeface="Trebuchet MS"/>
                <a:cs typeface="Trebuchet MS"/>
              </a:rPr>
              <a:t> </a:t>
            </a:r>
            <a:r>
              <a:rPr lang="ru-RU" b="1" spc="-110" dirty="0">
                <a:solidFill>
                  <a:schemeClr val="bg1"/>
                </a:solidFill>
                <a:latin typeface="Trebuchet MS"/>
                <a:cs typeface="Trebuchet MS"/>
              </a:rPr>
              <a:t>является</a:t>
            </a:r>
            <a:r>
              <a:rPr lang="ru-RU" b="1" spc="-90" dirty="0">
                <a:solidFill>
                  <a:schemeClr val="bg1"/>
                </a:solidFill>
                <a:latin typeface="Trebuchet MS"/>
                <a:cs typeface="Trebuchet MS"/>
              </a:rPr>
              <a:t> </a:t>
            </a:r>
            <a:r>
              <a:rPr lang="ru-RU" b="1" spc="-10" dirty="0" err="1">
                <a:solidFill>
                  <a:schemeClr val="bg1"/>
                </a:solidFill>
                <a:latin typeface="Trebuchet MS"/>
                <a:cs typeface="Trebuchet MS"/>
              </a:rPr>
              <a:t>созаемщиком</a:t>
            </a:r>
            <a:r>
              <a:rPr lang="ru-RU" b="1" spc="-10" dirty="0">
                <a:solidFill>
                  <a:schemeClr val="bg1"/>
                </a:solidFill>
                <a:latin typeface="Arial"/>
                <a:cs typeface="Arial"/>
              </a:rPr>
              <a:t>.</a:t>
            </a:r>
            <a:endParaRPr lang="ru-RU" b="1" dirty="0">
              <a:solidFill>
                <a:schemeClr val="bg1"/>
              </a:solidFill>
              <a:latin typeface="Arial"/>
              <a:cs typeface="Arial"/>
            </a:endParaRPr>
          </a:p>
        </p:txBody>
      </p:sp>
    </p:spTree>
    <p:extLst>
      <p:ext uri="{BB962C8B-B14F-4D97-AF65-F5344CB8AC3E}">
        <p14:creationId xmlns:p14="http://schemas.microsoft.com/office/powerpoint/2010/main" val="118022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71019" y="345490"/>
            <a:ext cx="11209451" cy="615553"/>
          </a:xfrm>
          <a:prstGeom prst="rect">
            <a:avLst/>
          </a:prstGeom>
        </p:spPr>
        <p:txBody>
          <a:bodyPr wrap="square">
            <a:spAutoFit/>
          </a:bodyPr>
          <a:lstStyle/>
          <a:p>
            <a:r>
              <a:rPr lang="ru-RU" sz="3400" dirty="0">
                <a:solidFill>
                  <a:schemeClr val="accent6">
                    <a:lumMod val="50000"/>
                  </a:schemeClr>
                </a:solidFill>
                <a:latin typeface="Times New Roman" panose="02020603050405020304" pitchFamily="18" charset="0"/>
                <a:cs typeface="Times New Roman" panose="02020603050405020304" pitchFamily="18" charset="0"/>
              </a:rPr>
              <a:t>Изменения</a:t>
            </a:r>
            <a:endParaRPr lang="ru-RU" sz="3400" dirty="0"/>
          </a:p>
        </p:txBody>
      </p:sp>
      <p:cxnSp>
        <p:nvCxnSpPr>
          <p:cNvPr id="4" name="Соединительная линия уступом 3"/>
          <p:cNvCxnSpPr/>
          <p:nvPr/>
        </p:nvCxnSpPr>
        <p:spPr>
          <a:xfrm>
            <a:off x="156754" y="378823"/>
            <a:ext cx="1959429" cy="718457"/>
          </a:xfrm>
          <a:prstGeom prst="bentConnector3">
            <a:avLst/>
          </a:prstGeom>
          <a:ln w="38100" cap="flat" cmpd="sng" algn="ctr">
            <a:solidFill>
              <a:schemeClr val="accent6">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 name="TextBox 5">
            <a:extLst>
              <a:ext uri="{FF2B5EF4-FFF2-40B4-BE49-F238E27FC236}">
                <a16:creationId xmlns:a16="http://schemas.microsoft.com/office/drawing/2014/main" id="{BFB10B7D-0D64-85A8-C88E-656442037E86}"/>
              </a:ext>
            </a:extLst>
          </p:cNvPr>
          <p:cNvSpPr txBox="1"/>
          <p:nvPr/>
        </p:nvSpPr>
        <p:spPr>
          <a:xfrm>
            <a:off x="306977" y="1212566"/>
            <a:ext cx="11648236" cy="5170646"/>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spcBef>
                <a:spcPts val="0"/>
              </a:spcBef>
            </a:pPr>
            <a:r>
              <a:rPr lang="ru-RU" sz="2400" dirty="0">
                <a:solidFill>
                  <a:schemeClr val="tx1"/>
                </a:solidFill>
                <a:latin typeface="Times New Roman" panose="02020603050405020304" pitchFamily="18" charset="0"/>
                <a:cs typeface="Times New Roman" panose="02020603050405020304" pitchFamily="18" charset="0"/>
              </a:rPr>
              <a:t>Отдельно указано, что дополнительные пояснения содержатся в иных инструктивно-методических материалах Минтруда России, например, Инструктивно-методических материалах по вопросам реализации</a:t>
            </a:r>
          </a:p>
          <a:p>
            <a:pPr algn="just">
              <a:spcBef>
                <a:spcPts val="0"/>
              </a:spcBef>
            </a:pPr>
            <a:r>
              <a:rPr lang="ru-RU" sz="2400" dirty="0">
                <a:solidFill>
                  <a:schemeClr val="tx1"/>
                </a:solidFill>
                <a:latin typeface="Times New Roman" panose="02020603050405020304" pitchFamily="18" charset="0"/>
                <a:cs typeface="Times New Roman" panose="02020603050405020304" pitchFamily="18" charset="0"/>
              </a:rPr>
              <a:t>Указа Президента Российской Федерации от 29.12.2022 № 968 «Об особенностях исполнения обязанностей, соблюдения ограничений и запретов</a:t>
            </a:r>
          </a:p>
          <a:p>
            <a:pPr algn="just">
              <a:spcBef>
                <a:spcPts val="0"/>
              </a:spcBef>
            </a:pPr>
            <a:r>
              <a:rPr lang="ru-RU" sz="2400" dirty="0">
                <a:solidFill>
                  <a:schemeClr val="tx1"/>
                </a:solidFill>
                <a:latin typeface="Times New Roman" panose="02020603050405020304" pitchFamily="18" charset="0"/>
                <a:cs typeface="Times New Roman" panose="02020603050405020304" pitchFamily="18" charset="0"/>
              </a:rPr>
              <a:t>в области противодействия коррупции некоторыми категориями</a:t>
            </a:r>
          </a:p>
          <a:p>
            <a:pPr algn="just">
              <a:spcBef>
                <a:spcPts val="0"/>
              </a:spcBef>
            </a:pPr>
            <a:r>
              <a:rPr lang="ru-RU" sz="2400" dirty="0">
                <a:solidFill>
                  <a:schemeClr val="tx1"/>
                </a:solidFill>
                <a:latin typeface="Times New Roman" panose="02020603050405020304" pitchFamily="18" charset="0"/>
                <a:cs typeface="Times New Roman" panose="02020603050405020304" pitchFamily="18" charset="0"/>
              </a:rPr>
              <a:t>граждан в период проведения специальной военной</a:t>
            </a:r>
          </a:p>
          <a:p>
            <a:pPr algn="just">
              <a:spcBef>
                <a:spcPts val="0"/>
              </a:spcBef>
            </a:pPr>
            <a:r>
              <a:rPr lang="ru-RU" sz="2400" dirty="0">
                <a:solidFill>
                  <a:schemeClr val="tx1"/>
                </a:solidFill>
                <a:latin typeface="Times New Roman" panose="02020603050405020304" pitchFamily="18" charset="0"/>
                <a:cs typeface="Times New Roman" panose="02020603050405020304" pitchFamily="18" charset="0"/>
              </a:rPr>
              <a:t>операции» (https://mintrud.gov.ru/ministry/programms/anticorruption/9/23), </a:t>
            </a:r>
          </a:p>
          <a:p>
            <a:pPr algn="just">
              <a:spcBef>
                <a:spcPts val="0"/>
              </a:spcBef>
            </a:pPr>
            <a:r>
              <a:rPr lang="ru-RU" sz="2400" dirty="0">
                <a:solidFill>
                  <a:schemeClr val="tx1"/>
                </a:solidFill>
                <a:latin typeface="Times New Roman" panose="02020603050405020304" pitchFamily="18" charset="0"/>
                <a:cs typeface="Times New Roman" panose="02020603050405020304" pitchFamily="18" charset="0"/>
              </a:rPr>
              <a:t>а также Обзоре правоприменительной практики в части невозможности представить по объективным и уважительным причинам сведения</a:t>
            </a:r>
          </a:p>
          <a:p>
            <a:pPr algn="just">
              <a:spcBef>
                <a:spcPts val="0"/>
              </a:spcBef>
            </a:pPr>
            <a:r>
              <a:rPr lang="ru-RU" sz="2400" dirty="0">
                <a:solidFill>
                  <a:schemeClr val="tx1"/>
                </a:solidFill>
                <a:latin typeface="Times New Roman" panose="02020603050405020304" pitchFamily="18" charset="0"/>
                <a:cs typeface="Times New Roman" panose="02020603050405020304" pitchFamily="18" charset="0"/>
              </a:rPr>
              <a:t>о доходах, расходах, об имуществе и обязательствах имущественного</a:t>
            </a:r>
          </a:p>
          <a:p>
            <a:pPr algn="just">
              <a:spcBef>
                <a:spcPts val="0"/>
              </a:spcBef>
            </a:pPr>
            <a:r>
              <a:rPr lang="ru-RU" sz="2400" dirty="0">
                <a:solidFill>
                  <a:schemeClr val="tx1"/>
                </a:solidFill>
                <a:latin typeface="Times New Roman" panose="02020603050405020304" pitchFamily="18" charset="0"/>
                <a:cs typeface="Times New Roman" panose="02020603050405020304" pitchFamily="18" charset="0"/>
              </a:rPr>
              <a:t>характера своих супруги (супруга) и несовершеннолетних детей (https://mintrud.gov.ru/ministry/programms/anticorruption/9/24).</a:t>
            </a:r>
          </a:p>
          <a:p>
            <a:pPr algn="just">
              <a:spcBef>
                <a:spcPts val="0"/>
              </a:spcBef>
            </a:pPr>
            <a:endParaRPr lang="ru-RU" sz="1800" dirty="0">
              <a:solidFill>
                <a:schemeClr val="tx2"/>
              </a:solidFill>
              <a:latin typeface="Georgia" pitchFamily="18" charset="0"/>
            </a:endParaRPr>
          </a:p>
        </p:txBody>
      </p:sp>
    </p:spTree>
    <p:extLst>
      <p:ext uri="{BB962C8B-B14F-4D97-AF65-F5344CB8AC3E}">
        <p14:creationId xmlns:p14="http://schemas.microsoft.com/office/powerpoint/2010/main" val="3359410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flipH="1">
            <a:off x="3391591" y="0"/>
            <a:ext cx="8800405" cy="700018"/>
          </a:xfrm>
          <a:prstGeom prst="rect">
            <a:avLst/>
          </a:prstGeom>
        </p:spPr>
      </p:pic>
      <p:pic>
        <p:nvPicPr>
          <p:cNvPr id="7" name="Рисунок 6"/>
          <p:cNvPicPr>
            <a:picLocks noChangeAspect="1"/>
          </p:cNvPicPr>
          <p:nvPr/>
        </p:nvPicPr>
        <p:blipFill>
          <a:blip r:embed="rId3"/>
          <a:stretch>
            <a:fillRect/>
          </a:stretch>
        </p:blipFill>
        <p:spPr>
          <a:xfrm>
            <a:off x="0" y="689955"/>
            <a:ext cx="3466407" cy="5511339"/>
          </a:xfrm>
          <a:prstGeom prst="rect">
            <a:avLst/>
          </a:prstGeom>
        </p:spPr>
      </p:pic>
      <p:sp>
        <p:nvSpPr>
          <p:cNvPr id="2" name="Заголовок 1"/>
          <p:cNvSpPr>
            <a:spLocks noGrp="1"/>
          </p:cNvSpPr>
          <p:nvPr>
            <p:ph type="title"/>
          </p:nvPr>
        </p:nvSpPr>
        <p:spPr>
          <a:xfrm>
            <a:off x="252919" y="922713"/>
            <a:ext cx="2947482" cy="4802307"/>
          </a:xfrm>
        </p:spPr>
        <p:txBody>
          <a:bodyPr>
            <a:normAutofit/>
          </a:bodyPr>
          <a:lstStyle/>
          <a:p>
            <a:pPr algn="ctr"/>
            <a:r>
              <a:rPr lang="ru-RU" sz="3200" dirty="0">
                <a:latin typeface="Arial"/>
                <a:cs typeface="Arial"/>
              </a:rPr>
              <a:t>Заполнение подраздела 6.2 </a:t>
            </a:r>
            <a:r>
              <a:rPr lang="en-US" sz="3200" dirty="0">
                <a:latin typeface="Arial"/>
                <a:cs typeface="Arial"/>
              </a:rPr>
              <a:t>“</a:t>
            </a:r>
            <a:r>
              <a:rPr lang="ru-RU" sz="3200" dirty="0">
                <a:latin typeface="Arial"/>
                <a:cs typeface="Arial"/>
              </a:rPr>
              <a:t>Срочные обязательства финансового характера</a:t>
            </a:r>
            <a:r>
              <a:rPr lang="en-US" sz="3200" dirty="0">
                <a:latin typeface="Arial"/>
                <a:cs typeface="Arial"/>
              </a:rPr>
              <a:t>”</a:t>
            </a:r>
            <a:br>
              <a:rPr lang="ru-RU" sz="3200" dirty="0">
                <a:latin typeface="Arial"/>
                <a:cs typeface="Arial"/>
              </a:rPr>
            </a:br>
            <a:r>
              <a:rPr lang="ru-RU" sz="3200" dirty="0">
                <a:latin typeface="Arial"/>
                <a:cs typeface="Arial"/>
              </a:rPr>
              <a:t>п.209 МР</a:t>
            </a:r>
            <a:endParaRPr lang="ru-RU" sz="3200" b="1" dirty="0">
              <a:latin typeface="Franklin Gothic Heavy" panose="020B0903020102020204" pitchFamily="34" charset="0"/>
            </a:endParaRPr>
          </a:p>
        </p:txBody>
      </p:sp>
      <p:pic>
        <p:nvPicPr>
          <p:cNvPr id="5" name="Рисунок 4"/>
          <p:cNvPicPr>
            <a:picLocks noChangeAspect="1"/>
          </p:cNvPicPr>
          <p:nvPr/>
        </p:nvPicPr>
        <p:blipFill>
          <a:blip r:embed="rId4"/>
          <a:stretch>
            <a:fillRect/>
          </a:stretch>
        </p:blipFill>
        <p:spPr>
          <a:xfrm>
            <a:off x="177034" y="84269"/>
            <a:ext cx="615749" cy="615749"/>
          </a:xfrm>
          <a:prstGeom prst="rect">
            <a:avLst/>
          </a:prstGeom>
        </p:spPr>
      </p:pic>
      <p:pic>
        <p:nvPicPr>
          <p:cNvPr id="11" name="Рисунок 10"/>
          <p:cNvPicPr>
            <a:picLocks noChangeAspect="1"/>
          </p:cNvPicPr>
          <p:nvPr/>
        </p:nvPicPr>
        <p:blipFill>
          <a:blip r:embed="rId5"/>
          <a:stretch>
            <a:fillRect/>
          </a:stretch>
        </p:blipFill>
        <p:spPr>
          <a:xfrm>
            <a:off x="11711653" y="689956"/>
            <a:ext cx="480347" cy="5511338"/>
          </a:xfrm>
          <a:prstGeom prst="rect">
            <a:avLst/>
          </a:prstGeom>
        </p:spPr>
      </p:pic>
      <p:sp>
        <p:nvSpPr>
          <p:cNvPr id="6" name="Прямоугольник 5"/>
          <p:cNvSpPr/>
          <p:nvPr/>
        </p:nvSpPr>
        <p:spPr>
          <a:xfrm>
            <a:off x="4843550" y="0"/>
            <a:ext cx="6096000" cy="646331"/>
          </a:xfrm>
          <a:prstGeom prst="rect">
            <a:avLst/>
          </a:prstGeom>
        </p:spPr>
        <p:txBody>
          <a:bodyPr>
            <a:spAutoFit/>
          </a:bodyPr>
          <a:lstStyle/>
          <a:p>
            <a:pPr algn="ctr"/>
            <a:r>
              <a:rPr lang="ru-RU" b="1" dirty="0">
                <a:solidFill>
                  <a:schemeClr val="bg1"/>
                </a:solidFill>
              </a:rPr>
              <a:t>Сведения заполняются отдельно по подразделам в отношении:</a:t>
            </a:r>
          </a:p>
        </p:txBody>
      </p:sp>
      <p:sp>
        <p:nvSpPr>
          <p:cNvPr id="3" name="Прямоугольник 2"/>
          <p:cNvSpPr/>
          <p:nvPr/>
        </p:nvSpPr>
        <p:spPr>
          <a:xfrm>
            <a:off x="3453320" y="722658"/>
            <a:ext cx="3293659" cy="400110"/>
          </a:xfrm>
          <a:prstGeom prst="rect">
            <a:avLst/>
          </a:prstGeom>
        </p:spPr>
        <p:txBody>
          <a:bodyPr wrap="none">
            <a:spAutoFit/>
          </a:bodyPr>
          <a:lstStyle/>
          <a:p>
            <a:r>
              <a:rPr lang="ru-RU" sz="2000" dirty="0"/>
              <a:t>В Подразделе указываются:</a:t>
            </a:r>
          </a:p>
        </p:txBody>
      </p:sp>
      <p:sp>
        <p:nvSpPr>
          <p:cNvPr id="9" name="Прямоугольник 8"/>
          <p:cNvSpPr/>
          <p:nvPr/>
        </p:nvSpPr>
        <p:spPr>
          <a:xfrm>
            <a:off x="3719326" y="1122768"/>
            <a:ext cx="7380723" cy="5047536"/>
          </a:xfrm>
          <a:prstGeom prst="rect">
            <a:avLst/>
          </a:prstGeom>
        </p:spPr>
        <p:txBody>
          <a:bodyPr wrap="square">
            <a:spAutoFit/>
          </a:bodyPr>
          <a:lstStyle/>
          <a:p>
            <a:pPr marL="171450" indent="-171450" algn="just">
              <a:buFont typeface="Wingdings" panose="05000000000000000000" pitchFamily="2" charset="2"/>
              <a:buChar char="Ø"/>
            </a:pPr>
            <a:r>
              <a:rPr lang="ru-RU" sz="1400" dirty="0"/>
              <a:t>договор о предоставлении кредита, в том числе при наличии у лица кредитной карты (указываются обязательства, возникшие в связи с имеющейся задолженностью по кредитной карте на конец отчетного периода равной или превышающей 500 000 руб.);</a:t>
            </a:r>
          </a:p>
          <a:p>
            <a:pPr marL="171450" indent="-171450" algn="just">
              <a:buFont typeface="Wingdings" panose="05000000000000000000" pitchFamily="2" charset="2"/>
              <a:buChar char="Ø"/>
            </a:pPr>
            <a:r>
              <a:rPr lang="ru-RU" sz="1400" dirty="0"/>
              <a:t>договор финансовой аренды (лизинг); договор займа;</a:t>
            </a:r>
          </a:p>
          <a:p>
            <a:pPr marL="171450" indent="-171450" algn="just">
              <a:buFont typeface="Wingdings" panose="05000000000000000000" pitchFamily="2" charset="2"/>
              <a:buChar char="Ø"/>
            </a:pPr>
            <a:r>
              <a:rPr lang="ru-RU" sz="1400" dirty="0"/>
              <a:t>договор финансирования под уступку денежного требования;</a:t>
            </a:r>
          </a:p>
          <a:p>
            <a:pPr marL="171450" indent="-171450" algn="just">
              <a:buFont typeface="Wingdings" panose="05000000000000000000" pitchFamily="2" charset="2"/>
              <a:buChar char="Ø"/>
            </a:pPr>
            <a:r>
              <a:rPr lang="ru-RU" sz="1400" dirty="0"/>
              <a:t>обязательства, связанные с заключением договора об уступке права требования;</a:t>
            </a:r>
          </a:p>
          <a:p>
            <a:pPr marL="171450" indent="-171450" algn="just">
              <a:buFont typeface="Wingdings" panose="05000000000000000000" pitchFamily="2" charset="2"/>
              <a:buChar char="Ø"/>
            </a:pPr>
            <a:r>
              <a:rPr lang="ru-RU" sz="1400" dirty="0"/>
              <a:t>обязательства вследствие причинения вреда (финансовые);</a:t>
            </a:r>
          </a:p>
          <a:p>
            <a:pPr marL="171450" indent="-171450" algn="just">
              <a:buFont typeface="Wingdings" panose="05000000000000000000" pitchFamily="2" charset="2"/>
              <a:buChar char="Ø"/>
            </a:pPr>
            <a:r>
              <a:rPr lang="ru-RU" sz="1400" dirty="0"/>
              <a:t>обязательства по договору поручительства (в случае, если по состоянию на отчетную дату должник не исполняет или исполняет обязательства перед кредитором ненадлежащим образом и соответствующие обязательства возникли у поручителя);</a:t>
            </a:r>
          </a:p>
          <a:p>
            <a:pPr marL="171450" indent="-171450" algn="just">
              <a:buFont typeface="Wingdings" panose="05000000000000000000" pitchFamily="2" charset="2"/>
              <a:buChar char="Ø"/>
            </a:pPr>
            <a:r>
              <a:rPr lang="ru-RU" sz="1400" dirty="0"/>
              <a:t>обязательства по уплате алиментов (если по состоянию на отчетную дату сумма невыплаченных алиментов равна или превышает 500 000 руб.);</a:t>
            </a:r>
          </a:p>
          <a:p>
            <a:pPr marL="171450" indent="-171450" algn="just">
              <a:buFont typeface="Wingdings" panose="05000000000000000000" pitchFamily="2" charset="2"/>
              <a:buChar char="Ø"/>
            </a:pPr>
            <a:r>
              <a:rPr lang="ru-RU" sz="1400" dirty="0"/>
              <a:t>обязательства по выплате арендной платы за наем жилого или нежилого помещения (если по состоянию на отчетную дату сумма невыплаченной арендной платы равна или превышает 500 000 руб.);</a:t>
            </a:r>
          </a:p>
          <a:p>
            <a:pPr marL="171450" indent="-171450" algn="just">
              <a:buFont typeface="Wingdings" panose="05000000000000000000" pitchFamily="2" charset="2"/>
              <a:buChar char="Ø"/>
            </a:pPr>
            <a:r>
              <a:rPr lang="ru-RU" sz="1400" dirty="0"/>
              <a:t>выкупленная дебиторская задолженность;</a:t>
            </a:r>
          </a:p>
          <a:p>
            <a:pPr marL="171450" indent="-171450" algn="just">
              <a:buFont typeface="Wingdings" panose="05000000000000000000" pitchFamily="2" charset="2"/>
              <a:buChar char="Ø"/>
            </a:pPr>
            <a:r>
              <a:rPr lang="ru-RU" sz="1400" dirty="0"/>
              <a:t>финансовые обязательства, участником которых в силу Федерального закона от 23 декабря 2003 г. № 177-ФЗ "О страховании вкладов в банках Российской Федерации" является государственная корпорация "Агентство по страхованию вкладов";</a:t>
            </a:r>
          </a:p>
          <a:p>
            <a:pPr marL="171450" indent="-171450" algn="just">
              <a:buFont typeface="Wingdings" panose="05000000000000000000" pitchFamily="2" charset="2"/>
              <a:buChar char="Ø"/>
            </a:pPr>
            <a:r>
              <a:rPr lang="ru-RU" sz="1400" dirty="0"/>
              <a:t>предоставленные брокером займы (т.н. "маржинальные сделки");</a:t>
            </a:r>
          </a:p>
          <a:p>
            <a:pPr marL="171450" indent="-171450" algn="just">
              <a:buFont typeface="Wingdings" panose="05000000000000000000" pitchFamily="2" charset="2"/>
              <a:buChar char="Ø"/>
            </a:pPr>
            <a:r>
              <a:rPr lang="ru-RU" sz="1400" dirty="0"/>
              <a:t>обязательства по незакрытым сделкам РЕПО и СВОП (у клиента имеются требования и обязательства по этим сделкам); фьючерсный договор;</a:t>
            </a:r>
          </a:p>
          <a:p>
            <a:pPr marL="171450" indent="-171450" algn="just">
              <a:buFont typeface="Wingdings" panose="05000000000000000000" pitchFamily="2" charset="2"/>
              <a:buChar char="Ø"/>
            </a:pPr>
            <a:r>
              <a:rPr lang="ru-RU" sz="1400" dirty="0"/>
              <a:t>иные обязательства, в том числе установленные решением суда.</a:t>
            </a:r>
          </a:p>
        </p:txBody>
      </p:sp>
    </p:spTree>
    <p:extLst>
      <p:ext uri="{BB962C8B-B14F-4D97-AF65-F5344CB8AC3E}">
        <p14:creationId xmlns:p14="http://schemas.microsoft.com/office/powerpoint/2010/main" val="3646447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4931"/>
            <a:ext cx="3797508" cy="5339985"/>
          </a:xfrm>
          <a:prstGeom prst="rect">
            <a:avLst/>
          </a:prstGeom>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673" y="0"/>
            <a:ext cx="4384227" cy="6858000"/>
          </a:xfrm>
          <a:prstGeom prst="rect">
            <a:avLst/>
          </a:prstGeom>
        </p:spPr>
      </p:pic>
      <p:sp>
        <p:nvSpPr>
          <p:cNvPr id="2" name="Заголовок 1"/>
          <p:cNvSpPr>
            <a:spLocks noGrp="1"/>
          </p:cNvSpPr>
          <p:nvPr>
            <p:ph type="title"/>
          </p:nvPr>
        </p:nvSpPr>
        <p:spPr>
          <a:xfrm>
            <a:off x="0" y="1022465"/>
            <a:ext cx="3761128" cy="4702555"/>
          </a:xfrm>
        </p:spPr>
        <p:txBody>
          <a:bodyPr>
            <a:normAutofit/>
          </a:bodyPr>
          <a:lstStyle/>
          <a:p>
            <a:pPr algn="just"/>
            <a:r>
              <a:rPr lang="ru-RU" sz="4000" dirty="0">
                <a:latin typeface="Arial"/>
                <a:cs typeface="Arial"/>
              </a:rPr>
              <a:t>Заполнение подраздела 6.2 </a:t>
            </a:r>
            <a:r>
              <a:rPr lang="en-US" sz="4000" dirty="0">
                <a:latin typeface="Arial"/>
                <a:cs typeface="Arial"/>
              </a:rPr>
              <a:t>“</a:t>
            </a:r>
            <a:r>
              <a:rPr lang="ru-RU" sz="4000" dirty="0">
                <a:latin typeface="Arial"/>
                <a:cs typeface="Arial"/>
              </a:rPr>
              <a:t>Срочные обязательства финансового характера</a:t>
            </a:r>
            <a:r>
              <a:rPr lang="en-US" sz="4000" dirty="0">
                <a:latin typeface="Arial"/>
                <a:cs typeface="Arial"/>
              </a:rPr>
              <a:t>”</a:t>
            </a:r>
            <a:br>
              <a:rPr lang="ru-RU" sz="4000" dirty="0">
                <a:latin typeface="Arial"/>
                <a:cs typeface="Arial"/>
              </a:rPr>
            </a:br>
            <a:r>
              <a:rPr lang="ru-RU" sz="4000" dirty="0">
                <a:latin typeface="Arial"/>
                <a:cs typeface="Arial"/>
              </a:rPr>
              <a:t>п.212 МР</a:t>
            </a:r>
            <a:endParaRPr lang="ru-RU" sz="4000" dirty="0">
              <a:latin typeface="Bahnschrift" panose="020B0502040204020203" pitchFamily="34" charset="0"/>
            </a:endParaRPr>
          </a:p>
        </p:txBody>
      </p:sp>
      <p:sp>
        <p:nvSpPr>
          <p:cNvPr id="7" name="Прямоугольник 6"/>
          <p:cNvSpPr/>
          <p:nvPr/>
        </p:nvSpPr>
        <p:spPr>
          <a:xfrm>
            <a:off x="7223168" y="344821"/>
            <a:ext cx="5312425" cy="400110"/>
          </a:xfrm>
          <a:prstGeom prst="rect">
            <a:avLst/>
          </a:prstGeom>
        </p:spPr>
        <p:txBody>
          <a:bodyPr wrap="square">
            <a:spAutoFit/>
          </a:bodyPr>
          <a:lstStyle/>
          <a:p>
            <a:endParaRPr lang="ru-RU" sz="2000" b="1" dirty="0">
              <a:solidFill>
                <a:schemeClr val="bg1"/>
              </a:solidFill>
              <a:latin typeface="Bahnschrift" panose="020B0502040204020203" pitchFamily="34"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3483" y="782712"/>
            <a:ext cx="3765417" cy="14544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Рисунок 8"/>
          <p:cNvPicPr>
            <a:picLocks noChangeAspect="1"/>
          </p:cNvPicPr>
          <p:nvPr/>
        </p:nvPicPr>
        <p:blipFill>
          <a:blip r:embed="rId3"/>
          <a:stretch>
            <a:fillRect/>
          </a:stretch>
        </p:blipFill>
        <p:spPr>
          <a:xfrm>
            <a:off x="3797508" y="4607604"/>
            <a:ext cx="3903570" cy="1675630"/>
          </a:xfrm>
          <a:prstGeom prst="rect">
            <a:avLst/>
          </a:prstGeom>
        </p:spPr>
      </p:pic>
      <p:sp>
        <p:nvSpPr>
          <p:cNvPr id="34" name="Прямоугольник 33"/>
          <p:cNvSpPr/>
          <p:nvPr/>
        </p:nvSpPr>
        <p:spPr>
          <a:xfrm>
            <a:off x="4309795" y="904315"/>
            <a:ext cx="3279713" cy="954107"/>
          </a:xfrm>
          <a:prstGeom prst="rect">
            <a:avLst/>
          </a:prstGeom>
        </p:spPr>
        <p:txBody>
          <a:bodyPr wrap="square">
            <a:spAutoFit/>
          </a:bodyPr>
          <a:lstStyle/>
          <a:p>
            <a:pPr marL="92075" algn="just">
              <a:spcBef>
                <a:spcPts val="295"/>
              </a:spcBef>
            </a:pPr>
            <a:r>
              <a:rPr lang="ru-RU" sz="1400" b="1" spc="-30" dirty="0">
                <a:solidFill>
                  <a:schemeClr val="bg1"/>
                </a:solidFill>
                <a:latin typeface="Trebuchet MS"/>
                <a:cs typeface="Trebuchet MS"/>
              </a:rPr>
              <a:t>В</a:t>
            </a:r>
            <a:r>
              <a:rPr lang="ru-RU" sz="1400" b="1" spc="-50" dirty="0">
                <a:solidFill>
                  <a:schemeClr val="bg1"/>
                </a:solidFill>
                <a:latin typeface="Trebuchet MS"/>
                <a:cs typeface="Trebuchet MS"/>
              </a:rPr>
              <a:t> </a:t>
            </a:r>
            <a:r>
              <a:rPr lang="ru-RU" sz="1400" b="1" spc="-80" dirty="0">
                <a:solidFill>
                  <a:schemeClr val="bg1"/>
                </a:solidFill>
                <a:latin typeface="Trebuchet MS"/>
                <a:cs typeface="Trebuchet MS"/>
              </a:rPr>
              <a:t>графе</a:t>
            </a:r>
            <a:r>
              <a:rPr lang="ru-RU" sz="1400" b="1" spc="-60" dirty="0">
                <a:solidFill>
                  <a:schemeClr val="bg1"/>
                </a:solidFill>
                <a:latin typeface="Trebuchet MS"/>
                <a:cs typeface="Trebuchet MS"/>
              </a:rPr>
              <a:t> </a:t>
            </a:r>
            <a:r>
              <a:rPr lang="ru-RU" sz="1400" b="1" spc="-30" dirty="0">
                <a:solidFill>
                  <a:schemeClr val="bg1"/>
                </a:solidFill>
                <a:latin typeface="Trebuchet MS"/>
                <a:cs typeface="Trebuchet MS"/>
              </a:rPr>
              <a:t>«Вид</a:t>
            </a:r>
            <a:r>
              <a:rPr lang="ru-RU" sz="1400" b="1" spc="-70" dirty="0">
                <a:solidFill>
                  <a:schemeClr val="bg1"/>
                </a:solidFill>
                <a:latin typeface="Trebuchet MS"/>
                <a:cs typeface="Trebuchet MS"/>
              </a:rPr>
              <a:t> </a:t>
            </a:r>
            <a:r>
              <a:rPr lang="ru-RU" sz="1400" b="1" spc="-50" dirty="0">
                <a:solidFill>
                  <a:schemeClr val="bg1"/>
                </a:solidFill>
                <a:latin typeface="Trebuchet MS"/>
                <a:cs typeface="Trebuchet MS"/>
              </a:rPr>
              <a:t>обязательства» </a:t>
            </a:r>
            <a:r>
              <a:rPr lang="ru-RU" sz="1400" b="1" spc="-35" dirty="0">
                <a:solidFill>
                  <a:schemeClr val="bg1"/>
                </a:solidFill>
                <a:latin typeface="Trebuchet MS"/>
                <a:cs typeface="Trebuchet MS"/>
              </a:rPr>
              <a:t>выбираем</a:t>
            </a:r>
            <a:r>
              <a:rPr lang="ru-RU" sz="1400" b="1" spc="-70" dirty="0">
                <a:solidFill>
                  <a:schemeClr val="bg1"/>
                </a:solidFill>
                <a:latin typeface="Trebuchet MS"/>
                <a:cs typeface="Trebuchet MS"/>
              </a:rPr>
              <a:t> </a:t>
            </a:r>
            <a:r>
              <a:rPr lang="ru-RU" sz="1400" b="1" spc="-35" dirty="0">
                <a:solidFill>
                  <a:schemeClr val="bg1"/>
                </a:solidFill>
                <a:latin typeface="Trebuchet MS"/>
                <a:cs typeface="Trebuchet MS"/>
              </a:rPr>
              <a:t>«Иное»</a:t>
            </a:r>
            <a:r>
              <a:rPr lang="ru-RU" sz="1400" b="1" spc="-50" dirty="0">
                <a:solidFill>
                  <a:schemeClr val="bg1"/>
                </a:solidFill>
                <a:latin typeface="Trebuchet MS"/>
                <a:cs typeface="Trebuchet MS"/>
              </a:rPr>
              <a:t> и впечатываем</a:t>
            </a:r>
            <a:r>
              <a:rPr lang="ru-RU" sz="1400" b="1" spc="-85" dirty="0">
                <a:solidFill>
                  <a:schemeClr val="bg1"/>
                </a:solidFill>
                <a:latin typeface="Trebuchet MS"/>
                <a:cs typeface="Trebuchet MS"/>
              </a:rPr>
              <a:t> </a:t>
            </a:r>
            <a:r>
              <a:rPr lang="ru-RU" sz="1400" b="1" spc="-60" dirty="0">
                <a:solidFill>
                  <a:schemeClr val="bg1"/>
                </a:solidFill>
                <a:latin typeface="Trebuchet MS"/>
                <a:cs typeface="Trebuchet MS"/>
              </a:rPr>
              <a:t>«Участие</a:t>
            </a:r>
            <a:r>
              <a:rPr lang="ru-RU" sz="1400" b="1" spc="-35" dirty="0">
                <a:solidFill>
                  <a:schemeClr val="bg1"/>
                </a:solidFill>
                <a:latin typeface="Trebuchet MS"/>
                <a:cs typeface="Trebuchet MS"/>
              </a:rPr>
              <a:t> </a:t>
            </a:r>
            <a:r>
              <a:rPr lang="ru-RU" sz="1400" b="1" spc="-40" dirty="0">
                <a:solidFill>
                  <a:schemeClr val="bg1"/>
                </a:solidFill>
                <a:latin typeface="Trebuchet MS"/>
                <a:cs typeface="Trebuchet MS"/>
              </a:rPr>
              <a:t>в</a:t>
            </a:r>
            <a:r>
              <a:rPr lang="ru-RU" sz="1400" b="1" spc="-35" dirty="0">
                <a:solidFill>
                  <a:schemeClr val="bg1"/>
                </a:solidFill>
                <a:latin typeface="Trebuchet MS"/>
                <a:cs typeface="Trebuchet MS"/>
              </a:rPr>
              <a:t> </a:t>
            </a:r>
            <a:r>
              <a:rPr lang="ru-RU" sz="1400" b="1" spc="-40" dirty="0">
                <a:solidFill>
                  <a:schemeClr val="bg1"/>
                </a:solidFill>
                <a:latin typeface="Trebuchet MS"/>
                <a:cs typeface="Trebuchet MS"/>
              </a:rPr>
              <a:t>долевом </a:t>
            </a:r>
            <a:r>
              <a:rPr lang="ru-RU" sz="1400" b="1" spc="-10" dirty="0">
                <a:solidFill>
                  <a:schemeClr val="bg1"/>
                </a:solidFill>
                <a:latin typeface="Trebuchet MS"/>
                <a:cs typeface="Trebuchet MS"/>
              </a:rPr>
              <a:t>строительстве </a:t>
            </a:r>
            <a:r>
              <a:rPr lang="ru-RU" sz="1400" b="1" spc="-50" dirty="0">
                <a:solidFill>
                  <a:schemeClr val="bg1"/>
                </a:solidFill>
                <a:latin typeface="Trebuchet MS"/>
                <a:cs typeface="Trebuchet MS"/>
              </a:rPr>
              <a:t>объекта</a:t>
            </a:r>
            <a:r>
              <a:rPr lang="ru-RU" sz="1400" b="1" spc="-60" dirty="0">
                <a:solidFill>
                  <a:schemeClr val="bg1"/>
                </a:solidFill>
                <a:latin typeface="Trebuchet MS"/>
                <a:cs typeface="Trebuchet MS"/>
              </a:rPr>
              <a:t> </a:t>
            </a:r>
            <a:r>
              <a:rPr lang="ru-RU" sz="1400" b="1" spc="-10" dirty="0">
                <a:solidFill>
                  <a:schemeClr val="bg1"/>
                </a:solidFill>
                <a:latin typeface="Trebuchet MS"/>
                <a:cs typeface="Trebuchet MS"/>
              </a:rPr>
              <a:t>недвижимости»</a:t>
            </a:r>
            <a:endParaRPr lang="ru-RU" sz="1400" b="1" dirty="0">
              <a:solidFill>
                <a:schemeClr val="bg1"/>
              </a:solidFill>
              <a:latin typeface="Trebuchet MS"/>
              <a:cs typeface="Trebuchet MS"/>
            </a:endParaRPr>
          </a:p>
        </p:txBody>
      </p:sp>
      <p:sp>
        <p:nvSpPr>
          <p:cNvPr id="35" name="Прямоугольник 34"/>
          <p:cNvSpPr/>
          <p:nvPr/>
        </p:nvSpPr>
        <p:spPr>
          <a:xfrm>
            <a:off x="4095070" y="4932244"/>
            <a:ext cx="3443905" cy="1138773"/>
          </a:xfrm>
          <a:prstGeom prst="rect">
            <a:avLst/>
          </a:prstGeom>
        </p:spPr>
        <p:txBody>
          <a:bodyPr wrap="square">
            <a:spAutoFit/>
          </a:bodyPr>
          <a:lstStyle/>
          <a:p>
            <a:pPr marL="12700" marR="5080" indent="97155" algn="ctr">
              <a:lnSpc>
                <a:spcPct val="100000"/>
              </a:lnSpc>
              <a:spcBef>
                <a:spcPts val="95"/>
              </a:spcBef>
            </a:pPr>
            <a:r>
              <a:rPr lang="ru-RU" sz="1400" spc="-70" dirty="0">
                <a:solidFill>
                  <a:srgbClr val="FFFF00"/>
                </a:solidFill>
                <a:latin typeface="Trebuchet MS"/>
                <a:cs typeface="Trebuchet MS"/>
              </a:rPr>
              <a:t>Данное</a:t>
            </a:r>
            <a:r>
              <a:rPr lang="ru-RU" sz="1400" spc="-110" dirty="0">
                <a:solidFill>
                  <a:srgbClr val="FFFF00"/>
                </a:solidFill>
                <a:latin typeface="Trebuchet MS"/>
                <a:cs typeface="Trebuchet MS"/>
              </a:rPr>
              <a:t> </a:t>
            </a:r>
            <a:r>
              <a:rPr lang="ru-RU" sz="1400" spc="-75" dirty="0">
                <a:solidFill>
                  <a:srgbClr val="FFFF00"/>
                </a:solidFill>
                <a:latin typeface="Trebuchet MS"/>
                <a:cs typeface="Trebuchet MS"/>
              </a:rPr>
              <a:t>жилое </a:t>
            </a:r>
            <a:r>
              <a:rPr lang="ru-RU" sz="1400" spc="-65" dirty="0">
                <a:solidFill>
                  <a:srgbClr val="FFFF00"/>
                </a:solidFill>
                <a:latin typeface="Trebuchet MS"/>
                <a:cs typeface="Trebuchet MS"/>
              </a:rPr>
              <a:t>помещение</a:t>
            </a:r>
            <a:r>
              <a:rPr lang="ru-RU" sz="1400" spc="-50" dirty="0">
                <a:solidFill>
                  <a:srgbClr val="FFFF00"/>
                </a:solidFill>
                <a:latin typeface="Trebuchet MS"/>
                <a:cs typeface="Trebuchet MS"/>
              </a:rPr>
              <a:t> </a:t>
            </a:r>
            <a:r>
              <a:rPr lang="ru-RU" sz="1400" spc="-95" dirty="0">
                <a:solidFill>
                  <a:srgbClr val="FFFF00"/>
                </a:solidFill>
                <a:latin typeface="Trebuchet MS"/>
                <a:cs typeface="Trebuchet MS"/>
              </a:rPr>
              <a:t>(если</a:t>
            </a:r>
            <a:r>
              <a:rPr lang="ru-RU" sz="1400" spc="-60" dirty="0">
                <a:solidFill>
                  <a:srgbClr val="FFFF00"/>
                </a:solidFill>
                <a:latin typeface="Trebuchet MS"/>
                <a:cs typeface="Trebuchet MS"/>
              </a:rPr>
              <a:t> </a:t>
            </a:r>
            <a:r>
              <a:rPr lang="ru-RU" sz="1400" spc="-25" dirty="0">
                <a:solidFill>
                  <a:srgbClr val="FFFF00"/>
                </a:solidFill>
                <a:latin typeface="Trebuchet MS"/>
                <a:cs typeface="Trebuchet MS"/>
              </a:rPr>
              <a:t>уже </a:t>
            </a:r>
            <a:r>
              <a:rPr lang="ru-RU" sz="1400" spc="-75" dirty="0">
                <a:solidFill>
                  <a:srgbClr val="FFFF00"/>
                </a:solidFill>
                <a:latin typeface="Trebuchet MS"/>
                <a:cs typeface="Trebuchet MS"/>
              </a:rPr>
              <a:t>постройка</a:t>
            </a:r>
            <a:r>
              <a:rPr lang="ru-RU" sz="1400" spc="-70" dirty="0">
                <a:solidFill>
                  <a:srgbClr val="FFFF00"/>
                </a:solidFill>
                <a:latin typeface="Trebuchet MS"/>
                <a:cs typeface="Trebuchet MS"/>
              </a:rPr>
              <a:t> </a:t>
            </a:r>
            <a:r>
              <a:rPr lang="ru-RU" sz="1400" spc="-85" dirty="0">
                <a:solidFill>
                  <a:srgbClr val="FFFF00"/>
                </a:solidFill>
                <a:latin typeface="Trebuchet MS"/>
                <a:cs typeface="Trebuchet MS"/>
              </a:rPr>
              <a:t>завершена, </a:t>
            </a:r>
            <a:r>
              <a:rPr lang="ru-RU" sz="1400" spc="-40" dirty="0">
                <a:solidFill>
                  <a:srgbClr val="FFFF00"/>
                </a:solidFill>
                <a:latin typeface="Trebuchet MS"/>
                <a:cs typeface="Trebuchet MS"/>
              </a:rPr>
              <a:t>дом</a:t>
            </a:r>
            <a:r>
              <a:rPr lang="ru-RU" sz="1400" spc="-70" dirty="0">
                <a:solidFill>
                  <a:srgbClr val="FFFF00"/>
                </a:solidFill>
                <a:latin typeface="Trebuchet MS"/>
                <a:cs typeface="Trebuchet MS"/>
              </a:rPr>
              <a:t> </a:t>
            </a:r>
            <a:r>
              <a:rPr lang="ru-RU" sz="1400" spc="-105" dirty="0">
                <a:solidFill>
                  <a:srgbClr val="FFFF00"/>
                </a:solidFill>
                <a:latin typeface="Trebuchet MS"/>
                <a:cs typeface="Trebuchet MS"/>
              </a:rPr>
              <a:t>сдан,</a:t>
            </a:r>
            <a:r>
              <a:rPr lang="ru-RU" sz="1400" spc="-85" dirty="0">
                <a:solidFill>
                  <a:srgbClr val="FFFF00"/>
                </a:solidFill>
                <a:latin typeface="Trebuchet MS"/>
                <a:cs typeface="Trebuchet MS"/>
              </a:rPr>
              <a:t> </a:t>
            </a:r>
            <a:r>
              <a:rPr lang="ru-RU" sz="1400" spc="-45" dirty="0">
                <a:solidFill>
                  <a:srgbClr val="FFFF00"/>
                </a:solidFill>
                <a:latin typeface="Trebuchet MS"/>
                <a:cs typeface="Trebuchet MS"/>
              </a:rPr>
              <a:t>но</a:t>
            </a:r>
            <a:r>
              <a:rPr lang="ru-RU" sz="1400" spc="-75" dirty="0">
                <a:solidFill>
                  <a:srgbClr val="FFFF00"/>
                </a:solidFill>
                <a:latin typeface="Trebuchet MS"/>
                <a:cs typeface="Trebuchet MS"/>
              </a:rPr>
              <a:t> </a:t>
            </a:r>
            <a:r>
              <a:rPr lang="ru-RU" sz="1400" spc="-60" dirty="0">
                <a:solidFill>
                  <a:srgbClr val="FFFF00"/>
                </a:solidFill>
                <a:latin typeface="Trebuchet MS"/>
                <a:cs typeface="Trebuchet MS"/>
              </a:rPr>
              <a:t>акт </a:t>
            </a:r>
            <a:r>
              <a:rPr lang="ru-RU" sz="1400" spc="-80" dirty="0">
                <a:solidFill>
                  <a:srgbClr val="FFFF00"/>
                </a:solidFill>
                <a:latin typeface="Trebuchet MS"/>
                <a:cs typeface="Trebuchet MS"/>
              </a:rPr>
              <a:t>не</a:t>
            </a:r>
            <a:r>
              <a:rPr lang="ru-RU" sz="1400" spc="-114" dirty="0">
                <a:solidFill>
                  <a:srgbClr val="FFFF00"/>
                </a:solidFill>
                <a:latin typeface="Trebuchet MS"/>
                <a:cs typeface="Trebuchet MS"/>
              </a:rPr>
              <a:t> </a:t>
            </a:r>
            <a:r>
              <a:rPr lang="ru-RU" sz="1400" spc="-75" dirty="0">
                <a:solidFill>
                  <a:srgbClr val="FFFF00"/>
                </a:solidFill>
                <a:latin typeface="Trebuchet MS"/>
                <a:cs typeface="Trebuchet MS"/>
              </a:rPr>
              <a:t>подписан) </a:t>
            </a:r>
            <a:r>
              <a:rPr lang="ru-RU" sz="1400" spc="204" dirty="0">
                <a:solidFill>
                  <a:srgbClr val="FFFF00"/>
                </a:solidFill>
                <a:latin typeface="Trebuchet MS"/>
                <a:cs typeface="Trebuchet MS"/>
              </a:rPr>
              <a:t>–</a:t>
            </a:r>
            <a:r>
              <a:rPr lang="ru-RU" sz="1400" spc="-95" dirty="0">
                <a:solidFill>
                  <a:srgbClr val="FFFF00"/>
                </a:solidFill>
                <a:latin typeface="Trebuchet MS"/>
                <a:cs typeface="Trebuchet MS"/>
              </a:rPr>
              <a:t> </a:t>
            </a:r>
            <a:r>
              <a:rPr lang="ru-RU" sz="1400" spc="-65" dirty="0">
                <a:solidFill>
                  <a:srgbClr val="FFFF00"/>
                </a:solidFill>
                <a:latin typeface="Trebuchet MS"/>
                <a:cs typeface="Trebuchet MS"/>
              </a:rPr>
              <a:t>должно</a:t>
            </a:r>
            <a:r>
              <a:rPr lang="ru-RU" sz="1400" spc="-110" dirty="0">
                <a:solidFill>
                  <a:srgbClr val="FFFF00"/>
                </a:solidFill>
                <a:latin typeface="Trebuchet MS"/>
                <a:cs typeface="Trebuchet MS"/>
              </a:rPr>
              <a:t> </a:t>
            </a:r>
            <a:r>
              <a:rPr lang="ru-RU" sz="1400" spc="-65" dirty="0">
                <a:solidFill>
                  <a:srgbClr val="FFFF00"/>
                </a:solidFill>
                <a:latin typeface="Trebuchet MS"/>
                <a:cs typeface="Trebuchet MS"/>
              </a:rPr>
              <a:t>быть</a:t>
            </a:r>
            <a:r>
              <a:rPr lang="ru-RU" sz="1400" spc="-114" dirty="0">
                <a:solidFill>
                  <a:srgbClr val="FFFF00"/>
                </a:solidFill>
                <a:latin typeface="Trebuchet MS"/>
                <a:cs typeface="Trebuchet MS"/>
              </a:rPr>
              <a:t> </a:t>
            </a:r>
            <a:r>
              <a:rPr lang="ru-RU" sz="1400" spc="-10" dirty="0">
                <a:solidFill>
                  <a:srgbClr val="FFFF00"/>
                </a:solidFill>
                <a:latin typeface="Trebuchet MS"/>
                <a:cs typeface="Trebuchet MS"/>
              </a:rPr>
              <a:t>отражено</a:t>
            </a:r>
            <a:r>
              <a:rPr lang="ru-RU" sz="1400" dirty="0">
                <a:solidFill>
                  <a:srgbClr val="FFFF00"/>
                </a:solidFill>
                <a:latin typeface="Trebuchet MS"/>
                <a:cs typeface="Trebuchet MS"/>
              </a:rPr>
              <a:t> </a:t>
            </a:r>
            <a:r>
              <a:rPr lang="ru-RU" sz="1400" spc="-75" dirty="0">
                <a:solidFill>
                  <a:srgbClr val="FFFF00"/>
                </a:solidFill>
                <a:latin typeface="Trebuchet MS"/>
                <a:cs typeface="Trebuchet MS"/>
              </a:rPr>
              <a:t>в</a:t>
            </a:r>
            <a:r>
              <a:rPr lang="ru-RU" sz="1400" spc="-105" dirty="0">
                <a:solidFill>
                  <a:srgbClr val="FFFF00"/>
                </a:solidFill>
                <a:latin typeface="Trebuchet MS"/>
                <a:cs typeface="Trebuchet MS"/>
              </a:rPr>
              <a:t> </a:t>
            </a:r>
            <a:r>
              <a:rPr lang="ru-RU" sz="1400" spc="-75" dirty="0">
                <a:solidFill>
                  <a:srgbClr val="FFFF00"/>
                </a:solidFill>
                <a:latin typeface="Trebuchet MS"/>
                <a:cs typeface="Trebuchet MS"/>
              </a:rPr>
              <a:t>подразделе</a:t>
            </a:r>
            <a:r>
              <a:rPr lang="ru-RU" sz="1400" spc="-65" dirty="0">
                <a:solidFill>
                  <a:srgbClr val="FFFF00"/>
                </a:solidFill>
                <a:latin typeface="Trebuchet MS"/>
                <a:cs typeface="Trebuchet MS"/>
              </a:rPr>
              <a:t> </a:t>
            </a:r>
            <a:r>
              <a:rPr lang="ru-RU" sz="1400" spc="-25" dirty="0">
                <a:solidFill>
                  <a:srgbClr val="FFFF00"/>
                </a:solidFill>
                <a:latin typeface="Trebuchet MS"/>
                <a:cs typeface="Trebuchet MS"/>
              </a:rPr>
              <a:t>6.1</a:t>
            </a:r>
            <a:endParaRPr lang="ru-RU" sz="1400" dirty="0">
              <a:solidFill>
                <a:srgbClr val="FFFF00"/>
              </a:solidFill>
              <a:latin typeface="Trebuchet MS"/>
              <a:cs typeface="Trebuchet MS"/>
            </a:endParaRPr>
          </a:p>
          <a:p>
            <a:endParaRPr lang="ru-RU" sz="1200" b="1" dirty="0">
              <a:solidFill>
                <a:schemeClr val="bg1"/>
              </a:solidFill>
            </a:endParaRPr>
          </a:p>
        </p:txBody>
      </p:sp>
      <p:pic>
        <p:nvPicPr>
          <p:cNvPr id="40" name="Рисунок 39"/>
          <p:cNvPicPr>
            <a:picLocks noChangeAspect="1"/>
          </p:cNvPicPr>
          <p:nvPr/>
        </p:nvPicPr>
        <p:blipFill>
          <a:blip r:embed="rId4"/>
          <a:stretch>
            <a:fillRect/>
          </a:stretch>
        </p:blipFill>
        <p:spPr>
          <a:xfrm>
            <a:off x="337200" y="97535"/>
            <a:ext cx="519011" cy="526120"/>
          </a:xfrm>
          <a:prstGeom prst="rect">
            <a:avLst/>
          </a:prstGeom>
        </p:spPr>
      </p:pic>
      <p:pic>
        <p:nvPicPr>
          <p:cNvPr id="5" name="Рисунок 4"/>
          <p:cNvPicPr>
            <a:picLocks noChangeAspect="1"/>
          </p:cNvPicPr>
          <p:nvPr/>
        </p:nvPicPr>
        <p:blipFill>
          <a:blip r:embed="rId5"/>
          <a:stretch>
            <a:fillRect/>
          </a:stretch>
        </p:blipFill>
        <p:spPr>
          <a:xfrm>
            <a:off x="3878350" y="2382488"/>
            <a:ext cx="3950550" cy="2131746"/>
          </a:xfrm>
          <a:prstGeom prst="rect">
            <a:avLst/>
          </a:prstGeom>
        </p:spPr>
      </p:pic>
      <p:sp>
        <p:nvSpPr>
          <p:cNvPr id="10" name="Прямоугольник 9"/>
          <p:cNvSpPr/>
          <p:nvPr/>
        </p:nvSpPr>
        <p:spPr>
          <a:xfrm>
            <a:off x="4185991" y="2461739"/>
            <a:ext cx="3428430" cy="2000548"/>
          </a:xfrm>
          <a:prstGeom prst="rect">
            <a:avLst/>
          </a:prstGeom>
        </p:spPr>
        <p:txBody>
          <a:bodyPr wrap="square">
            <a:spAutoFit/>
          </a:bodyPr>
          <a:lstStyle/>
          <a:p>
            <a:pPr marL="12700" marR="5080" algn="just">
              <a:lnSpc>
                <a:spcPct val="100000"/>
              </a:lnSpc>
              <a:spcBef>
                <a:spcPts val="105"/>
              </a:spcBef>
            </a:pPr>
            <a:r>
              <a:rPr lang="ru-RU" sz="1400" b="1" spc="-55" dirty="0">
                <a:solidFill>
                  <a:schemeClr val="bg1"/>
                </a:solidFill>
                <a:latin typeface="Trebuchet MS"/>
                <a:cs typeface="Trebuchet MS"/>
              </a:rPr>
              <a:t>Когда</a:t>
            </a:r>
            <a:r>
              <a:rPr lang="ru-RU" sz="1400" b="1" spc="-70" dirty="0">
                <a:solidFill>
                  <a:schemeClr val="bg1"/>
                </a:solidFill>
                <a:latin typeface="Trebuchet MS"/>
                <a:cs typeface="Trebuchet MS"/>
              </a:rPr>
              <a:t> </a:t>
            </a:r>
            <a:r>
              <a:rPr lang="ru-RU" sz="1400" b="1" spc="-50" dirty="0">
                <a:solidFill>
                  <a:schemeClr val="bg1"/>
                </a:solidFill>
                <a:latin typeface="Trebuchet MS"/>
                <a:cs typeface="Trebuchet MS"/>
              </a:rPr>
              <a:t>денежные</a:t>
            </a:r>
            <a:r>
              <a:rPr lang="ru-RU" sz="1400" b="1" spc="-25" dirty="0">
                <a:solidFill>
                  <a:schemeClr val="bg1"/>
                </a:solidFill>
                <a:latin typeface="Trebuchet MS"/>
                <a:cs typeface="Trebuchet MS"/>
              </a:rPr>
              <a:t> </a:t>
            </a:r>
            <a:r>
              <a:rPr lang="ru-RU" sz="1400" b="1" spc="-60" dirty="0">
                <a:solidFill>
                  <a:schemeClr val="bg1"/>
                </a:solidFill>
                <a:latin typeface="Trebuchet MS"/>
                <a:cs typeface="Trebuchet MS"/>
              </a:rPr>
              <a:t>средства</a:t>
            </a:r>
            <a:r>
              <a:rPr lang="ru-RU" sz="1400" b="1" spc="-45" dirty="0">
                <a:solidFill>
                  <a:schemeClr val="bg1"/>
                </a:solidFill>
                <a:latin typeface="Trebuchet MS"/>
                <a:cs typeface="Trebuchet MS"/>
              </a:rPr>
              <a:t> </a:t>
            </a:r>
            <a:r>
              <a:rPr lang="ru-RU" sz="1400" b="1" spc="-40" dirty="0">
                <a:solidFill>
                  <a:schemeClr val="bg1"/>
                </a:solidFill>
                <a:latin typeface="Trebuchet MS"/>
                <a:cs typeface="Trebuchet MS"/>
              </a:rPr>
              <a:t>переданы</a:t>
            </a:r>
            <a:r>
              <a:rPr lang="ru-RU" sz="1400" b="1" spc="-45" dirty="0">
                <a:solidFill>
                  <a:schemeClr val="bg1"/>
                </a:solidFill>
                <a:latin typeface="Trebuchet MS"/>
                <a:cs typeface="Trebuchet MS"/>
              </a:rPr>
              <a:t> </a:t>
            </a:r>
            <a:r>
              <a:rPr lang="ru-RU" sz="1400" b="1" spc="-50" dirty="0">
                <a:solidFill>
                  <a:schemeClr val="bg1"/>
                </a:solidFill>
                <a:latin typeface="Trebuchet MS"/>
                <a:cs typeface="Trebuchet MS"/>
              </a:rPr>
              <a:t>застройщику</a:t>
            </a:r>
            <a:r>
              <a:rPr lang="ru-RU" sz="1400" b="1" spc="-75" dirty="0">
                <a:solidFill>
                  <a:schemeClr val="bg1"/>
                </a:solidFill>
                <a:latin typeface="Trebuchet MS"/>
                <a:cs typeface="Trebuchet MS"/>
              </a:rPr>
              <a:t> </a:t>
            </a:r>
            <a:r>
              <a:rPr lang="ru-RU" sz="1400" b="1" spc="-50" dirty="0">
                <a:solidFill>
                  <a:schemeClr val="bg1"/>
                </a:solidFill>
                <a:latin typeface="Trebuchet MS"/>
                <a:cs typeface="Trebuchet MS"/>
              </a:rPr>
              <a:t>в </a:t>
            </a:r>
            <a:r>
              <a:rPr lang="ru-RU" sz="1400" b="1" spc="-30" dirty="0">
                <a:solidFill>
                  <a:schemeClr val="bg1"/>
                </a:solidFill>
                <a:latin typeface="Trebuchet MS"/>
                <a:cs typeface="Trebuchet MS"/>
              </a:rPr>
              <a:t>полном</a:t>
            </a:r>
            <a:r>
              <a:rPr lang="ru-RU" sz="1400" b="1" spc="-95" dirty="0">
                <a:solidFill>
                  <a:schemeClr val="bg1"/>
                </a:solidFill>
                <a:latin typeface="Trebuchet MS"/>
                <a:cs typeface="Trebuchet MS"/>
              </a:rPr>
              <a:t> </a:t>
            </a:r>
            <a:r>
              <a:rPr lang="ru-RU" sz="1400" b="1" spc="-60" dirty="0">
                <a:solidFill>
                  <a:schemeClr val="bg1"/>
                </a:solidFill>
                <a:latin typeface="Trebuchet MS"/>
                <a:cs typeface="Trebuchet MS"/>
              </a:rPr>
              <a:t>объеме, </a:t>
            </a:r>
            <a:r>
              <a:rPr lang="ru-RU" sz="1400" b="1" spc="-25" dirty="0">
                <a:solidFill>
                  <a:schemeClr val="bg1"/>
                </a:solidFill>
                <a:latin typeface="Trebuchet MS"/>
                <a:cs typeface="Trebuchet MS"/>
              </a:rPr>
              <a:t>но</a:t>
            </a:r>
            <a:r>
              <a:rPr lang="ru-RU" sz="1400" b="1" spc="-70" dirty="0">
                <a:solidFill>
                  <a:schemeClr val="bg1"/>
                </a:solidFill>
                <a:latin typeface="Trebuchet MS"/>
                <a:cs typeface="Trebuchet MS"/>
              </a:rPr>
              <a:t> </a:t>
            </a:r>
            <a:r>
              <a:rPr lang="ru-RU" sz="1400" b="1" spc="-50" dirty="0">
                <a:solidFill>
                  <a:schemeClr val="bg1"/>
                </a:solidFill>
                <a:latin typeface="Trebuchet MS"/>
                <a:cs typeface="Trebuchet MS"/>
              </a:rPr>
              <a:t>не </a:t>
            </a:r>
            <a:r>
              <a:rPr lang="ru-RU" sz="1400" b="1" spc="-40" dirty="0">
                <a:solidFill>
                  <a:schemeClr val="bg1"/>
                </a:solidFill>
                <a:latin typeface="Trebuchet MS"/>
                <a:cs typeface="Trebuchet MS"/>
              </a:rPr>
              <a:t>подписан</a:t>
            </a:r>
            <a:r>
              <a:rPr lang="ru-RU" sz="1400" b="1" spc="-75" dirty="0">
                <a:solidFill>
                  <a:schemeClr val="bg1"/>
                </a:solidFill>
                <a:latin typeface="Trebuchet MS"/>
                <a:cs typeface="Trebuchet MS"/>
              </a:rPr>
              <a:t> </a:t>
            </a:r>
            <a:r>
              <a:rPr lang="ru-RU" sz="1400" b="1" spc="-10" dirty="0">
                <a:solidFill>
                  <a:schemeClr val="bg1"/>
                </a:solidFill>
                <a:latin typeface="Trebuchet MS"/>
                <a:cs typeface="Trebuchet MS"/>
              </a:rPr>
              <a:t>сторонами </a:t>
            </a:r>
            <a:r>
              <a:rPr lang="ru-RU" sz="1400" b="1" spc="-50" dirty="0">
                <a:solidFill>
                  <a:schemeClr val="bg1"/>
                </a:solidFill>
                <a:latin typeface="Trebuchet MS"/>
                <a:cs typeface="Trebuchet MS"/>
              </a:rPr>
              <a:t>передаточный</a:t>
            </a:r>
            <a:r>
              <a:rPr lang="ru-RU" sz="1400" b="1" spc="-75" dirty="0">
                <a:solidFill>
                  <a:schemeClr val="bg1"/>
                </a:solidFill>
                <a:latin typeface="Trebuchet MS"/>
                <a:cs typeface="Trebuchet MS"/>
              </a:rPr>
              <a:t> </a:t>
            </a:r>
            <a:r>
              <a:rPr lang="ru-RU" sz="1400" b="1" spc="-65" dirty="0">
                <a:solidFill>
                  <a:schemeClr val="bg1"/>
                </a:solidFill>
                <a:latin typeface="Trebuchet MS"/>
                <a:cs typeface="Trebuchet MS"/>
              </a:rPr>
              <a:t>акт</a:t>
            </a:r>
            <a:r>
              <a:rPr lang="ru-RU" sz="1400" b="1" spc="-40" dirty="0">
                <a:solidFill>
                  <a:schemeClr val="bg1"/>
                </a:solidFill>
                <a:latin typeface="Trebuchet MS"/>
                <a:cs typeface="Trebuchet MS"/>
              </a:rPr>
              <a:t> </a:t>
            </a:r>
            <a:r>
              <a:rPr lang="ru-RU" sz="1400" b="1" spc="145" dirty="0">
                <a:solidFill>
                  <a:schemeClr val="bg1"/>
                </a:solidFill>
                <a:latin typeface="Trebuchet MS"/>
                <a:cs typeface="Trebuchet MS"/>
              </a:rPr>
              <a:t>–</a:t>
            </a:r>
            <a:r>
              <a:rPr lang="ru-RU" sz="1400" b="1" spc="-25" dirty="0">
                <a:solidFill>
                  <a:schemeClr val="bg1"/>
                </a:solidFill>
                <a:latin typeface="Trebuchet MS"/>
                <a:cs typeface="Trebuchet MS"/>
              </a:rPr>
              <a:t> </a:t>
            </a:r>
            <a:r>
              <a:rPr lang="ru-RU" sz="1400" b="1" spc="-50" dirty="0">
                <a:solidFill>
                  <a:schemeClr val="bg1"/>
                </a:solidFill>
                <a:latin typeface="Trebuchet MS"/>
                <a:cs typeface="Trebuchet MS"/>
              </a:rPr>
              <a:t>застройщик</a:t>
            </a:r>
            <a:r>
              <a:rPr lang="ru-RU" sz="1400" b="1" spc="-80" dirty="0">
                <a:solidFill>
                  <a:schemeClr val="bg1"/>
                </a:solidFill>
                <a:latin typeface="Trebuchet MS"/>
                <a:cs typeface="Trebuchet MS"/>
              </a:rPr>
              <a:t> </a:t>
            </a:r>
            <a:r>
              <a:rPr lang="ru-RU" sz="1400" b="1" spc="-55" dirty="0">
                <a:solidFill>
                  <a:schemeClr val="bg1"/>
                </a:solidFill>
                <a:latin typeface="Trebuchet MS"/>
                <a:cs typeface="Trebuchet MS"/>
              </a:rPr>
              <a:t>указывается</a:t>
            </a:r>
            <a:r>
              <a:rPr lang="ru-RU" sz="1400" b="1" spc="-70" dirty="0">
                <a:solidFill>
                  <a:schemeClr val="bg1"/>
                </a:solidFill>
                <a:latin typeface="Trebuchet MS"/>
                <a:cs typeface="Trebuchet MS"/>
              </a:rPr>
              <a:t> </a:t>
            </a:r>
            <a:r>
              <a:rPr lang="ru-RU" sz="1400" b="1" spc="-25" dirty="0">
                <a:solidFill>
                  <a:schemeClr val="bg1"/>
                </a:solidFill>
                <a:latin typeface="Trebuchet MS"/>
                <a:cs typeface="Trebuchet MS"/>
              </a:rPr>
              <a:t>как</a:t>
            </a:r>
            <a:endParaRPr lang="ru-RU" sz="1400" b="1" dirty="0">
              <a:solidFill>
                <a:schemeClr val="bg1"/>
              </a:solidFill>
              <a:latin typeface="Trebuchet MS"/>
              <a:cs typeface="Trebuchet MS"/>
            </a:endParaRPr>
          </a:p>
          <a:p>
            <a:pPr marL="111125" marR="103505" indent="-3175" algn="just">
              <a:lnSpc>
                <a:spcPct val="100000"/>
              </a:lnSpc>
            </a:pPr>
            <a:r>
              <a:rPr lang="ru-RU" sz="1400" b="1" spc="-40" dirty="0">
                <a:solidFill>
                  <a:schemeClr val="bg1"/>
                </a:solidFill>
                <a:latin typeface="Trebuchet MS"/>
                <a:cs typeface="Trebuchet MS"/>
              </a:rPr>
              <a:t>«Должник»</a:t>
            </a:r>
            <a:r>
              <a:rPr lang="ru-RU" sz="1400" b="1" spc="-80" dirty="0">
                <a:solidFill>
                  <a:schemeClr val="bg1"/>
                </a:solidFill>
                <a:latin typeface="Trebuchet MS"/>
                <a:cs typeface="Trebuchet MS"/>
              </a:rPr>
              <a:t> </a:t>
            </a:r>
            <a:r>
              <a:rPr lang="ru-RU" sz="1400" b="1" spc="-35" dirty="0">
                <a:solidFill>
                  <a:schemeClr val="bg1"/>
                </a:solidFill>
                <a:latin typeface="Trebuchet MS"/>
                <a:cs typeface="Trebuchet MS"/>
              </a:rPr>
              <a:t>и</a:t>
            </a:r>
            <a:r>
              <a:rPr lang="ru-RU" sz="1400" b="1" spc="-50" dirty="0">
                <a:solidFill>
                  <a:schemeClr val="bg1"/>
                </a:solidFill>
                <a:latin typeface="Trebuchet MS"/>
                <a:cs typeface="Trebuchet MS"/>
              </a:rPr>
              <a:t> </a:t>
            </a:r>
            <a:r>
              <a:rPr lang="ru-RU" sz="1400" b="1" spc="-40" dirty="0">
                <a:solidFill>
                  <a:schemeClr val="bg1"/>
                </a:solidFill>
                <a:latin typeface="Trebuchet MS"/>
                <a:cs typeface="Trebuchet MS"/>
              </a:rPr>
              <a:t>в</a:t>
            </a:r>
            <a:r>
              <a:rPr lang="ru-RU" sz="1400" b="1" spc="-60" dirty="0">
                <a:solidFill>
                  <a:schemeClr val="bg1"/>
                </a:solidFill>
                <a:latin typeface="Trebuchet MS"/>
                <a:cs typeface="Trebuchet MS"/>
              </a:rPr>
              <a:t> </a:t>
            </a:r>
            <a:r>
              <a:rPr lang="ru-RU" sz="1400" b="1" spc="-85" dirty="0">
                <a:solidFill>
                  <a:schemeClr val="bg1"/>
                </a:solidFill>
                <a:latin typeface="Trebuchet MS"/>
                <a:cs typeface="Trebuchet MS"/>
              </a:rPr>
              <a:t>графе</a:t>
            </a:r>
            <a:r>
              <a:rPr lang="ru-RU" sz="1400" b="1" spc="-60" dirty="0">
                <a:solidFill>
                  <a:schemeClr val="bg1"/>
                </a:solidFill>
                <a:latin typeface="Trebuchet MS"/>
                <a:cs typeface="Trebuchet MS"/>
              </a:rPr>
              <a:t> </a:t>
            </a:r>
            <a:r>
              <a:rPr lang="ru-RU" sz="1400" b="1" spc="-55" dirty="0">
                <a:solidFill>
                  <a:schemeClr val="bg1"/>
                </a:solidFill>
                <a:latin typeface="Trebuchet MS"/>
                <a:cs typeface="Trebuchet MS"/>
              </a:rPr>
              <a:t>«Условия</a:t>
            </a:r>
            <a:r>
              <a:rPr lang="ru-RU" sz="1400" b="1" spc="-80" dirty="0">
                <a:solidFill>
                  <a:schemeClr val="bg1"/>
                </a:solidFill>
                <a:latin typeface="Trebuchet MS"/>
                <a:cs typeface="Trebuchet MS"/>
              </a:rPr>
              <a:t> </a:t>
            </a:r>
            <a:r>
              <a:rPr lang="ru-RU" sz="1400" b="1" spc="-10" dirty="0">
                <a:solidFill>
                  <a:schemeClr val="bg1"/>
                </a:solidFill>
                <a:latin typeface="Trebuchet MS"/>
                <a:cs typeface="Trebuchet MS"/>
              </a:rPr>
              <a:t>обязательства» </a:t>
            </a:r>
            <a:r>
              <a:rPr lang="ru-RU" sz="1400" b="1" spc="-55" dirty="0">
                <a:solidFill>
                  <a:schemeClr val="bg1"/>
                </a:solidFill>
                <a:latin typeface="Trebuchet MS"/>
                <a:cs typeface="Trebuchet MS"/>
              </a:rPr>
              <a:t>вносится</a:t>
            </a:r>
            <a:r>
              <a:rPr lang="ru-RU" sz="1400" b="1" spc="-70" dirty="0">
                <a:solidFill>
                  <a:schemeClr val="bg1"/>
                </a:solidFill>
                <a:latin typeface="Trebuchet MS"/>
                <a:cs typeface="Trebuchet MS"/>
              </a:rPr>
              <a:t> </a:t>
            </a:r>
            <a:r>
              <a:rPr lang="ru-RU" sz="1400" b="1" spc="-55" dirty="0">
                <a:solidFill>
                  <a:schemeClr val="bg1"/>
                </a:solidFill>
                <a:latin typeface="Trebuchet MS"/>
                <a:cs typeface="Trebuchet MS"/>
              </a:rPr>
              <a:t>запись</a:t>
            </a:r>
            <a:r>
              <a:rPr lang="ru-RU" sz="1400" b="1" spc="-40" dirty="0">
                <a:solidFill>
                  <a:schemeClr val="bg1"/>
                </a:solidFill>
                <a:latin typeface="Trebuchet MS"/>
                <a:cs typeface="Trebuchet MS"/>
              </a:rPr>
              <a:t> </a:t>
            </a:r>
            <a:r>
              <a:rPr lang="ru-RU" sz="1400" b="1" spc="-50" dirty="0">
                <a:solidFill>
                  <a:schemeClr val="bg1"/>
                </a:solidFill>
                <a:latin typeface="Trebuchet MS"/>
                <a:cs typeface="Trebuchet MS"/>
              </a:rPr>
              <a:t>«Денежные</a:t>
            </a:r>
            <a:r>
              <a:rPr lang="ru-RU" sz="1400" b="1" dirty="0">
                <a:solidFill>
                  <a:schemeClr val="bg1"/>
                </a:solidFill>
                <a:latin typeface="Trebuchet MS"/>
                <a:cs typeface="Trebuchet MS"/>
              </a:rPr>
              <a:t> </a:t>
            </a:r>
            <a:r>
              <a:rPr lang="ru-RU" sz="1400" b="1" spc="-65" dirty="0">
                <a:solidFill>
                  <a:schemeClr val="bg1"/>
                </a:solidFill>
                <a:latin typeface="Trebuchet MS"/>
                <a:cs typeface="Trebuchet MS"/>
              </a:rPr>
              <a:t>средства</a:t>
            </a:r>
            <a:r>
              <a:rPr lang="ru-RU" sz="1400" b="1" spc="-60" dirty="0">
                <a:solidFill>
                  <a:schemeClr val="bg1"/>
                </a:solidFill>
                <a:latin typeface="Trebuchet MS"/>
                <a:cs typeface="Trebuchet MS"/>
              </a:rPr>
              <a:t> </a:t>
            </a:r>
            <a:r>
              <a:rPr lang="ru-RU" sz="1400" b="1" spc="-30" dirty="0">
                <a:solidFill>
                  <a:schemeClr val="bg1"/>
                </a:solidFill>
                <a:latin typeface="Trebuchet MS"/>
                <a:cs typeface="Trebuchet MS"/>
              </a:rPr>
              <a:t>переданы </a:t>
            </a:r>
            <a:r>
              <a:rPr lang="ru-RU" sz="1400" b="1" spc="-50" dirty="0">
                <a:solidFill>
                  <a:schemeClr val="bg1"/>
                </a:solidFill>
                <a:latin typeface="Trebuchet MS"/>
                <a:cs typeface="Trebuchet MS"/>
              </a:rPr>
              <a:t>застройщику</a:t>
            </a:r>
            <a:r>
              <a:rPr lang="ru-RU" sz="1400" b="1" spc="-105" dirty="0">
                <a:solidFill>
                  <a:schemeClr val="bg1"/>
                </a:solidFill>
                <a:latin typeface="Trebuchet MS"/>
                <a:cs typeface="Trebuchet MS"/>
              </a:rPr>
              <a:t> </a:t>
            </a:r>
            <a:r>
              <a:rPr lang="ru-RU" sz="1400" b="1" spc="-40" dirty="0">
                <a:solidFill>
                  <a:schemeClr val="bg1"/>
                </a:solidFill>
                <a:latin typeface="Trebuchet MS"/>
                <a:cs typeface="Trebuchet MS"/>
              </a:rPr>
              <a:t>в</a:t>
            </a:r>
            <a:r>
              <a:rPr lang="ru-RU" sz="1400" b="1" spc="-45" dirty="0">
                <a:solidFill>
                  <a:schemeClr val="bg1"/>
                </a:solidFill>
                <a:latin typeface="Trebuchet MS"/>
                <a:cs typeface="Trebuchet MS"/>
              </a:rPr>
              <a:t> </a:t>
            </a:r>
            <a:r>
              <a:rPr lang="ru-RU" sz="1400" b="1" spc="-30" dirty="0">
                <a:solidFill>
                  <a:schemeClr val="bg1"/>
                </a:solidFill>
                <a:latin typeface="Trebuchet MS"/>
                <a:cs typeface="Trebuchet MS"/>
              </a:rPr>
              <a:t>полном</a:t>
            </a:r>
            <a:r>
              <a:rPr lang="ru-RU" sz="1400" b="1" spc="-75" dirty="0">
                <a:solidFill>
                  <a:schemeClr val="bg1"/>
                </a:solidFill>
                <a:latin typeface="Trebuchet MS"/>
                <a:cs typeface="Trebuchet MS"/>
              </a:rPr>
              <a:t> </a:t>
            </a:r>
            <a:r>
              <a:rPr lang="ru-RU" sz="1400" b="1" spc="-10" dirty="0">
                <a:solidFill>
                  <a:schemeClr val="bg1"/>
                </a:solidFill>
                <a:latin typeface="Trebuchet MS"/>
                <a:cs typeface="Trebuchet MS"/>
              </a:rPr>
              <a:t>объеме»</a:t>
            </a:r>
            <a:endParaRPr lang="ru-RU" sz="1400" b="1" dirty="0">
              <a:solidFill>
                <a:schemeClr val="bg1"/>
              </a:solidFill>
              <a:latin typeface="Trebuchet MS"/>
              <a:cs typeface="Trebuchet MS"/>
            </a:endParaRPr>
          </a:p>
          <a:p>
            <a:pPr algn="just"/>
            <a:endParaRPr lang="ru-RU" sz="1200" b="1" dirty="0">
              <a:solidFill>
                <a:schemeClr val="bg1"/>
              </a:solidFill>
            </a:endParaRPr>
          </a:p>
        </p:txBody>
      </p:sp>
      <p:pic>
        <p:nvPicPr>
          <p:cNvPr id="11" name="Рисунок 10"/>
          <p:cNvPicPr>
            <a:picLocks noChangeAspect="1"/>
          </p:cNvPicPr>
          <p:nvPr/>
        </p:nvPicPr>
        <p:blipFill>
          <a:blip r:embed="rId6"/>
          <a:stretch>
            <a:fillRect/>
          </a:stretch>
        </p:blipFill>
        <p:spPr>
          <a:xfrm>
            <a:off x="8176787" y="1381368"/>
            <a:ext cx="4041998" cy="3359187"/>
          </a:xfrm>
          <a:prstGeom prst="rect">
            <a:avLst/>
          </a:prstGeom>
        </p:spPr>
      </p:pic>
      <p:cxnSp>
        <p:nvCxnSpPr>
          <p:cNvPr id="13" name="Прямая со стрелкой 12"/>
          <p:cNvCxnSpPr/>
          <p:nvPr/>
        </p:nvCxnSpPr>
        <p:spPr>
          <a:xfrm>
            <a:off x="7737458" y="1255222"/>
            <a:ext cx="525393" cy="38238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7737458" y="3682538"/>
            <a:ext cx="525393" cy="4488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7737458" y="3115366"/>
            <a:ext cx="439329" cy="7672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Прямоугольник 22"/>
          <p:cNvSpPr/>
          <p:nvPr/>
        </p:nvSpPr>
        <p:spPr>
          <a:xfrm>
            <a:off x="8917906" y="232152"/>
            <a:ext cx="2493117" cy="830997"/>
          </a:xfrm>
          <a:prstGeom prst="rect">
            <a:avLst/>
          </a:prstGeom>
        </p:spPr>
        <p:txBody>
          <a:bodyPr wrap="square">
            <a:spAutoFit/>
          </a:bodyPr>
          <a:lstStyle/>
          <a:p>
            <a:pPr algn="ctr"/>
            <a:r>
              <a:rPr lang="ru-RU" sz="1600" b="1" dirty="0">
                <a:solidFill>
                  <a:schemeClr val="bg1"/>
                </a:solidFill>
              </a:rPr>
              <a:t>Участие в долевом строительстве объекта недвижимости</a:t>
            </a:r>
          </a:p>
        </p:txBody>
      </p:sp>
    </p:spTree>
    <p:extLst>
      <p:ext uri="{BB962C8B-B14F-4D97-AF65-F5344CB8AC3E}">
        <p14:creationId xmlns:p14="http://schemas.microsoft.com/office/powerpoint/2010/main" val="3887324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4931"/>
            <a:ext cx="3797508" cy="5339985"/>
          </a:xfrm>
          <a:prstGeom prst="rect">
            <a:avLst/>
          </a:prstGeom>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673" y="0"/>
            <a:ext cx="4384227" cy="6858000"/>
          </a:xfrm>
          <a:prstGeom prst="rect">
            <a:avLst/>
          </a:prstGeom>
        </p:spPr>
      </p:pic>
      <p:sp>
        <p:nvSpPr>
          <p:cNvPr id="2" name="Заголовок 1"/>
          <p:cNvSpPr>
            <a:spLocks noGrp="1"/>
          </p:cNvSpPr>
          <p:nvPr>
            <p:ph type="title"/>
          </p:nvPr>
        </p:nvSpPr>
        <p:spPr>
          <a:xfrm>
            <a:off x="0" y="1022465"/>
            <a:ext cx="3761128" cy="4702555"/>
          </a:xfrm>
        </p:spPr>
        <p:txBody>
          <a:bodyPr>
            <a:normAutofit/>
          </a:bodyPr>
          <a:lstStyle/>
          <a:p>
            <a:pPr algn="just"/>
            <a:r>
              <a:rPr lang="ru-RU" sz="4000" dirty="0">
                <a:latin typeface="Arial"/>
                <a:cs typeface="Arial"/>
              </a:rPr>
              <a:t>Заполнение подраздела 6.2 </a:t>
            </a:r>
            <a:r>
              <a:rPr lang="en-US" sz="4000" dirty="0">
                <a:latin typeface="Arial"/>
                <a:cs typeface="Arial"/>
              </a:rPr>
              <a:t>“</a:t>
            </a:r>
            <a:r>
              <a:rPr lang="ru-RU" sz="4000" dirty="0">
                <a:latin typeface="Arial"/>
                <a:cs typeface="Arial"/>
              </a:rPr>
              <a:t>Срочные обязательства финансового характера</a:t>
            </a:r>
            <a:r>
              <a:rPr lang="en-US" sz="4000" dirty="0">
                <a:latin typeface="Arial"/>
                <a:cs typeface="Arial"/>
              </a:rPr>
              <a:t>”</a:t>
            </a:r>
            <a:endParaRPr lang="ru-RU" sz="4000" dirty="0">
              <a:latin typeface="Bahnschrift" panose="020B0502040204020203" pitchFamily="34" charset="0"/>
            </a:endParaRPr>
          </a:p>
        </p:txBody>
      </p:sp>
      <p:sp>
        <p:nvSpPr>
          <p:cNvPr id="7" name="Прямоугольник 6"/>
          <p:cNvSpPr/>
          <p:nvPr/>
        </p:nvSpPr>
        <p:spPr>
          <a:xfrm>
            <a:off x="7223168" y="344821"/>
            <a:ext cx="5312425" cy="400110"/>
          </a:xfrm>
          <a:prstGeom prst="rect">
            <a:avLst/>
          </a:prstGeom>
        </p:spPr>
        <p:txBody>
          <a:bodyPr wrap="square">
            <a:spAutoFit/>
          </a:bodyPr>
          <a:lstStyle/>
          <a:p>
            <a:endParaRPr lang="ru-RU" sz="2000" b="1" dirty="0">
              <a:solidFill>
                <a:schemeClr val="bg1"/>
              </a:solidFill>
              <a:latin typeface="Bahnschrift" panose="020B0502040204020203" pitchFamily="34"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3483" y="782712"/>
            <a:ext cx="3765417" cy="18422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 name="Рисунок 39"/>
          <p:cNvPicPr>
            <a:picLocks noChangeAspect="1"/>
          </p:cNvPicPr>
          <p:nvPr/>
        </p:nvPicPr>
        <p:blipFill>
          <a:blip r:embed="rId3"/>
          <a:stretch>
            <a:fillRect/>
          </a:stretch>
        </p:blipFill>
        <p:spPr>
          <a:xfrm>
            <a:off x="337200" y="97535"/>
            <a:ext cx="519011" cy="526120"/>
          </a:xfrm>
          <a:prstGeom prst="rect">
            <a:avLst/>
          </a:prstGeom>
        </p:spPr>
      </p:pic>
      <p:pic>
        <p:nvPicPr>
          <p:cNvPr id="5" name="Рисунок 4"/>
          <p:cNvPicPr>
            <a:picLocks noChangeAspect="1"/>
          </p:cNvPicPr>
          <p:nvPr/>
        </p:nvPicPr>
        <p:blipFill>
          <a:blip r:embed="rId4"/>
          <a:stretch>
            <a:fillRect/>
          </a:stretch>
        </p:blipFill>
        <p:spPr>
          <a:xfrm>
            <a:off x="3848169" y="3379947"/>
            <a:ext cx="3950550" cy="2131746"/>
          </a:xfrm>
          <a:prstGeom prst="rect">
            <a:avLst/>
          </a:prstGeom>
        </p:spPr>
      </p:pic>
      <p:sp>
        <p:nvSpPr>
          <p:cNvPr id="10" name="Прямоугольник 9"/>
          <p:cNvSpPr/>
          <p:nvPr/>
        </p:nvSpPr>
        <p:spPr>
          <a:xfrm>
            <a:off x="4174941" y="3606460"/>
            <a:ext cx="3428430" cy="1785104"/>
          </a:xfrm>
          <a:prstGeom prst="rect">
            <a:avLst/>
          </a:prstGeom>
        </p:spPr>
        <p:txBody>
          <a:bodyPr wrap="square">
            <a:spAutoFit/>
          </a:bodyPr>
          <a:lstStyle/>
          <a:p>
            <a:pPr marL="135890" marR="128905" indent="-1270" algn="ctr">
              <a:lnSpc>
                <a:spcPct val="100000"/>
              </a:lnSpc>
              <a:spcBef>
                <a:spcPts val="100"/>
              </a:spcBef>
            </a:pPr>
            <a:r>
              <a:rPr lang="ru-RU" sz="1400" spc="-70" dirty="0">
                <a:solidFill>
                  <a:srgbClr val="FFFF00"/>
                </a:solidFill>
                <a:latin typeface="Trebuchet MS"/>
                <a:cs typeface="Trebuchet MS"/>
              </a:rPr>
              <a:t>Обратите </a:t>
            </a:r>
            <a:r>
              <a:rPr lang="ru-RU" sz="1400" spc="-65" dirty="0">
                <a:solidFill>
                  <a:srgbClr val="FFFF00"/>
                </a:solidFill>
                <a:latin typeface="Trebuchet MS"/>
                <a:cs typeface="Trebuchet MS"/>
              </a:rPr>
              <a:t>внимание,</a:t>
            </a:r>
            <a:r>
              <a:rPr lang="ru-RU" sz="1400" spc="-40" dirty="0">
                <a:solidFill>
                  <a:srgbClr val="FFFF00"/>
                </a:solidFill>
                <a:latin typeface="Trebuchet MS"/>
                <a:cs typeface="Trebuchet MS"/>
              </a:rPr>
              <a:t> </a:t>
            </a:r>
            <a:r>
              <a:rPr lang="ru-RU" sz="1400" spc="-80" dirty="0">
                <a:solidFill>
                  <a:srgbClr val="FFFF00"/>
                </a:solidFill>
                <a:latin typeface="Trebuchet MS"/>
                <a:cs typeface="Trebuchet MS"/>
              </a:rPr>
              <a:t>что</a:t>
            </a:r>
            <a:r>
              <a:rPr lang="ru-RU" sz="1400" spc="-75" dirty="0">
                <a:solidFill>
                  <a:srgbClr val="FFFF00"/>
                </a:solidFill>
                <a:latin typeface="Trebuchet MS"/>
                <a:cs typeface="Trebuchet MS"/>
              </a:rPr>
              <a:t> </a:t>
            </a:r>
            <a:r>
              <a:rPr lang="ru-RU" sz="1400" spc="-65" dirty="0">
                <a:solidFill>
                  <a:srgbClr val="FFFF00"/>
                </a:solidFill>
                <a:latin typeface="Trebuchet MS"/>
                <a:cs typeface="Trebuchet MS"/>
              </a:rPr>
              <a:t>жилое</a:t>
            </a:r>
            <a:r>
              <a:rPr lang="ru-RU" sz="1400" spc="-80" dirty="0">
                <a:solidFill>
                  <a:srgbClr val="FFFF00"/>
                </a:solidFill>
                <a:latin typeface="Trebuchet MS"/>
                <a:cs typeface="Trebuchet MS"/>
              </a:rPr>
              <a:t> </a:t>
            </a:r>
            <a:r>
              <a:rPr lang="ru-RU" sz="1400" spc="-10" dirty="0">
                <a:solidFill>
                  <a:srgbClr val="FFFF00"/>
                </a:solidFill>
                <a:latin typeface="Trebuchet MS"/>
                <a:cs typeface="Trebuchet MS"/>
              </a:rPr>
              <a:t>помещение, </a:t>
            </a:r>
            <a:r>
              <a:rPr lang="ru-RU" sz="1400" spc="-55" dirty="0">
                <a:solidFill>
                  <a:srgbClr val="FFFF00"/>
                </a:solidFill>
                <a:latin typeface="Trebuchet MS"/>
                <a:cs typeface="Trebuchet MS"/>
              </a:rPr>
              <a:t>приобретенное</a:t>
            </a:r>
            <a:r>
              <a:rPr lang="ru-RU" sz="1400" spc="-65" dirty="0">
                <a:solidFill>
                  <a:srgbClr val="FFFF00"/>
                </a:solidFill>
                <a:latin typeface="Trebuchet MS"/>
                <a:cs typeface="Trebuchet MS"/>
              </a:rPr>
              <a:t> </a:t>
            </a:r>
            <a:r>
              <a:rPr lang="ru-RU" sz="1400" spc="-35" dirty="0">
                <a:solidFill>
                  <a:srgbClr val="FFFF00"/>
                </a:solidFill>
                <a:latin typeface="Trebuchet MS"/>
                <a:cs typeface="Trebuchet MS"/>
              </a:rPr>
              <a:t>по</a:t>
            </a:r>
            <a:r>
              <a:rPr lang="ru-RU" sz="1400" spc="-50" dirty="0">
                <a:solidFill>
                  <a:srgbClr val="FFFF00"/>
                </a:solidFill>
                <a:latin typeface="Trebuchet MS"/>
                <a:cs typeface="Trebuchet MS"/>
              </a:rPr>
              <a:t> </a:t>
            </a:r>
            <a:r>
              <a:rPr lang="ru-RU" sz="1400" spc="-65" dirty="0">
                <a:solidFill>
                  <a:srgbClr val="FFFF00"/>
                </a:solidFill>
                <a:latin typeface="Trebuchet MS"/>
                <a:cs typeface="Trebuchet MS"/>
              </a:rPr>
              <a:t>ипотечному </a:t>
            </a:r>
            <a:r>
              <a:rPr lang="ru-RU" sz="1400" spc="-45" dirty="0">
                <a:solidFill>
                  <a:srgbClr val="FFFF00"/>
                </a:solidFill>
                <a:latin typeface="Trebuchet MS"/>
                <a:cs typeface="Trebuchet MS"/>
              </a:rPr>
              <a:t>кредитованию </a:t>
            </a:r>
            <a:r>
              <a:rPr lang="ru-RU" sz="1400" spc="-70" dirty="0">
                <a:solidFill>
                  <a:srgbClr val="FFFF00"/>
                </a:solidFill>
                <a:latin typeface="Trebuchet MS"/>
                <a:cs typeface="Trebuchet MS"/>
              </a:rPr>
              <a:t>подлежит</a:t>
            </a:r>
            <a:r>
              <a:rPr lang="ru-RU" sz="1400" spc="-100" dirty="0">
                <a:solidFill>
                  <a:srgbClr val="FFFF00"/>
                </a:solidFill>
                <a:latin typeface="Trebuchet MS"/>
                <a:cs typeface="Trebuchet MS"/>
              </a:rPr>
              <a:t> </a:t>
            </a:r>
            <a:r>
              <a:rPr lang="ru-RU" sz="1400" spc="-60" dirty="0">
                <a:solidFill>
                  <a:srgbClr val="FFFF00"/>
                </a:solidFill>
                <a:latin typeface="Trebuchet MS"/>
                <a:cs typeface="Trebuchet MS"/>
              </a:rPr>
              <a:t>отображению</a:t>
            </a:r>
            <a:r>
              <a:rPr lang="ru-RU" sz="1400" spc="-80" dirty="0">
                <a:solidFill>
                  <a:srgbClr val="FFFF00"/>
                </a:solidFill>
                <a:latin typeface="Trebuchet MS"/>
                <a:cs typeface="Trebuchet MS"/>
              </a:rPr>
              <a:t> </a:t>
            </a:r>
            <a:r>
              <a:rPr lang="ru-RU" sz="1400" spc="-65" dirty="0">
                <a:solidFill>
                  <a:srgbClr val="FFFF00"/>
                </a:solidFill>
                <a:latin typeface="Trebuchet MS"/>
                <a:cs typeface="Trebuchet MS"/>
              </a:rPr>
              <a:t>в</a:t>
            </a:r>
            <a:r>
              <a:rPr lang="ru-RU" sz="1400" spc="-60" dirty="0">
                <a:solidFill>
                  <a:srgbClr val="FFFF00"/>
                </a:solidFill>
                <a:latin typeface="Trebuchet MS"/>
                <a:cs typeface="Trebuchet MS"/>
              </a:rPr>
              <a:t> </a:t>
            </a:r>
            <a:r>
              <a:rPr lang="ru-RU" sz="1400" spc="-65" dirty="0">
                <a:solidFill>
                  <a:srgbClr val="FFFF00"/>
                </a:solidFill>
                <a:latin typeface="Trebuchet MS"/>
                <a:cs typeface="Trebuchet MS"/>
              </a:rPr>
              <a:t>подразделе</a:t>
            </a:r>
            <a:r>
              <a:rPr lang="ru-RU" sz="1400" spc="-45" dirty="0">
                <a:solidFill>
                  <a:srgbClr val="FFFF00"/>
                </a:solidFill>
                <a:latin typeface="Trebuchet MS"/>
                <a:cs typeface="Trebuchet MS"/>
              </a:rPr>
              <a:t> </a:t>
            </a:r>
            <a:r>
              <a:rPr lang="ru-RU" sz="1400" spc="-100" dirty="0">
                <a:solidFill>
                  <a:srgbClr val="FFFF00"/>
                </a:solidFill>
                <a:latin typeface="Trebuchet MS"/>
                <a:cs typeface="Trebuchet MS"/>
              </a:rPr>
              <a:t>3.1,</a:t>
            </a:r>
            <a:r>
              <a:rPr lang="ru-RU" sz="1400" spc="-60" dirty="0">
                <a:solidFill>
                  <a:srgbClr val="FFFF00"/>
                </a:solidFill>
                <a:latin typeface="Trebuchet MS"/>
                <a:cs typeface="Trebuchet MS"/>
              </a:rPr>
              <a:t> </a:t>
            </a:r>
            <a:r>
              <a:rPr lang="ru-RU" sz="1400" spc="-65" dirty="0">
                <a:solidFill>
                  <a:srgbClr val="FFFF00"/>
                </a:solidFill>
                <a:latin typeface="Trebuchet MS"/>
                <a:cs typeface="Trebuchet MS"/>
              </a:rPr>
              <a:t>т.к.</a:t>
            </a:r>
            <a:endParaRPr lang="ru-RU" sz="1400" dirty="0">
              <a:solidFill>
                <a:srgbClr val="FFFF00"/>
              </a:solidFill>
              <a:latin typeface="Trebuchet MS"/>
              <a:cs typeface="Trebuchet MS"/>
            </a:endParaRPr>
          </a:p>
          <a:p>
            <a:pPr marL="12700" marR="5080" algn="ctr">
              <a:lnSpc>
                <a:spcPct val="100000"/>
              </a:lnSpc>
            </a:pPr>
            <a:r>
              <a:rPr lang="ru-RU" sz="1400" spc="-70" dirty="0">
                <a:solidFill>
                  <a:srgbClr val="FFFF00"/>
                </a:solidFill>
                <a:latin typeface="Trebuchet MS"/>
                <a:cs typeface="Trebuchet MS"/>
              </a:rPr>
              <a:t>жилье</a:t>
            </a:r>
            <a:r>
              <a:rPr lang="ru-RU" sz="1400" spc="-90" dirty="0">
                <a:solidFill>
                  <a:srgbClr val="FFFF00"/>
                </a:solidFill>
                <a:latin typeface="Trebuchet MS"/>
                <a:cs typeface="Trebuchet MS"/>
              </a:rPr>
              <a:t> </a:t>
            </a:r>
            <a:r>
              <a:rPr lang="ru-RU" sz="1400" spc="-85" dirty="0">
                <a:solidFill>
                  <a:srgbClr val="FFFF00"/>
                </a:solidFill>
                <a:latin typeface="Trebuchet MS"/>
                <a:cs typeface="Trebuchet MS"/>
              </a:rPr>
              <a:t>находится </a:t>
            </a:r>
            <a:r>
              <a:rPr lang="ru-RU" sz="1400" spc="-65" dirty="0">
                <a:solidFill>
                  <a:srgbClr val="FFFF00"/>
                </a:solidFill>
                <a:latin typeface="Trebuchet MS"/>
                <a:cs typeface="Trebuchet MS"/>
              </a:rPr>
              <a:t>в</a:t>
            </a:r>
            <a:r>
              <a:rPr lang="ru-RU" sz="1400" spc="-75" dirty="0">
                <a:solidFill>
                  <a:srgbClr val="FFFF00"/>
                </a:solidFill>
                <a:latin typeface="Trebuchet MS"/>
                <a:cs typeface="Trebuchet MS"/>
              </a:rPr>
              <a:t> залоге</a:t>
            </a:r>
            <a:r>
              <a:rPr lang="ru-RU" sz="1400" spc="-80" dirty="0">
                <a:solidFill>
                  <a:srgbClr val="FFFF00"/>
                </a:solidFill>
                <a:latin typeface="Trebuchet MS"/>
                <a:cs typeface="Trebuchet MS"/>
              </a:rPr>
              <a:t> </a:t>
            </a:r>
            <a:r>
              <a:rPr lang="ru-RU" sz="1400" spc="-70" dirty="0">
                <a:solidFill>
                  <a:srgbClr val="FFFF00"/>
                </a:solidFill>
                <a:latin typeface="Trebuchet MS"/>
                <a:cs typeface="Trebuchet MS"/>
              </a:rPr>
              <a:t>у </a:t>
            </a:r>
            <a:r>
              <a:rPr lang="ru-RU" sz="1400" spc="-80" dirty="0">
                <a:solidFill>
                  <a:srgbClr val="FFFF00"/>
                </a:solidFill>
                <a:latin typeface="Trebuchet MS"/>
                <a:cs typeface="Trebuchet MS"/>
              </a:rPr>
              <a:t>банка,</a:t>
            </a:r>
            <a:r>
              <a:rPr lang="ru-RU" sz="1400" spc="-70" dirty="0">
                <a:solidFill>
                  <a:srgbClr val="FFFF00"/>
                </a:solidFill>
                <a:latin typeface="Trebuchet MS"/>
                <a:cs typeface="Trebuchet MS"/>
              </a:rPr>
              <a:t> </a:t>
            </a:r>
            <a:r>
              <a:rPr lang="ru-RU" sz="1400" spc="-30" dirty="0">
                <a:solidFill>
                  <a:srgbClr val="FFFF00"/>
                </a:solidFill>
                <a:latin typeface="Trebuchet MS"/>
                <a:cs typeface="Trebuchet MS"/>
              </a:rPr>
              <a:t>но</a:t>
            </a:r>
            <a:r>
              <a:rPr lang="ru-RU" sz="1400" spc="-80" dirty="0">
                <a:solidFill>
                  <a:srgbClr val="FFFF00"/>
                </a:solidFill>
                <a:latin typeface="Trebuchet MS"/>
                <a:cs typeface="Trebuchet MS"/>
              </a:rPr>
              <a:t> </a:t>
            </a:r>
            <a:r>
              <a:rPr lang="ru-RU" sz="1400" spc="-85" dirty="0">
                <a:solidFill>
                  <a:srgbClr val="FFFF00"/>
                </a:solidFill>
                <a:latin typeface="Trebuchet MS"/>
                <a:cs typeface="Trebuchet MS"/>
              </a:rPr>
              <a:t>находится </a:t>
            </a:r>
            <a:r>
              <a:rPr lang="ru-RU" sz="1400" spc="-50" dirty="0">
                <a:solidFill>
                  <a:srgbClr val="FFFF00"/>
                </a:solidFill>
                <a:latin typeface="Trebuchet MS"/>
                <a:cs typeface="Trebuchet MS"/>
              </a:rPr>
              <a:t>в </a:t>
            </a:r>
            <a:r>
              <a:rPr lang="ru-RU" sz="1400" spc="-75" dirty="0">
                <a:solidFill>
                  <a:srgbClr val="FFFF00"/>
                </a:solidFill>
                <a:latin typeface="Trebuchet MS"/>
                <a:cs typeface="Trebuchet MS"/>
              </a:rPr>
              <a:t>собственности</a:t>
            </a:r>
            <a:r>
              <a:rPr lang="ru-RU" sz="1400" spc="-55" dirty="0">
                <a:solidFill>
                  <a:srgbClr val="FFFF00"/>
                </a:solidFill>
                <a:latin typeface="Trebuchet MS"/>
                <a:cs typeface="Trebuchet MS"/>
              </a:rPr>
              <a:t> </a:t>
            </a:r>
            <a:r>
              <a:rPr lang="ru-RU" sz="1400" spc="-10" dirty="0">
                <a:solidFill>
                  <a:srgbClr val="FFFF00"/>
                </a:solidFill>
                <a:latin typeface="Trebuchet MS"/>
                <a:cs typeface="Trebuchet MS"/>
              </a:rPr>
              <a:t>госслужащего.</a:t>
            </a:r>
            <a:endParaRPr lang="ru-RU" sz="1400" dirty="0">
              <a:solidFill>
                <a:srgbClr val="FFFF00"/>
              </a:solidFill>
              <a:latin typeface="Trebuchet MS"/>
              <a:cs typeface="Trebuchet MS"/>
            </a:endParaRPr>
          </a:p>
          <a:p>
            <a:pPr algn="just"/>
            <a:endParaRPr lang="ru-RU" sz="1200" b="1" dirty="0">
              <a:solidFill>
                <a:schemeClr val="bg1"/>
              </a:solidFill>
            </a:endParaRPr>
          </a:p>
        </p:txBody>
      </p:sp>
      <p:cxnSp>
        <p:nvCxnSpPr>
          <p:cNvPr id="13" name="Прямая со стрелкой 12"/>
          <p:cNvCxnSpPr/>
          <p:nvPr/>
        </p:nvCxnSpPr>
        <p:spPr>
          <a:xfrm>
            <a:off x="7859980" y="1305098"/>
            <a:ext cx="707466" cy="68164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Прямоугольник 22"/>
          <p:cNvSpPr/>
          <p:nvPr/>
        </p:nvSpPr>
        <p:spPr>
          <a:xfrm>
            <a:off x="8917906" y="232152"/>
            <a:ext cx="2493117" cy="830997"/>
          </a:xfrm>
          <a:prstGeom prst="rect">
            <a:avLst/>
          </a:prstGeom>
        </p:spPr>
        <p:txBody>
          <a:bodyPr wrap="square">
            <a:spAutoFit/>
          </a:bodyPr>
          <a:lstStyle/>
          <a:p>
            <a:pPr algn="ctr"/>
            <a:r>
              <a:rPr lang="ru-RU" sz="1600" b="1" dirty="0">
                <a:solidFill>
                  <a:schemeClr val="bg1"/>
                </a:solidFill>
              </a:rPr>
              <a:t>Участие в долевом строительстве объекта недвижимости</a:t>
            </a:r>
          </a:p>
        </p:txBody>
      </p:sp>
      <p:pic>
        <p:nvPicPr>
          <p:cNvPr id="3" name="Рисунок 2"/>
          <p:cNvPicPr>
            <a:picLocks noChangeAspect="1"/>
          </p:cNvPicPr>
          <p:nvPr/>
        </p:nvPicPr>
        <p:blipFill>
          <a:blip r:embed="rId5"/>
          <a:stretch>
            <a:fillRect/>
          </a:stretch>
        </p:blipFill>
        <p:spPr>
          <a:xfrm>
            <a:off x="8567446" y="1532462"/>
            <a:ext cx="3420152" cy="3859102"/>
          </a:xfrm>
          <a:prstGeom prst="rect">
            <a:avLst/>
          </a:prstGeom>
        </p:spPr>
      </p:pic>
      <p:sp>
        <p:nvSpPr>
          <p:cNvPr id="12" name="Прямоугольник 11"/>
          <p:cNvSpPr/>
          <p:nvPr/>
        </p:nvSpPr>
        <p:spPr>
          <a:xfrm>
            <a:off x="4104696" y="995471"/>
            <a:ext cx="3498675" cy="1200329"/>
          </a:xfrm>
          <a:prstGeom prst="rect">
            <a:avLst/>
          </a:prstGeom>
        </p:spPr>
        <p:txBody>
          <a:bodyPr wrap="square">
            <a:spAutoFit/>
          </a:bodyPr>
          <a:lstStyle/>
          <a:p>
            <a:r>
              <a:rPr lang="ru-RU" b="1" dirty="0">
                <a:solidFill>
                  <a:schemeClr val="bg1"/>
                </a:solidFill>
              </a:rPr>
              <a:t>«Вид обязательства» выбираем «Кредит», а в графе «Пояснения к обязательству» указываем</a:t>
            </a:r>
          </a:p>
          <a:p>
            <a:r>
              <a:rPr lang="ru-RU" b="1" dirty="0">
                <a:solidFill>
                  <a:schemeClr val="bg1"/>
                </a:solidFill>
              </a:rPr>
              <a:t>«ипотечный кредит»</a:t>
            </a:r>
          </a:p>
        </p:txBody>
      </p:sp>
    </p:spTree>
    <p:extLst>
      <p:ext uri="{BB962C8B-B14F-4D97-AF65-F5344CB8AC3E}">
        <p14:creationId xmlns:p14="http://schemas.microsoft.com/office/powerpoint/2010/main" val="28141803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74" y="703749"/>
            <a:ext cx="4038833" cy="6154251"/>
          </a:xfrm>
          <a:prstGeom prst="rect">
            <a:avLst/>
          </a:prstGeom>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673" y="0"/>
            <a:ext cx="4384227" cy="6858000"/>
          </a:xfrm>
          <a:prstGeom prst="rect">
            <a:avLst/>
          </a:prstGeom>
        </p:spPr>
      </p:pic>
      <p:sp>
        <p:nvSpPr>
          <p:cNvPr id="2" name="Заголовок 1"/>
          <p:cNvSpPr>
            <a:spLocks noGrp="1"/>
          </p:cNvSpPr>
          <p:nvPr>
            <p:ph type="title"/>
          </p:nvPr>
        </p:nvSpPr>
        <p:spPr>
          <a:xfrm>
            <a:off x="0" y="1022465"/>
            <a:ext cx="3761128" cy="4702555"/>
          </a:xfrm>
        </p:spPr>
        <p:txBody>
          <a:bodyPr>
            <a:noAutofit/>
          </a:bodyPr>
          <a:lstStyle/>
          <a:p>
            <a:pPr algn="just"/>
            <a:r>
              <a:rPr lang="ru-RU" sz="2000" b="1" i="1" dirty="0">
                <a:latin typeface="Bahnschrift" panose="020B0502040204020203" pitchFamily="34" charset="0"/>
              </a:rPr>
              <a:t>Заполнение Подраздела 7 “Сведения о недвижимом имуществе, транспортных средствах, ценных бумагах, цифровых финансовых активах, цифровых правах, включающих одновременно цифровые финансовые активы и иные цифровые права, об утилитарных цифровых правах и цифровой валюте, отчужденных в течение отчетного периода в результате безвозмездной сделки”</a:t>
            </a:r>
            <a:br>
              <a:rPr lang="ru-RU" sz="2000" b="1" i="1" dirty="0">
                <a:latin typeface="Bahnschrift" panose="020B0502040204020203" pitchFamily="34" charset="0"/>
              </a:rPr>
            </a:br>
            <a:br>
              <a:rPr lang="ru-RU" sz="2000" b="1" i="1" dirty="0">
                <a:latin typeface="Bahnschrift" panose="020B0502040204020203" pitchFamily="34" charset="0"/>
              </a:rPr>
            </a:br>
            <a:r>
              <a:rPr lang="ru-RU" sz="2000" b="1" i="1" dirty="0" err="1">
                <a:latin typeface="Bahnschrift" panose="020B0502040204020203" pitchFamily="34" charset="0"/>
              </a:rPr>
              <a:t>п.п</a:t>
            </a:r>
            <a:r>
              <a:rPr lang="ru-RU" sz="2000" b="1" i="1" dirty="0">
                <a:latin typeface="Bahnschrift" panose="020B0502040204020203" pitchFamily="34" charset="0"/>
              </a:rPr>
              <a:t>. 213-228  МР</a:t>
            </a:r>
          </a:p>
        </p:txBody>
      </p:sp>
      <p:sp>
        <p:nvSpPr>
          <p:cNvPr id="7" name="Прямоугольник 6"/>
          <p:cNvSpPr/>
          <p:nvPr/>
        </p:nvSpPr>
        <p:spPr>
          <a:xfrm>
            <a:off x="7223168" y="344821"/>
            <a:ext cx="5312425" cy="400110"/>
          </a:xfrm>
          <a:prstGeom prst="rect">
            <a:avLst/>
          </a:prstGeom>
        </p:spPr>
        <p:txBody>
          <a:bodyPr wrap="square">
            <a:spAutoFit/>
          </a:bodyPr>
          <a:lstStyle/>
          <a:p>
            <a:endParaRPr lang="ru-RU" sz="2000" b="1" dirty="0">
              <a:solidFill>
                <a:schemeClr val="bg1"/>
              </a:solidFill>
              <a:latin typeface="Bahnschrift" panose="020B0502040204020203" pitchFamily="34"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4492" y="360595"/>
            <a:ext cx="3682687" cy="28346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4" name="Прямоугольник 33"/>
          <p:cNvSpPr/>
          <p:nvPr/>
        </p:nvSpPr>
        <p:spPr>
          <a:xfrm>
            <a:off x="4309795" y="904315"/>
            <a:ext cx="3279713" cy="469359"/>
          </a:xfrm>
          <a:prstGeom prst="rect">
            <a:avLst/>
          </a:prstGeom>
        </p:spPr>
        <p:txBody>
          <a:bodyPr wrap="square">
            <a:spAutoFit/>
          </a:bodyPr>
          <a:lstStyle/>
          <a:p>
            <a:pPr>
              <a:lnSpc>
                <a:spcPct val="100000"/>
              </a:lnSpc>
              <a:spcBef>
                <a:spcPts val="55"/>
              </a:spcBef>
            </a:pPr>
            <a:endParaRPr lang="ru-RU" sz="1100" dirty="0">
              <a:latin typeface="Trebuchet MS"/>
              <a:cs typeface="Trebuchet MS"/>
            </a:endParaRPr>
          </a:p>
          <a:p>
            <a:pPr marL="92075" algn="just">
              <a:lnSpc>
                <a:spcPct val="100000"/>
              </a:lnSpc>
              <a:spcBef>
                <a:spcPts val="295"/>
              </a:spcBef>
            </a:pPr>
            <a:endParaRPr lang="ru-RU" sz="1100" b="1" dirty="0">
              <a:solidFill>
                <a:schemeClr val="bg1"/>
              </a:solidFill>
              <a:latin typeface="Trebuchet MS"/>
              <a:cs typeface="Trebuchet MS"/>
            </a:endParaRPr>
          </a:p>
        </p:txBody>
      </p:sp>
      <p:pic>
        <p:nvPicPr>
          <p:cNvPr id="40" name="Рисунок 39"/>
          <p:cNvPicPr>
            <a:picLocks noChangeAspect="1"/>
          </p:cNvPicPr>
          <p:nvPr/>
        </p:nvPicPr>
        <p:blipFill>
          <a:blip r:embed="rId3"/>
          <a:stretch>
            <a:fillRect/>
          </a:stretch>
        </p:blipFill>
        <p:spPr>
          <a:xfrm>
            <a:off x="337200" y="97535"/>
            <a:ext cx="519011" cy="526120"/>
          </a:xfrm>
          <a:prstGeom prst="rect">
            <a:avLst/>
          </a:prstGeom>
        </p:spPr>
      </p:pic>
      <p:pic>
        <p:nvPicPr>
          <p:cNvPr id="5" name="Рисунок 4"/>
          <p:cNvPicPr>
            <a:picLocks noChangeAspect="1"/>
          </p:cNvPicPr>
          <p:nvPr/>
        </p:nvPicPr>
        <p:blipFill>
          <a:blip r:embed="rId4"/>
          <a:stretch>
            <a:fillRect/>
          </a:stretch>
        </p:blipFill>
        <p:spPr>
          <a:xfrm>
            <a:off x="3866629" y="3574473"/>
            <a:ext cx="3950550" cy="2635983"/>
          </a:xfrm>
          <a:prstGeom prst="rect">
            <a:avLst/>
          </a:prstGeom>
        </p:spPr>
      </p:pic>
      <p:pic>
        <p:nvPicPr>
          <p:cNvPr id="11" name="Рисунок 10"/>
          <p:cNvPicPr>
            <a:picLocks noChangeAspect="1"/>
          </p:cNvPicPr>
          <p:nvPr/>
        </p:nvPicPr>
        <p:blipFill>
          <a:blip r:embed="rId5"/>
          <a:stretch>
            <a:fillRect/>
          </a:stretch>
        </p:blipFill>
        <p:spPr>
          <a:xfrm>
            <a:off x="8611405" y="215802"/>
            <a:ext cx="2984269" cy="2997747"/>
          </a:xfrm>
          <a:prstGeom prst="rect">
            <a:avLst/>
          </a:prstGeom>
        </p:spPr>
      </p:pic>
      <p:sp>
        <p:nvSpPr>
          <p:cNvPr id="12" name="Прямоугольник 11"/>
          <p:cNvSpPr/>
          <p:nvPr/>
        </p:nvSpPr>
        <p:spPr>
          <a:xfrm>
            <a:off x="8268843" y="3373781"/>
            <a:ext cx="4046975" cy="3323987"/>
          </a:xfrm>
          <a:prstGeom prst="rect">
            <a:avLst/>
          </a:prstGeom>
        </p:spPr>
        <p:txBody>
          <a:bodyPr wrap="square">
            <a:spAutoFit/>
          </a:bodyPr>
          <a:lstStyle/>
          <a:p>
            <a:r>
              <a:rPr lang="ru-RU" sz="1400" b="1" dirty="0">
                <a:solidFill>
                  <a:schemeClr val="bg1"/>
                </a:solidFill>
              </a:rPr>
              <a:t>К безвозмездной сделке можно отнести договор дарения, соглашение о разделе имущества, договор (соглашение) об определении долей, а также брачный договор, который определяет порядок владения ранее совместно нажитого</a:t>
            </a:r>
          </a:p>
          <a:p>
            <a:r>
              <a:rPr lang="ru-RU" sz="1400" b="1" dirty="0">
                <a:solidFill>
                  <a:schemeClr val="bg1"/>
                </a:solidFill>
              </a:rPr>
              <a:t>имущества (режим раздельной собственности).</a:t>
            </a:r>
          </a:p>
          <a:p>
            <a:r>
              <a:rPr lang="ru-RU" sz="1400" b="1" dirty="0">
                <a:solidFill>
                  <a:schemeClr val="bg1"/>
                </a:solidFill>
              </a:rPr>
              <a:t>Также подлежит отражению в настоящем разделе ситуация, связанная с отчуждением доли имущества в связи с использованием средств (части средств) материнского (семейного) капитала (например, оформление жилого помещения в общую собственность служащего (работника), его супруги (супруга) и несовершеннолетних детей с определением размера долей по соглашению).</a:t>
            </a:r>
          </a:p>
        </p:txBody>
      </p:sp>
      <p:sp>
        <p:nvSpPr>
          <p:cNvPr id="13" name="Прямоугольник 12"/>
          <p:cNvSpPr/>
          <p:nvPr/>
        </p:nvSpPr>
        <p:spPr>
          <a:xfrm>
            <a:off x="4386496" y="439069"/>
            <a:ext cx="3178677" cy="2677656"/>
          </a:xfrm>
          <a:prstGeom prst="rect">
            <a:avLst/>
          </a:prstGeom>
        </p:spPr>
        <p:txBody>
          <a:bodyPr wrap="square">
            <a:spAutoFit/>
          </a:bodyPr>
          <a:lstStyle/>
          <a:p>
            <a:r>
              <a:rPr lang="ru-RU" sz="1200" b="1" dirty="0">
                <a:solidFill>
                  <a:schemeClr val="bg1"/>
                </a:solidFill>
              </a:rPr>
              <a:t>В данном разделе указываются сведения о недвижимом имуществе (в </a:t>
            </a:r>
            <a:r>
              <a:rPr lang="ru-RU" sz="1200" b="1" dirty="0" err="1">
                <a:solidFill>
                  <a:schemeClr val="bg1"/>
                </a:solidFill>
              </a:rPr>
              <a:t>т.ч</a:t>
            </a:r>
            <a:r>
              <a:rPr lang="ru-RU" sz="1200" b="1" dirty="0">
                <a:solidFill>
                  <a:schemeClr val="bg1"/>
                </a:solidFill>
              </a:rPr>
              <a:t>. доли в праве собственности), транспортных средствах, ценных бумагах (в </a:t>
            </a:r>
            <a:r>
              <a:rPr lang="ru-RU" sz="1200" b="1" dirty="0" err="1">
                <a:solidFill>
                  <a:schemeClr val="bg1"/>
                </a:solidFill>
              </a:rPr>
              <a:t>т.ч</a:t>
            </a:r>
            <a:r>
              <a:rPr lang="ru-RU" sz="1200" b="1" dirty="0">
                <a:solidFill>
                  <a:schemeClr val="bg1"/>
                </a:solidFill>
              </a:rPr>
              <a:t>. долях участия в уставных капиталах коммерческих организаций и фондов), цифровых финансовых активах, цифровых правах, включающих одновременно цифровые финансовые активы и иные цифровые права, утилитарных цифровых правах и цифровой валюте, отчужденных в течение отчетного периода в результате безвозмездной сделки, а также, например, сведения об утилизации автомобиля.</a:t>
            </a:r>
          </a:p>
        </p:txBody>
      </p:sp>
      <p:sp>
        <p:nvSpPr>
          <p:cNvPr id="14" name="Прямоугольник 13"/>
          <p:cNvSpPr/>
          <p:nvPr/>
        </p:nvSpPr>
        <p:spPr>
          <a:xfrm>
            <a:off x="4171466" y="3953745"/>
            <a:ext cx="3718560" cy="1877437"/>
          </a:xfrm>
          <a:prstGeom prst="rect">
            <a:avLst/>
          </a:prstGeom>
        </p:spPr>
        <p:txBody>
          <a:bodyPr wrap="square">
            <a:spAutoFit/>
          </a:bodyPr>
          <a:lstStyle/>
          <a:p>
            <a:r>
              <a:rPr lang="ru-RU" sz="1400" b="1" dirty="0">
                <a:solidFill>
                  <a:schemeClr val="bg1"/>
                </a:solidFill>
              </a:rPr>
              <a:t>Безвозмездной признается сделка, по которой одна сторона (служащий (работник), его супруга (супруг), несовершеннолетний ребенок) обязуется предоставить что-либо другой стороне без получения от нее платы или иного встречного предоставления.</a:t>
            </a:r>
          </a:p>
          <a:p>
            <a:endParaRPr lang="ru-RU" dirty="0"/>
          </a:p>
        </p:txBody>
      </p:sp>
    </p:spTree>
    <p:extLst>
      <p:ext uri="{BB962C8B-B14F-4D97-AF65-F5344CB8AC3E}">
        <p14:creationId xmlns:p14="http://schemas.microsoft.com/office/powerpoint/2010/main" val="4050515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flipH="1">
            <a:off x="3391591" y="0"/>
            <a:ext cx="8800405" cy="700018"/>
          </a:xfrm>
          <a:prstGeom prst="rect">
            <a:avLst/>
          </a:prstGeom>
        </p:spPr>
      </p:pic>
      <p:pic>
        <p:nvPicPr>
          <p:cNvPr id="7" name="Рисунок 6"/>
          <p:cNvPicPr>
            <a:picLocks noChangeAspect="1"/>
          </p:cNvPicPr>
          <p:nvPr/>
        </p:nvPicPr>
        <p:blipFill>
          <a:blip r:embed="rId3"/>
          <a:stretch>
            <a:fillRect/>
          </a:stretch>
        </p:blipFill>
        <p:spPr>
          <a:xfrm>
            <a:off x="-1" y="700019"/>
            <a:ext cx="3466407" cy="5401524"/>
          </a:xfrm>
          <a:prstGeom prst="rect">
            <a:avLst/>
          </a:prstGeom>
        </p:spPr>
      </p:pic>
      <p:sp>
        <p:nvSpPr>
          <p:cNvPr id="2" name="Заголовок 1"/>
          <p:cNvSpPr>
            <a:spLocks noGrp="1"/>
          </p:cNvSpPr>
          <p:nvPr>
            <p:ph type="title"/>
          </p:nvPr>
        </p:nvSpPr>
        <p:spPr>
          <a:xfrm>
            <a:off x="252919" y="922713"/>
            <a:ext cx="2947482" cy="4802307"/>
          </a:xfrm>
        </p:spPr>
        <p:txBody>
          <a:bodyPr>
            <a:normAutofit/>
          </a:bodyPr>
          <a:lstStyle/>
          <a:p>
            <a:pPr algn="ctr"/>
            <a:r>
              <a:rPr lang="ru-RU" sz="3200" dirty="0">
                <a:latin typeface="Bahnschrift" panose="020B0502040204020203" pitchFamily="34" charset="0"/>
              </a:rPr>
              <a:t>Порядок представления</a:t>
            </a:r>
            <a:br>
              <a:rPr lang="ru-RU" sz="3200" dirty="0">
                <a:latin typeface="Bahnschrift" panose="020B0502040204020203" pitchFamily="34" charset="0"/>
              </a:rPr>
            </a:br>
            <a:r>
              <a:rPr lang="ru-RU" sz="3200" dirty="0">
                <a:latin typeface="Bahnschrift" panose="020B0502040204020203" pitchFamily="34" charset="0"/>
              </a:rPr>
              <a:t>сведений в 2024 году</a:t>
            </a:r>
            <a:endParaRPr lang="ru-RU" sz="3200" b="1" dirty="0">
              <a:latin typeface="Franklin Gothic Heavy" panose="020B0903020102020204" pitchFamily="34" charset="0"/>
            </a:endParaRPr>
          </a:p>
        </p:txBody>
      </p:sp>
      <p:pic>
        <p:nvPicPr>
          <p:cNvPr id="5" name="Рисунок 4"/>
          <p:cNvPicPr>
            <a:picLocks noChangeAspect="1"/>
          </p:cNvPicPr>
          <p:nvPr/>
        </p:nvPicPr>
        <p:blipFill>
          <a:blip r:embed="rId4"/>
          <a:stretch>
            <a:fillRect/>
          </a:stretch>
        </p:blipFill>
        <p:spPr>
          <a:xfrm>
            <a:off x="177034" y="84269"/>
            <a:ext cx="615749" cy="615749"/>
          </a:xfrm>
          <a:prstGeom prst="rect">
            <a:avLst/>
          </a:prstGeom>
        </p:spPr>
      </p:pic>
      <p:pic>
        <p:nvPicPr>
          <p:cNvPr id="11" name="Рисунок 10"/>
          <p:cNvPicPr>
            <a:picLocks noChangeAspect="1"/>
          </p:cNvPicPr>
          <p:nvPr/>
        </p:nvPicPr>
        <p:blipFill>
          <a:blip r:embed="rId5"/>
          <a:stretch>
            <a:fillRect/>
          </a:stretch>
        </p:blipFill>
        <p:spPr>
          <a:xfrm>
            <a:off x="11711653" y="689956"/>
            <a:ext cx="480347" cy="5411586"/>
          </a:xfrm>
          <a:prstGeom prst="rect">
            <a:avLst/>
          </a:prstGeom>
        </p:spPr>
      </p:pic>
      <p:pic>
        <p:nvPicPr>
          <p:cNvPr id="9" name="Рисунок 8"/>
          <p:cNvPicPr>
            <a:picLocks noChangeAspect="1"/>
          </p:cNvPicPr>
          <p:nvPr/>
        </p:nvPicPr>
        <p:blipFill>
          <a:blip r:embed="rId6"/>
          <a:stretch>
            <a:fillRect/>
          </a:stretch>
        </p:blipFill>
        <p:spPr>
          <a:xfrm>
            <a:off x="4678258" y="922713"/>
            <a:ext cx="6227070" cy="5882628"/>
          </a:xfrm>
          <a:prstGeom prst="rect">
            <a:avLst/>
          </a:prstGeom>
        </p:spPr>
      </p:pic>
      <p:sp>
        <p:nvSpPr>
          <p:cNvPr id="10" name="Прямоугольник 9"/>
          <p:cNvSpPr/>
          <p:nvPr/>
        </p:nvSpPr>
        <p:spPr>
          <a:xfrm>
            <a:off x="5209674" y="1576137"/>
            <a:ext cx="5164610" cy="1815882"/>
          </a:xfrm>
          <a:prstGeom prst="rect">
            <a:avLst/>
          </a:prstGeom>
        </p:spPr>
        <p:txBody>
          <a:bodyPr wrap="square">
            <a:spAutoFit/>
          </a:bodyPr>
          <a:lstStyle/>
          <a:p>
            <a:r>
              <a:rPr lang="ru-RU" sz="1600" b="1" dirty="0">
                <a:solidFill>
                  <a:schemeClr val="bg1"/>
                </a:solidFill>
              </a:rPr>
              <a:t>Госслужащие должны обеспечить направление бумажной версии сведений Почтой России:</a:t>
            </a:r>
          </a:p>
          <a:p>
            <a:pPr marL="285750" indent="-285750">
              <a:buFont typeface="Arial" panose="020B0604020202020204" pitchFamily="34" charset="0"/>
              <a:buChar char="•"/>
            </a:pPr>
            <a:r>
              <a:rPr lang="ru-RU" sz="1600" b="1" dirty="0">
                <a:solidFill>
                  <a:schemeClr val="bg1"/>
                </a:solidFill>
              </a:rPr>
              <a:t>отправка до 23:59 30.04.2024;</a:t>
            </a:r>
          </a:p>
          <a:p>
            <a:pPr marL="285750" indent="-285750">
              <a:buFont typeface="Arial" panose="020B0604020202020204" pitchFamily="34" charset="0"/>
              <a:buChar char="•"/>
            </a:pPr>
            <a:r>
              <a:rPr lang="ru-RU" sz="1600" b="1" dirty="0">
                <a:solidFill>
                  <a:schemeClr val="bg1"/>
                </a:solidFill>
              </a:rPr>
              <a:t>сведения каждого госслужащего (и членов его семьи) отдельно;</a:t>
            </a:r>
          </a:p>
          <a:p>
            <a:pPr marL="285750" indent="-285750">
              <a:buFont typeface="Arial" panose="020B0604020202020204" pitchFamily="34" charset="0"/>
              <a:buChar char="•"/>
            </a:pPr>
            <a:r>
              <a:rPr lang="ru-RU" sz="1600" b="1" dirty="0">
                <a:solidFill>
                  <a:schemeClr val="bg1"/>
                </a:solidFill>
              </a:rPr>
              <a:t>отправка заказным, ценным письмом с описью вложений</a:t>
            </a:r>
          </a:p>
        </p:txBody>
      </p:sp>
    </p:spTree>
    <p:extLst>
      <p:ext uri="{BB962C8B-B14F-4D97-AF65-F5344CB8AC3E}">
        <p14:creationId xmlns:p14="http://schemas.microsoft.com/office/powerpoint/2010/main" val="4451742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flipH="1">
            <a:off x="3391591" y="0"/>
            <a:ext cx="8800405" cy="700018"/>
          </a:xfrm>
          <a:prstGeom prst="rect">
            <a:avLst/>
          </a:prstGeom>
        </p:spPr>
      </p:pic>
      <p:pic>
        <p:nvPicPr>
          <p:cNvPr id="7" name="Рисунок 6"/>
          <p:cNvPicPr>
            <a:picLocks noChangeAspect="1"/>
          </p:cNvPicPr>
          <p:nvPr/>
        </p:nvPicPr>
        <p:blipFill>
          <a:blip r:embed="rId3"/>
          <a:stretch>
            <a:fillRect/>
          </a:stretch>
        </p:blipFill>
        <p:spPr>
          <a:xfrm>
            <a:off x="-1" y="700019"/>
            <a:ext cx="3466407" cy="5401524"/>
          </a:xfrm>
          <a:prstGeom prst="rect">
            <a:avLst/>
          </a:prstGeom>
        </p:spPr>
      </p:pic>
      <p:sp>
        <p:nvSpPr>
          <p:cNvPr id="2" name="Заголовок 1"/>
          <p:cNvSpPr>
            <a:spLocks noGrp="1"/>
          </p:cNvSpPr>
          <p:nvPr>
            <p:ph type="title"/>
          </p:nvPr>
        </p:nvSpPr>
        <p:spPr>
          <a:xfrm>
            <a:off x="252919" y="922713"/>
            <a:ext cx="3138672" cy="4802307"/>
          </a:xfrm>
        </p:spPr>
        <p:txBody>
          <a:bodyPr>
            <a:normAutofit/>
          </a:bodyPr>
          <a:lstStyle/>
          <a:p>
            <a:pPr algn="ctr"/>
            <a:r>
              <a:rPr lang="ru-RU" sz="3200" b="1" dirty="0">
                <a:latin typeface="Franklin Gothic Heavy" panose="020B0903020102020204" pitchFamily="34" charset="0"/>
              </a:rPr>
              <a:t>КАТЕГОРИЧЕСКИ ЗАПРЕЩЕНО:</a:t>
            </a:r>
            <a:br>
              <a:rPr lang="ru-RU" sz="3200" b="1" dirty="0">
                <a:latin typeface="Franklin Gothic Heavy" panose="020B0903020102020204" pitchFamily="34" charset="0"/>
              </a:rPr>
            </a:br>
            <a:endParaRPr lang="ru-RU" sz="3200" b="1" dirty="0">
              <a:latin typeface="Franklin Gothic Heavy" panose="020B0903020102020204" pitchFamily="34" charset="0"/>
            </a:endParaRPr>
          </a:p>
        </p:txBody>
      </p:sp>
      <p:pic>
        <p:nvPicPr>
          <p:cNvPr id="5" name="Рисунок 4"/>
          <p:cNvPicPr>
            <a:picLocks noChangeAspect="1"/>
          </p:cNvPicPr>
          <p:nvPr/>
        </p:nvPicPr>
        <p:blipFill>
          <a:blip r:embed="rId4"/>
          <a:stretch>
            <a:fillRect/>
          </a:stretch>
        </p:blipFill>
        <p:spPr>
          <a:xfrm>
            <a:off x="177034" y="84269"/>
            <a:ext cx="615749" cy="615749"/>
          </a:xfrm>
          <a:prstGeom prst="rect">
            <a:avLst/>
          </a:prstGeom>
        </p:spPr>
      </p:pic>
      <p:pic>
        <p:nvPicPr>
          <p:cNvPr id="11" name="Рисунок 10"/>
          <p:cNvPicPr>
            <a:picLocks noChangeAspect="1"/>
          </p:cNvPicPr>
          <p:nvPr/>
        </p:nvPicPr>
        <p:blipFill>
          <a:blip r:embed="rId5"/>
          <a:stretch>
            <a:fillRect/>
          </a:stretch>
        </p:blipFill>
        <p:spPr>
          <a:xfrm>
            <a:off x="11711653" y="689956"/>
            <a:ext cx="480347" cy="5411586"/>
          </a:xfrm>
          <a:prstGeom prst="rect">
            <a:avLst/>
          </a:prstGeom>
        </p:spPr>
      </p:pic>
      <p:pic>
        <p:nvPicPr>
          <p:cNvPr id="9" name="Рисунок 8"/>
          <p:cNvPicPr>
            <a:picLocks noChangeAspect="1"/>
          </p:cNvPicPr>
          <p:nvPr/>
        </p:nvPicPr>
        <p:blipFill>
          <a:blip r:embed="rId6"/>
          <a:stretch>
            <a:fillRect/>
          </a:stretch>
        </p:blipFill>
        <p:spPr>
          <a:xfrm>
            <a:off x="4220094" y="1399633"/>
            <a:ext cx="6012872" cy="3097554"/>
          </a:xfrm>
          <a:prstGeom prst="rect">
            <a:avLst/>
          </a:prstGeom>
        </p:spPr>
      </p:pic>
      <p:sp>
        <p:nvSpPr>
          <p:cNvPr id="4" name="Прямоугольник 3"/>
          <p:cNvSpPr/>
          <p:nvPr/>
        </p:nvSpPr>
        <p:spPr>
          <a:xfrm>
            <a:off x="4442906" y="1709657"/>
            <a:ext cx="5567247" cy="2308324"/>
          </a:xfrm>
          <a:prstGeom prst="rect">
            <a:avLst/>
          </a:prstGeom>
        </p:spPr>
        <p:txBody>
          <a:bodyPr wrap="square">
            <a:spAutoFit/>
          </a:bodyPr>
          <a:lstStyle/>
          <a:p>
            <a:pPr marL="342900" indent="-342900">
              <a:buFont typeface="Arial" panose="020B0604020202020204" pitchFamily="34" charset="0"/>
              <a:buChar char="•"/>
            </a:pPr>
            <a:r>
              <a:rPr lang="ru-RU" dirty="0">
                <a:solidFill>
                  <a:schemeClr val="bg1"/>
                </a:solidFill>
              </a:rPr>
              <a:t>Двусторонняя печать сведения.</a:t>
            </a:r>
          </a:p>
          <a:p>
            <a:pPr marL="342900" indent="-342900">
              <a:buFont typeface="Arial" panose="020B0604020202020204" pitchFamily="34" charset="0"/>
              <a:buChar char="•"/>
            </a:pPr>
            <a:r>
              <a:rPr lang="ru-RU" dirty="0">
                <a:solidFill>
                  <a:schemeClr val="bg1"/>
                </a:solidFill>
              </a:rPr>
              <a:t>Печать	сведения	в	формате	«2 страницы на 1 листе». </a:t>
            </a:r>
          </a:p>
          <a:p>
            <a:pPr marL="342900" indent="-342900">
              <a:buFont typeface="Arial" panose="020B0604020202020204" pitchFamily="34" charset="0"/>
              <a:buChar char="•"/>
            </a:pPr>
            <a:r>
              <a:rPr lang="ru-RU" spc="-10" dirty="0">
                <a:solidFill>
                  <a:schemeClr val="bg1"/>
                </a:solidFill>
                <a:latin typeface="Trebuchet MS"/>
                <a:cs typeface="Trebuchet MS"/>
              </a:rPr>
              <a:t>Замена</a:t>
            </a:r>
            <a:r>
              <a:rPr lang="ru-RU" dirty="0">
                <a:solidFill>
                  <a:schemeClr val="bg1"/>
                </a:solidFill>
                <a:latin typeface="Trebuchet MS"/>
                <a:cs typeface="Trebuchet MS"/>
              </a:rPr>
              <a:t>	</a:t>
            </a:r>
            <a:r>
              <a:rPr lang="ru-RU" spc="-25" dirty="0">
                <a:solidFill>
                  <a:schemeClr val="bg1"/>
                </a:solidFill>
                <a:latin typeface="Arial"/>
                <a:cs typeface="Arial"/>
              </a:rPr>
              <a:t>1</a:t>
            </a:r>
            <a:r>
              <a:rPr lang="ru-RU" spc="-25" dirty="0">
                <a:solidFill>
                  <a:schemeClr val="bg1"/>
                </a:solidFill>
                <a:latin typeface="Trebuchet MS"/>
                <a:cs typeface="Trebuchet MS"/>
              </a:rPr>
              <a:t>го</a:t>
            </a:r>
            <a:r>
              <a:rPr lang="ru-RU" dirty="0">
                <a:solidFill>
                  <a:schemeClr val="bg1"/>
                </a:solidFill>
                <a:latin typeface="Trebuchet MS"/>
                <a:cs typeface="Trebuchet MS"/>
              </a:rPr>
              <a:t>	</a:t>
            </a:r>
            <a:r>
              <a:rPr lang="ru-RU" spc="-25" dirty="0">
                <a:solidFill>
                  <a:schemeClr val="bg1"/>
                </a:solidFill>
                <a:latin typeface="Trebuchet MS"/>
                <a:cs typeface="Trebuchet MS"/>
              </a:rPr>
              <a:t>из</a:t>
            </a:r>
            <a:r>
              <a:rPr lang="ru-RU" dirty="0">
                <a:solidFill>
                  <a:schemeClr val="bg1"/>
                </a:solidFill>
                <a:latin typeface="Trebuchet MS"/>
                <a:cs typeface="Trebuchet MS"/>
              </a:rPr>
              <a:t>	</a:t>
            </a:r>
            <a:r>
              <a:rPr lang="ru-RU" spc="-10" dirty="0">
                <a:solidFill>
                  <a:schemeClr val="bg1"/>
                </a:solidFill>
                <a:latin typeface="Trebuchet MS"/>
                <a:cs typeface="Trebuchet MS"/>
              </a:rPr>
              <a:t>листов</a:t>
            </a:r>
            <a:r>
              <a:rPr lang="ru-RU" dirty="0">
                <a:solidFill>
                  <a:schemeClr val="bg1"/>
                </a:solidFill>
                <a:latin typeface="Trebuchet MS"/>
                <a:cs typeface="Trebuchet MS"/>
              </a:rPr>
              <a:t>	</a:t>
            </a:r>
            <a:r>
              <a:rPr lang="ru-RU" spc="-50" dirty="0">
                <a:solidFill>
                  <a:schemeClr val="bg1"/>
                </a:solidFill>
                <a:latin typeface="Trebuchet MS"/>
                <a:cs typeface="Trebuchet MS"/>
              </a:rPr>
              <a:t>в</a:t>
            </a:r>
            <a:r>
              <a:rPr lang="ru-RU" dirty="0">
                <a:solidFill>
                  <a:schemeClr val="bg1"/>
                </a:solidFill>
                <a:latin typeface="Trebuchet MS"/>
                <a:cs typeface="Trebuchet MS"/>
              </a:rPr>
              <a:t> у</a:t>
            </a:r>
            <a:r>
              <a:rPr lang="ru-RU" dirty="0">
                <a:solidFill>
                  <a:schemeClr val="bg1"/>
                </a:solidFill>
              </a:rPr>
              <a:t>же </a:t>
            </a:r>
            <a:r>
              <a:rPr lang="ru-RU" spc="-10" dirty="0">
                <a:solidFill>
                  <a:schemeClr val="bg1"/>
                </a:solidFill>
                <a:latin typeface="Trebuchet MS"/>
                <a:cs typeface="Trebuchet MS"/>
              </a:rPr>
              <a:t>отпечатанной справке</a:t>
            </a:r>
            <a:r>
              <a:rPr lang="ru-RU" spc="-10" dirty="0">
                <a:solidFill>
                  <a:schemeClr val="bg1"/>
                </a:solidFill>
                <a:latin typeface="Arial"/>
                <a:cs typeface="Arial"/>
              </a:rPr>
              <a:t>.</a:t>
            </a:r>
            <a:r>
              <a:rPr lang="ru-RU" dirty="0">
                <a:solidFill>
                  <a:schemeClr val="bg1"/>
                </a:solidFill>
                <a:latin typeface="Arial"/>
                <a:cs typeface="Arial"/>
              </a:rPr>
              <a:t>	</a:t>
            </a:r>
            <a:r>
              <a:rPr lang="ru-RU" spc="-50" dirty="0">
                <a:solidFill>
                  <a:schemeClr val="bg1"/>
                </a:solidFill>
                <a:latin typeface="Trebuchet MS"/>
                <a:cs typeface="Trebuchet MS"/>
              </a:rPr>
              <a:t>В</a:t>
            </a:r>
            <a:r>
              <a:rPr lang="ru-RU" dirty="0">
                <a:solidFill>
                  <a:schemeClr val="bg1"/>
                </a:solidFill>
                <a:latin typeface="Trebuchet MS"/>
                <a:cs typeface="Trebuchet MS"/>
              </a:rPr>
              <a:t>	</a:t>
            </a:r>
            <a:r>
              <a:rPr lang="ru-RU" spc="-114" dirty="0">
                <a:solidFill>
                  <a:schemeClr val="bg1"/>
                </a:solidFill>
                <a:latin typeface="Trebuchet MS"/>
                <a:cs typeface="Trebuchet MS"/>
              </a:rPr>
              <a:t>случае </a:t>
            </a:r>
            <a:r>
              <a:rPr lang="ru-RU" spc="-85" dirty="0">
                <a:solidFill>
                  <a:schemeClr val="bg1"/>
                </a:solidFill>
                <a:latin typeface="Trebuchet MS"/>
                <a:cs typeface="Trebuchet MS"/>
              </a:rPr>
              <a:t>необходимости</a:t>
            </a:r>
            <a:r>
              <a:rPr lang="ru-RU" dirty="0">
                <a:solidFill>
                  <a:schemeClr val="bg1"/>
                </a:solidFill>
                <a:latin typeface="Trebuchet MS"/>
                <a:cs typeface="Trebuchet MS"/>
              </a:rPr>
              <a:t> и</a:t>
            </a:r>
            <a:r>
              <a:rPr lang="ru-RU" spc="-85" dirty="0">
                <a:solidFill>
                  <a:schemeClr val="bg1"/>
                </a:solidFill>
                <a:latin typeface="Trebuchet MS"/>
                <a:cs typeface="Trebuchet MS"/>
              </a:rPr>
              <a:t>справления</a:t>
            </a:r>
            <a:r>
              <a:rPr lang="ru-RU" dirty="0">
                <a:solidFill>
                  <a:schemeClr val="bg1"/>
                </a:solidFill>
              </a:rPr>
              <a:t> данных </a:t>
            </a:r>
            <a:r>
              <a:rPr lang="ru-RU" spc="-75" dirty="0">
                <a:solidFill>
                  <a:schemeClr val="bg1"/>
                </a:solidFill>
                <a:latin typeface="Trebuchet MS"/>
                <a:cs typeface="Trebuchet MS"/>
              </a:rPr>
              <a:t>необходимо </a:t>
            </a:r>
            <a:r>
              <a:rPr lang="ru-RU" spc="-90" dirty="0">
                <a:solidFill>
                  <a:schemeClr val="bg1"/>
                </a:solidFill>
                <a:latin typeface="Trebuchet MS"/>
                <a:cs typeface="Trebuchet MS"/>
              </a:rPr>
              <a:t>перепечатать</a:t>
            </a:r>
            <a:r>
              <a:rPr lang="ru-RU" dirty="0">
                <a:solidFill>
                  <a:schemeClr val="bg1"/>
                </a:solidFill>
                <a:latin typeface="Trebuchet MS"/>
                <a:cs typeface="Trebuchet MS"/>
              </a:rPr>
              <a:t> полностью </a:t>
            </a:r>
            <a:r>
              <a:rPr lang="ru-RU" spc="-105" dirty="0">
                <a:solidFill>
                  <a:schemeClr val="bg1"/>
                </a:solidFill>
                <a:latin typeface="Trebuchet MS"/>
                <a:cs typeface="Trebuchet MS"/>
              </a:rPr>
              <a:t>весь</a:t>
            </a:r>
            <a:r>
              <a:rPr lang="ru-RU" spc="-125" dirty="0">
                <a:solidFill>
                  <a:schemeClr val="bg1"/>
                </a:solidFill>
                <a:latin typeface="Trebuchet MS"/>
                <a:cs typeface="Trebuchet MS"/>
              </a:rPr>
              <a:t> </a:t>
            </a:r>
            <a:r>
              <a:rPr lang="ru-RU" spc="-10" dirty="0">
                <a:solidFill>
                  <a:schemeClr val="bg1"/>
                </a:solidFill>
                <a:latin typeface="Trebuchet MS"/>
                <a:cs typeface="Trebuchet MS"/>
              </a:rPr>
              <a:t>пакет</a:t>
            </a:r>
            <a:r>
              <a:rPr lang="ru-RU" spc="-10" dirty="0">
                <a:solidFill>
                  <a:schemeClr val="bg1"/>
                </a:solidFill>
                <a:latin typeface="Arial"/>
                <a:cs typeface="Arial"/>
              </a:rPr>
              <a:t>.</a:t>
            </a:r>
            <a:endParaRPr lang="ru-RU" dirty="0">
              <a:solidFill>
                <a:schemeClr val="bg1"/>
              </a:solidFill>
              <a:latin typeface="Arial"/>
              <a:cs typeface="Arial"/>
            </a:endParaRPr>
          </a:p>
          <a:p>
            <a:endParaRPr lang="ru-RU" dirty="0">
              <a:latin typeface="Trebuchet MS"/>
              <a:cs typeface="Trebuchet MS"/>
            </a:endParaRPr>
          </a:p>
        </p:txBody>
      </p:sp>
      <p:pic>
        <p:nvPicPr>
          <p:cNvPr id="12" name="Рисунок 11"/>
          <p:cNvPicPr>
            <a:picLocks noChangeAspect="1"/>
          </p:cNvPicPr>
          <p:nvPr/>
        </p:nvPicPr>
        <p:blipFill>
          <a:blip r:embed="rId7"/>
          <a:stretch>
            <a:fillRect/>
          </a:stretch>
        </p:blipFill>
        <p:spPr>
          <a:xfrm>
            <a:off x="4220094" y="4468267"/>
            <a:ext cx="1804572" cy="1457070"/>
          </a:xfrm>
          <a:prstGeom prst="rect">
            <a:avLst/>
          </a:prstGeom>
        </p:spPr>
      </p:pic>
      <p:pic>
        <p:nvPicPr>
          <p:cNvPr id="13" name="Рисунок 12"/>
          <p:cNvPicPr>
            <a:picLocks noChangeAspect="1"/>
          </p:cNvPicPr>
          <p:nvPr/>
        </p:nvPicPr>
        <p:blipFill>
          <a:blip r:embed="rId8"/>
          <a:stretch>
            <a:fillRect/>
          </a:stretch>
        </p:blipFill>
        <p:spPr>
          <a:xfrm>
            <a:off x="7891550" y="4418993"/>
            <a:ext cx="1664352" cy="1682642"/>
          </a:xfrm>
          <a:prstGeom prst="rect">
            <a:avLst/>
          </a:prstGeom>
        </p:spPr>
      </p:pic>
    </p:spTree>
    <p:extLst>
      <p:ext uri="{BB962C8B-B14F-4D97-AF65-F5344CB8AC3E}">
        <p14:creationId xmlns:p14="http://schemas.microsoft.com/office/powerpoint/2010/main" val="271686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flipH="1">
            <a:off x="3391591" y="0"/>
            <a:ext cx="8800405" cy="700018"/>
          </a:xfrm>
          <a:prstGeom prst="rect">
            <a:avLst/>
          </a:prstGeom>
        </p:spPr>
      </p:pic>
      <p:pic>
        <p:nvPicPr>
          <p:cNvPr id="7" name="Рисунок 6"/>
          <p:cNvPicPr>
            <a:picLocks noChangeAspect="1"/>
          </p:cNvPicPr>
          <p:nvPr/>
        </p:nvPicPr>
        <p:blipFill>
          <a:blip r:embed="rId3"/>
          <a:stretch>
            <a:fillRect/>
          </a:stretch>
        </p:blipFill>
        <p:spPr>
          <a:xfrm>
            <a:off x="-18217" y="728238"/>
            <a:ext cx="3466407" cy="5401524"/>
          </a:xfrm>
          <a:prstGeom prst="rect">
            <a:avLst/>
          </a:prstGeom>
        </p:spPr>
      </p:pic>
      <p:sp>
        <p:nvSpPr>
          <p:cNvPr id="2" name="Заголовок 1"/>
          <p:cNvSpPr>
            <a:spLocks noGrp="1"/>
          </p:cNvSpPr>
          <p:nvPr>
            <p:ph type="title"/>
          </p:nvPr>
        </p:nvSpPr>
        <p:spPr>
          <a:xfrm>
            <a:off x="252919" y="922713"/>
            <a:ext cx="3138672" cy="4802307"/>
          </a:xfrm>
        </p:spPr>
        <p:txBody>
          <a:bodyPr>
            <a:normAutofit/>
          </a:bodyPr>
          <a:lstStyle/>
          <a:p>
            <a:pPr algn="ctr"/>
            <a:br>
              <a:rPr lang="ru-RU" sz="3200" b="1" dirty="0">
                <a:latin typeface="Franklin Gothic Heavy" panose="020B0903020102020204" pitchFamily="34" charset="0"/>
              </a:rPr>
            </a:br>
            <a:endParaRPr lang="ru-RU" sz="3200" b="1" dirty="0">
              <a:latin typeface="Franklin Gothic Heavy" panose="020B0903020102020204" pitchFamily="34" charset="0"/>
            </a:endParaRPr>
          </a:p>
        </p:txBody>
      </p:sp>
      <p:pic>
        <p:nvPicPr>
          <p:cNvPr id="5" name="Рисунок 4"/>
          <p:cNvPicPr>
            <a:picLocks noChangeAspect="1"/>
          </p:cNvPicPr>
          <p:nvPr/>
        </p:nvPicPr>
        <p:blipFill>
          <a:blip r:embed="rId4"/>
          <a:stretch>
            <a:fillRect/>
          </a:stretch>
        </p:blipFill>
        <p:spPr>
          <a:xfrm>
            <a:off x="177034" y="84269"/>
            <a:ext cx="615749" cy="615749"/>
          </a:xfrm>
          <a:prstGeom prst="rect">
            <a:avLst/>
          </a:prstGeom>
        </p:spPr>
      </p:pic>
      <p:pic>
        <p:nvPicPr>
          <p:cNvPr id="11" name="Рисунок 10"/>
          <p:cNvPicPr>
            <a:picLocks noChangeAspect="1"/>
          </p:cNvPicPr>
          <p:nvPr/>
        </p:nvPicPr>
        <p:blipFill>
          <a:blip r:embed="rId5"/>
          <a:stretch>
            <a:fillRect/>
          </a:stretch>
        </p:blipFill>
        <p:spPr>
          <a:xfrm>
            <a:off x="11711653" y="689956"/>
            <a:ext cx="480347" cy="5411586"/>
          </a:xfrm>
          <a:prstGeom prst="rect">
            <a:avLst/>
          </a:prstGeom>
        </p:spPr>
      </p:pic>
      <p:pic>
        <p:nvPicPr>
          <p:cNvPr id="9" name="Рисунок 8"/>
          <p:cNvPicPr>
            <a:picLocks noChangeAspect="1"/>
          </p:cNvPicPr>
          <p:nvPr/>
        </p:nvPicPr>
        <p:blipFill>
          <a:blip r:embed="rId6"/>
          <a:stretch>
            <a:fillRect/>
          </a:stretch>
        </p:blipFill>
        <p:spPr>
          <a:xfrm>
            <a:off x="4251669" y="1221971"/>
            <a:ext cx="6309335" cy="3250278"/>
          </a:xfrm>
          <a:prstGeom prst="rect">
            <a:avLst/>
          </a:prstGeom>
        </p:spPr>
      </p:pic>
      <p:sp>
        <p:nvSpPr>
          <p:cNvPr id="4" name="Прямоугольник 3"/>
          <p:cNvSpPr/>
          <p:nvPr/>
        </p:nvSpPr>
        <p:spPr>
          <a:xfrm>
            <a:off x="4442907" y="1709657"/>
            <a:ext cx="4834098" cy="1354217"/>
          </a:xfrm>
          <a:prstGeom prst="rect">
            <a:avLst/>
          </a:prstGeom>
        </p:spPr>
        <p:txBody>
          <a:bodyPr wrap="square">
            <a:spAutoFit/>
          </a:bodyPr>
          <a:lstStyle/>
          <a:p>
            <a:pPr marL="12700">
              <a:lnSpc>
                <a:spcPct val="100000"/>
              </a:lnSpc>
              <a:spcBef>
                <a:spcPts val="105"/>
              </a:spcBef>
            </a:pPr>
            <a:r>
              <a:rPr lang="ru-RU" sz="1600" spc="-10" dirty="0">
                <a:solidFill>
                  <a:schemeClr val="bg1"/>
                </a:solidFill>
                <a:latin typeface="Arial"/>
                <a:cs typeface="Arial"/>
              </a:rPr>
              <a:t>Обратите</a:t>
            </a:r>
            <a:r>
              <a:rPr lang="ru-RU" sz="1600" spc="-85" dirty="0">
                <a:solidFill>
                  <a:schemeClr val="bg1"/>
                </a:solidFill>
                <a:latin typeface="Arial"/>
                <a:cs typeface="Arial"/>
              </a:rPr>
              <a:t> </a:t>
            </a:r>
            <a:r>
              <a:rPr lang="ru-RU" sz="1600" dirty="0">
                <a:solidFill>
                  <a:schemeClr val="bg1"/>
                </a:solidFill>
                <a:latin typeface="Arial"/>
                <a:cs typeface="Arial"/>
              </a:rPr>
              <a:t>внимание,</a:t>
            </a:r>
            <a:r>
              <a:rPr lang="ru-RU" sz="1600" spc="-35" dirty="0">
                <a:solidFill>
                  <a:schemeClr val="bg1"/>
                </a:solidFill>
                <a:latin typeface="Arial"/>
                <a:cs typeface="Arial"/>
              </a:rPr>
              <a:t> </a:t>
            </a:r>
            <a:r>
              <a:rPr lang="ru-RU" sz="1600" dirty="0">
                <a:solidFill>
                  <a:schemeClr val="bg1"/>
                </a:solidFill>
                <a:latin typeface="Arial"/>
                <a:cs typeface="Arial"/>
              </a:rPr>
              <a:t>что</a:t>
            </a:r>
            <a:r>
              <a:rPr lang="ru-RU" sz="1600" spc="-60" dirty="0">
                <a:solidFill>
                  <a:schemeClr val="bg1"/>
                </a:solidFill>
                <a:latin typeface="Arial"/>
                <a:cs typeface="Arial"/>
              </a:rPr>
              <a:t> </a:t>
            </a:r>
            <a:r>
              <a:rPr lang="ru-RU" sz="1600" dirty="0">
                <a:solidFill>
                  <a:schemeClr val="bg1"/>
                </a:solidFill>
                <a:latin typeface="Arial"/>
                <a:cs typeface="Arial"/>
              </a:rPr>
              <a:t>дата</a:t>
            </a:r>
            <a:r>
              <a:rPr lang="ru-RU" sz="1600" spc="-50" dirty="0">
                <a:solidFill>
                  <a:schemeClr val="bg1"/>
                </a:solidFill>
                <a:latin typeface="Arial"/>
                <a:cs typeface="Arial"/>
              </a:rPr>
              <a:t> </a:t>
            </a:r>
            <a:r>
              <a:rPr lang="ru-RU" sz="1600" spc="-10" dirty="0">
                <a:solidFill>
                  <a:schemeClr val="bg1"/>
                </a:solidFill>
                <a:latin typeface="Arial"/>
                <a:cs typeface="Arial"/>
              </a:rPr>
              <a:t>печати</a:t>
            </a:r>
            <a:r>
              <a:rPr lang="ru-RU" sz="1600" spc="-55" dirty="0">
                <a:solidFill>
                  <a:schemeClr val="bg1"/>
                </a:solidFill>
                <a:latin typeface="Arial"/>
                <a:cs typeface="Arial"/>
              </a:rPr>
              <a:t> </a:t>
            </a:r>
            <a:r>
              <a:rPr lang="ru-RU" sz="1600" dirty="0">
                <a:solidFill>
                  <a:schemeClr val="bg1"/>
                </a:solidFill>
                <a:latin typeface="Arial"/>
                <a:cs typeface="Arial"/>
              </a:rPr>
              <a:t>в</a:t>
            </a:r>
            <a:r>
              <a:rPr lang="ru-RU" sz="1600" spc="-35" dirty="0">
                <a:solidFill>
                  <a:schemeClr val="bg1"/>
                </a:solidFill>
                <a:latin typeface="Arial"/>
                <a:cs typeface="Arial"/>
              </a:rPr>
              <a:t> </a:t>
            </a:r>
            <a:r>
              <a:rPr lang="ru-RU" sz="1600" spc="-25" dirty="0">
                <a:solidFill>
                  <a:schemeClr val="bg1"/>
                </a:solidFill>
                <a:latin typeface="Arial"/>
                <a:cs typeface="Arial"/>
              </a:rPr>
              <a:t>СПО</a:t>
            </a:r>
            <a:endParaRPr lang="ru-RU" sz="1600" dirty="0">
              <a:solidFill>
                <a:schemeClr val="bg1"/>
              </a:solidFill>
              <a:latin typeface="Arial"/>
              <a:cs typeface="Arial"/>
            </a:endParaRPr>
          </a:p>
          <a:p>
            <a:pPr marL="12700" marR="5080">
              <a:lnSpc>
                <a:spcPct val="100000"/>
              </a:lnSpc>
            </a:pPr>
            <a:r>
              <a:rPr lang="ru-RU" sz="1600" dirty="0">
                <a:solidFill>
                  <a:schemeClr val="bg1"/>
                </a:solidFill>
                <a:latin typeface="Arial"/>
                <a:cs typeface="Arial"/>
              </a:rPr>
              <a:t>«Справки</a:t>
            </a:r>
            <a:r>
              <a:rPr lang="ru-RU" sz="1600" spc="-20" dirty="0">
                <a:solidFill>
                  <a:schemeClr val="bg1"/>
                </a:solidFill>
                <a:latin typeface="Arial"/>
                <a:cs typeface="Arial"/>
              </a:rPr>
              <a:t> </a:t>
            </a:r>
            <a:r>
              <a:rPr lang="ru-RU" sz="1600" dirty="0">
                <a:solidFill>
                  <a:schemeClr val="bg1"/>
                </a:solidFill>
                <a:latin typeface="Arial"/>
                <a:cs typeface="Arial"/>
              </a:rPr>
              <a:t>БК»</a:t>
            </a:r>
            <a:r>
              <a:rPr lang="ru-RU" sz="1600" spc="-15" dirty="0">
                <a:solidFill>
                  <a:schemeClr val="bg1"/>
                </a:solidFill>
                <a:latin typeface="Arial"/>
                <a:cs typeface="Arial"/>
              </a:rPr>
              <a:t> </a:t>
            </a:r>
            <a:r>
              <a:rPr lang="ru-RU" sz="1600" dirty="0">
                <a:solidFill>
                  <a:schemeClr val="bg1"/>
                </a:solidFill>
                <a:latin typeface="Arial"/>
                <a:cs typeface="Arial"/>
              </a:rPr>
              <a:t>должна</a:t>
            </a:r>
            <a:r>
              <a:rPr lang="ru-RU" sz="1600" spc="-25" dirty="0">
                <a:solidFill>
                  <a:schemeClr val="bg1"/>
                </a:solidFill>
                <a:latin typeface="Arial"/>
                <a:cs typeface="Arial"/>
              </a:rPr>
              <a:t> </a:t>
            </a:r>
            <a:r>
              <a:rPr lang="ru-RU" sz="1600" spc="-20" dirty="0">
                <a:solidFill>
                  <a:schemeClr val="bg1"/>
                </a:solidFill>
                <a:latin typeface="Arial"/>
                <a:cs typeface="Arial"/>
              </a:rPr>
              <a:t>соответствовать</a:t>
            </a:r>
            <a:r>
              <a:rPr lang="ru-RU" sz="1600" spc="-60" dirty="0">
                <a:solidFill>
                  <a:schemeClr val="bg1"/>
                </a:solidFill>
                <a:latin typeface="Arial"/>
                <a:cs typeface="Arial"/>
              </a:rPr>
              <a:t> </a:t>
            </a:r>
            <a:r>
              <a:rPr lang="ru-RU" sz="1600" spc="-10" dirty="0">
                <a:solidFill>
                  <a:schemeClr val="bg1"/>
                </a:solidFill>
                <a:latin typeface="Arial"/>
                <a:cs typeface="Arial"/>
              </a:rPr>
              <a:t>дате, установленной</a:t>
            </a:r>
            <a:r>
              <a:rPr lang="ru-RU" sz="1600" spc="-45" dirty="0">
                <a:solidFill>
                  <a:schemeClr val="bg1"/>
                </a:solidFill>
                <a:latin typeface="Arial"/>
                <a:cs typeface="Arial"/>
              </a:rPr>
              <a:t> </a:t>
            </a:r>
            <a:r>
              <a:rPr lang="ru-RU" sz="1600" dirty="0">
                <a:solidFill>
                  <a:schemeClr val="bg1"/>
                </a:solidFill>
                <a:latin typeface="Arial"/>
                <a:cs typeface="Arial"/>
              </a:rPr>
              <a:t>на</a:t>
            </a:r>
            <a:r>
              <a:rPr lang="ru-RU" sz="1600" spc="-10" dirty="0">
                <a:solidFill>
                  <a:schemeClr val="bg1"/>
                </a:solidFill>
                <a:latin typeface="Arial"/>
                <a:cs typeface="Arial"/>
              </a:rPr>
              <a:t> </a:t>
            </a:r>
            <a:r>
              <a:rPr lang="ru-RU" sz="1600" dirty="0">
                <a:solidFill>
                  <a:schemeClr val="bg1"/>
                </a:solidFill>
                <a:latin typeface="Arial"/>
                <a:cs typeface="Arial"/>
              </a:rPr>
              <a:t>Вашем </a:t>
            </a:r>
            <a:r>
              <a:rPr lang="ru-RU" sz="1600" spc="-10" dirty="0">
                <a:solidFill>
                  <a:schemeClr val="bg1"/>
                </a:solidFill>
                <a:latin typeface="Arial"/>
                <a:cs typeface="Arial"/>
              </a:rPr>
              <a:t>компьютере,</a:t>
            </a:r>
            <a:r>
              <a:rPr lang="ru-RU" sz="1600" spc="-35" dirty="0">
                <a:solidFill>
                  <a:schemeClr val="bg1"/>
                </a:solidFill>
                <a:latin typeface="Arial"/>
                <a:cs typeface="Arial"/>
              </a:rPr>
              <a:t> </a:t>
            </a:r>
            <a:r>
              <a:rPr lang="ru-RU" sz="1600" spc="-30" dirty="0">
                <a:solidFill>
                  <a:schemeClr val="bg1"/>
                </a:solidFill>
                <a:latin typeface="Arial"/>
                <a:cs typeface="Arial"/>
              </a:rPr>
              <a:t>т.к.</a:t>
            </a:r>
            <a:r>
              <a:rPr lang="ru-RU" sz="1600" spc="-20" dirty="0">
                <a:solidFill>
                  <a:schemeClr val="bg1"/>
                </a:solidFill>
                <a:latin typeface="Arial"/>
                <a:cs typeface="Arial"/>
              </a:rPr>
              <a:t> </a:t>
            </a:r>
            <a:r>
              <a:rPr lang="ru-RU" sz="1600" spc="-25" dirty="0">
                <a:solidFill>
                  <a:schemeClr val="bg1"/>
                </a:solidFill>
                <a:latin typeface="Arial"/>
                <a:cs typeface="Arial"/>
              </a:rPr>
              <a:t>эти </a:t>
            </a:r>
            <a:r>
              <a:rPr lang="ru-RU" sz="1600" dirty="0">
                <a:solidFill>
                  <a:schemeClr val="bg1"/>
                </a:solidFill>
                <a:latin typeface="Arial"/>
                <a:cs typeface="Arial"/>
              </a:rPr>
              <a:t>данные</a:t>
            </a:r>
            <a:r>
              <a:rPr lang="ru-RU" sz="1600" spc="-60" dirty="0">
                <a:solidFill>
                  <a:schemeClr val="bg1"/>
                </a:solidFill>
                <a:latin typeface="Arial"/>
                <a:cs typeface="Arial"/>
              </a:rPr>
              <a:t> </a:t>
            </a:r>
            <a:r>
              <a:rPr lang="ru-RU" sz="1600" spc="-10" dirty="0">
                <a:solidFill>
                  <a:schemeClr val="bg1"/>
                </a:solidFill>
                <a:latin typeface="Arial"/>
                <a:cs typeface="Arial"/>
              </a:rPr>
              <a:t>выходят</a:t>
            </a:r>
            <a:r>
              <a:rPr lang="ru-RU" sz="1600" spc="-15" dirty="0">
                <a:solidFill>
                  <a:schemeClr val="bg1"/>
                </a:solidFill>
                <a:latin typeface="Arial"/>
                <a:cs typeface="Arial"/>
              </a:rPr>
              <a:t> </a:t>
            </a:r>
            <a:r>
              <a:rPr lang="ru-RU" sz="1600" dirty="0">
                <a:solidFill>
                  <a:schemeClr val="bg1"/>
                </a:solidFill>
                <a:latin typeface="Arial"/>
                <a:cs typeface="Arial"/>
              </a:rPr>
              <a:t>при</a:t>
            </a:r>
            <a:r>
              <a:rPr lang="ru-RU" sz="1600" spc="-25" dirty="0">
                <a:solidFill>
                  <a:schemeClr val="bg1"/>
                </a:solidFill>
                <a:latin typeface="Arial"/>
                <a:cs typeface="Arial"/>
              </a:rPr>
              <a:t> </a:t>
            </a:r>
            <a:r>
              <a:rPr lang="ru-RU" sz="1600" spc="-10" dirty="0">
                <a:solidFill>
                  <a:schemeClr val="bg1"/>
                </a:solidFill>
                <a:latin typeface="Arial"/>
                <a:cs typeface="Arial"/>
              </a:rPr>
              <a:t>печати.</a:t>
            </a:r>
            <a:endParaRPr lang="ru-RU" sz="1600" dirty="0">
              <a:solidFill>
                <a:schemeClr val="bg1"/>
              </a:solidFill>
              <a:latin typeface="Arial"/>
              <a:cs typeface="Arial"/>
            </a:endParaRPr>
          </a:p>
          <a:p>
            <a:endParaRPr lang="ru-RU" dirty="0">
              <a:latin typeface="Trebuchet MS"/>
              <a:cs typeface="Trebuchet MS"/>
            </a:endParaRPr>
          </a:p>
        </p:txBody>
      </p:sp>
      <p:pic>
        <p:nvPicPr>
          <p:cNvPr id="3" name="Рисунок 2"/>
          <p:cNvPicPr>
            <a:picLocks noChangeAspect="1"/>
          </p:cNvPicPr>
          <p:nvPr/>
        </p:nvPicPr>
        <p:blipFill>
          <a:blip r:embed="rId7"/>
          <a:stretch>
            <a:fillRect/>
          </a:stretch>
        </p:blipFill>
        <p:spPr>
          <a:xfrm>
            <a:off x="4719250" y="4570532"/>
            <a:ext cx="3243353" cy="1889924"/>
          </a:xfrm>
          <a:prstGeom prst="rect">
            <a:avLst/>
          </a:prstGeom>
        </p:spPr>
      </p:pic>
      <p:pic>
        <p:nvPicPr>
          <p:cNvPr id="10" name="Рисунок 9"/>
          <p:cNvPicPr>
            <a:picLocks noChangeAspect="1"/>
          </p:cNvPicPr>
          <p:nvPr/>
        </p:nvPicPr>
        <p:blipFill>
          <a:blip r:embed="rId8"/>
          <a:stretch>
            <a:fillRect/>
          </a:stretch>
        </p:blipFill>
        <p:spPr>
          <a:xfrm>
            <a:off x="4690750" y="3011388"/>
            <a:ext cx="2810500" cy="835224"/>
          </a:xfrm>
          <a:prstGeom prst="rect">
            <a:avLst/>
          </a:prstGeom>
        </p:spPr>
      </p:pic>
      <p:sp>
        <p:nvSpPr>
          <p:cNvPr id="14" name="Прямоугольник 13"/>
          <p:cNvSpPr/>
          <p:nvPr/>
        </p:nvSpPr>
        <p:spPr>
          <a:xfrm>
            <a:off x="177034" y="1076812"/>
            <a:ext cx="3095105" cy="3693319"/>
          </a:xfrm>
          <a:prstGeom prst="rect">
            <a:avLst/>
          </a:prstGeom>
        </p:spPr>
        <p:txBody>
          <a:bodyPr wrap="square">
            <a:spAutoFit/>
          </a:bodyPr>
          <a:lstStyle/>
          <a:p>
            <a:r>
              <a:rPr lang="ru-RU" dirty="0">
                <a:solidFill>
                  <a:schemeClr val="bg1"/>
                </a:solidFill>
              </a:rPr>
              <a:t>После успешной сдачи сведений ОБЯЗАТЕЛЬНО сохраняйте у себя все полученные справки и выписки.</a:t>
            </a:r>
          </a:p>
          <a:p>
            <a:r>
              <a:rPr lang="ru-RU" dirty="0">
                <a:solidFill>
                  <a:schemeClr val="bg1"/>
                </a:solidFill>
              </a:rPr>
              <a:t>В	случае	проведения	 проверки достоверности	и полноты представленных сведений	они понадобятся Вам для  доказательства правильности заполнения Вами сведений.</a:t>
            </a:r>
          </a:p>
        </p:txBody>
      </p:sp>
    </p:spTree>
    <p:extLst>
      <p:ext uri="{BB962C8B-B14F-4D97-AF65-F5344CB8AC3E}">
        <p14:creationId xmlns:p14="http://schemas.microsoft.com/office/powerpoint/2010/main" val="1645095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71019" y="345490"/>
            <a:ext cx="11209451" cy="615553"/>
          </a:xfrm>
          <a:prstGeom prst="rect">
            <a:avLst/>
          </a:prstGeom>
        </p:spPr>
        <p:txBody>
          <a:bodyPr wrap="square">
            <a:spAutoFit/>
          </a:bodyPr>
          <a:lstStyle/>
          <a:p>
            <a:r>
              <a:rPr lang="ru-RU" sz="3400" dirty="0">
                <a:solidFill>
                  <a:schemeClr val="accent6">
                    <a:lumMod val="50000"/>
                  </a:schemeClr>
                </a:solidFill>
                <a:latin typeface="Times New Roman" panose="02020603050405020304" pitchFamily="18" charset="0"/>
                <a:cs typeface="Times New Roman" panose="02020603050405020304" pitchFamily="18" charset="0"/>
              </a:rPr>
              <a:t>Изменения</a:t>
            </a:r>
            <a:endParaRPr lang="ru-RU" sz="3400" dirty="0"/>
          </a:p>
        </p:txBody>
      </p:sp>
      <p:cxnSp>
        <p:nvCxnSpPr>
          <p:cNvPr id="4" name="Соединительная линия уступом 3"/>
          <p:cNvCxnSpPr/>
          <p:nvPr/>
        </p:nvCxnSpPr>
        <p:spPr>
          <a:xfrm>
            <a:off x="156754" y="378823"/>
            <a:ext cx="1959429" cy="718457"/>
          </a:xfrm>
          <a:prstGeom prst="bentConnector3">
            <a:avLst/>
          </a:prstGeom>
          <a:ln w="38100" cap="flat" cmpd="sng" algn="ctr">
            <a:solidFill>
              <a:schemeClr val="accent6">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 name="TextBox 5">
            <a:extLst>
              <a:ext uri="{FF2B5EF4-FFF2-40B4-BE49-F238E27FC236}">
                <a16:creationId xmlns:a16="http://schemas.microsoft.com/office/drawing/2014/main" id="{BFB10B7D-0D64-85A8-C88E-656442037E86}"/>
              </a:ext>
            </a:extLst>
          </p:cNvPr>
          <p:cNvSpPr txBox="1"/>
          <p:nvPr/>
        </p:nvSpPr>
        <p:spPr>
          <a:xfrm>
            <a:off x="306977" y="1212566"/>
            <a:ext cx="11648236" cy="255454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spcBef>
                <a:spcPts val="0"/>
              </a:spcBef>
            </a:pPr>
            <a:r>
              <a:rPr lang="ru-RU" sz="3200" dirty="0">
                <a:solidFill>
                  <a:schemeClr val="tx1"/>
                </a:solidFill>
                <a:latin typeface="Times New Roman" panose="02020603050405020304" pitchFamily="18" charset="0"/>
                <a:cs typeface="Times New Roman" panose="02020603050405020304" pitchFamily="18" charset="0"/>
              </a:rPr>
              <a:t>Отмечена необходимость корректного указания отчетной даты, даты печати и представления справки о доходах, расходах, об имуществе и обязательствах имущественного характера, форма которой утверждена Указом Президента Российской Федерации от 23 июня 2014 г. № 460. </a:t>
            </a:r>
            <a:endParaRPr lang="ru-RU" sz="3200" dirty="0">
              <a:solidFill>
                <a:schemeClr val="tx2"/>
              </a:solidFill>
              <a:latin typeface="Georgia" pitchFamily="18" charset="0"/>
            </a:endParaRPr>
          </a:p>
        </p:txBody>
      </p:sp>
    </p:spTree>
    <p:extLst>
      <p:ext uri="{BB962C8B-B14F-4D97-AF65-F5344CB8AC3E}">
        <p14:creationId xmlns:p14="http://schemas.microsoft.com/office/powerpoint/2010/main" val="147479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71019" y="345490"/>
            <a:ext cx="11209451" cy="615553"/>
          </a:xfrm>
          <a:prstGeom prst="rect">
            <a:avLst/>
          </a:prstGeom>
        </p:spPr>
        <p:txBody>
          <a:bodyPr wrap="square">
            <a:spAutoFit/>
          </a:bodyPr>
          <a:lstStyle/>
          <a:p>
            <a:r>
              <a:rPr lang="ru-RU" sz="3400" dirty="0">
                <a:solidFill>
                  <a:schemeClr val="accent6">
                    <a:lumMod val="50000"/>
                  </a:schemeClr>
                </a:solidFill>
                <a:latin typeface="Times New Roman" panose="02020603050405020304" pitchFamily="18" charset="0"/>
                <a:cs typeface="Times New Roman" panose="02020603050405020304" pitchFamily="18" charset="0"/>
              </a:rPr>
              <a:t>Изменения</a:t>
            </a:r>
            <a:endParaRPr lang="ru-RU" sz="3400" dirty="0"/>
          </a:p>
        </p:txBody>
      </p:sp>
      <p:cxnSp>
        <p:nvCxnSpPr>
          <p:cNvPr id="4" name="Соединительная линия уступом 3"/>
          <p:cNvCxnSpPr/>
          <p:nvPr/>
        </p:nvCxnSpPr>
        <p:spPr>
          <a:xfrm>
            <a:off x="156754" y="378823"/>
            <a:ext cx="1959429" cy="718457"/>
          </a:xfrm>
          <a:prstGeom prst="bentConnector3">
            <a:avLst/>
          </a:prstGeom>
          <a:ln w="38100" cap="flat" cmpd="sng" algn="ctr">
            <a:solidFill>
              <a:schemeClr val="accent6">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 name="TextBox 5">
            <a:extLst>
              <a:ext uri="{FF2B5EF4-FFF2-40B4-BE49-F238E27FC236}">
                <a16:creationId xmlns:a16="http://schemas.microsoft.com/office/drawing/2014/main" id="{BFB10B7D-0D64-85A8-C88E-656442037E86}"/>
              </a:ext>
            </a:extLst>
          </p:cNvPr>
          <p:cNvSpPr txBox="1"/>
          <p:nvPr/>
        </p:nvSpPr>
        <p:spPr>
          <a:xfrm>
            <a:off x="543764" y="1130613"/>
            <a:ext cx="11648236" cy="544764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spcBef>
                <a:spcPts val="0"/>
              </a:spcBef>
            </a:pPr>
            <a:r>
              <a:rPr lang="ru-RU" sz="2000" dirty="0">
                <a:solidFill>
                  <a:schemeClr val="tx1"/>
                </a:solidFill>
                <a:latin typeface="Times New Roman" panose="02020603050405020304" pitchFamily="18" charset="0"/>
                <a:cs typeface="Times New Roman" panose="02020603050405020304" pitchFamily="18" charset="0"/>
              </a:rPr>
              <a:t>Добавлен перечень рекомендуемых действий при невозможности представить сведения о доходах вследствие не зависящих от служащего (работника) обстоятельств. </a:t>
            </a:r>
          </a:p>
          <a:p>
            <a:pPr marL="457200" indent="-457200" algn="just">
              <a:spcBef>
                <a:spcPts val="0"/>
              </a:spcBef>
              <a:buFontTx/>
              <a:buChar char="-"/>
            </a:pPr>
            <a:r>
              <a:rPr lang="ru-RU" sz="2000" dirty="0">
                <a:solidFill>
                  <a:schemeClr val="tx1"/>
                </a:solidFill>
                <a:latin typeface="Times New Roman" panose="02020603050405020304" pitchFamily="18" charset="0"/>
                <a:cs typeface="Times New Roman" panose="02020603050405020304" pitchFamily="18" charset="0"/>
              </a:rPr>
              <a:t>п. 43 МР.	Для служащих (работников) право направить заявление о невозможности представить сведения о своих доходах, расходах, об имуществе и обязательствах имущественного характера законодательством не предусмотрено. </a:t>
            </a:r>
          </a:p>
          <a:p>
            <a:pPr marL="457200" indent="-457200" algn="just">
              <a:spcBef>
                <a:spcPts val="0"/>
              </a:spcBef>
              <a:buFontTx/>
              <a:buChar char="-"/>
            </a:pPr>
            <a:r>
              <a:rPr lang="ru-RU" sz="2000" dirty="0">
                <a:solidFill>
                  <a:schemeClr val="tx2"/>
                </a:solidFill>
                <a:latin typeface="Georgia" pitchFamily="18" charset="0"/>
              </a:rPr>
              <a:t>44 МР.	Для граждан право направить заявление о невозможности представления Сведений в отношении супруги (супруга) или несовершеннолетних детей законодательством не предусмотрено. </a:t>
            </a:r>
          </a:p>
          <a:p>
            <a:pPr marL="457200" indent="-457200" algn="just">
              <a:spcBef>
                <a:spcPts val="0"/>
              </a:spcBef>
              <a:buFontTx/>
              <a:buChar char="-"/>
            </a:pPr>
            <a:r>
              <a:rPr lang="ru-RU" sz="2000" dirty="0">
                <a:solidFill>
                  <a:schemeClr val="tx2"/>
                </a:solidFill>
                <a:latin typeface="Georgia" pitchFamily="18" charset="0"/>
              </a:rPr>
              <a:t>Конкретные не зависящие от служащего (работника) обстоятельства приведены в части 4 статьи 13 Федерального закона от 25 декабря 2008 г. № 273-ФЗ "О противодействии коррупции".  </a:t>
            </a:r>
          </a:p>
          <a:p>
            <a:pPr marL="457200" indent="-457200" algn="just">
              <a:spcBef>
                <a:spcPts val="0"/>
              </a:spcBef>
              <a:buFontTx/>
              <a:buChar char="-"/>
            </a:pPr>
            <a:r>
              <a:rPr lang="ru-RU" sz="2000" dirty="0">
                <a:solidFill>
                  <a:schemeClr val="tx2"/>
                </a:solidFill>
                <a:latin typeface="Georgia" pitchFamily="18" charset="0"/>
              </a:rPr>
              <a:t>Примером не зависящих от физического лица обстоятельств могут быть стихийные бедствия (в том числе землетрясение, наводнение, ураган), пожар, массовые заболевания (эпидемии) и пр.</a:t>
            </a:r>
          </a:p>
          <a:p>
            <a:pPr marL="457200" indent="-457200" algn="just">
              <a:spcBef>
                <a:spcPts val="0"/>
              </a:spcBef>
              <a:buFontTx/>
              <a:buChar char="-"/>
            </a:pPr>
            <a:r>
              <a:rPr lang="ru-RU" sz="2000" dirty="0">
                <a:solidFill>
                  <a:schemeClr val="tx2"/>
                </a:solidFill>
                <a:latin typeface="Georgia" pitchFamily="18" charset="0"/>
              </a:rPr>
              <a:t>47МР	Уведомление направляется также в случае невозможности по независящим обстоятельствам представления Сведений в отношении самого служащего (работника).</a:t>
            </a:r>
          </a:p>
          <a:p>
            <a:pPr marL="457200" indent="-457200" algn="just">
              <a:spcBef>
                <a:spcPts val="0"/>
              </a:spcBef>
              <a:buFontTx/>
              <a:buChar char="-"/>
            </a:pPr>
            <a:endParaRPr lang="ru-RU" sz="2800" dirty="0">
              <a:solidFill>
                <a:schemeClr val="tx2"/>
              </a:solidFill>
              <a:latin typeface="Georgia" pitchFamily="18" charset="0"/>
            </a:endParaRPr>
          </a:p>
        </p:txBody>
      </p:sp>
    </p:spTree>
    <p:extLst>
      <p:ext uri="{BB962C8B-B14F-4D97-AF65-F5344CB8AC3E}">
        <p14:creationId xmlns:p14="http://schemas.microsoft.com/office/powerpoint/2010/main" val="2476744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71019" y="345490"/>
            <a:ext cx="11209451" cy="615553"/>
          </a:xfrm>
          <a:prstGeom prst="rect">
            <a:avLst/>
          </a:prstGeom>
        </p:spPr>
        <p:txBody>
          <a:bodyPr wrap="square">
            <a:spAutoFit/>
          </a:bodyPr>
          <a:lstStyle/>
          <a:p>
            <a:r>
              <a:rPr lang="ru-RU" sz="3400" dirty="0">
                <a:solidFill>
                  <a:schemeClr val="accent6">
                    <a:lumMod val="50000"/>
                  </a:schemeClr>
                </a:solidFill>
                <a:latin typeface="Times New Roman" panose="02020603050405020304" pitchFamily="18" charset="0"/>
                <a:cs typeface="Times New Roman" panose="02020603050405020304" pitchFamily="18" charset="0"/>
              </a:rPr>
              <a:t>Изменения</a:t>
            </a:r>
            <a:endParaRPr lang="ru-RU" sz="3400" dirty="0"/>
          </a:p>
        </p:txBody>
      </p:sp>
      <p:cxnSp>
        <p:nvCxnSpPr>
          <p:cNvPr id="4" name="Соединительная линия уступом 3"/>
          <p:cNvCxnSpPr/>
          <p:nvPr/>
        </p:nvCxnSpPr>
        <p:spPr>
          <a:xfrm>
            <a:off x="156754" y="378823"/>
            <a:ext cx="1959429" cy="718457"/>
          </a:xfrm>
          <a:prstGeom prst="bentConnector3">
            <a:avLst/>
          </a:prstGeom>
          <a:ln w="38100" cap="flat" cmpd="sng" algn="ctr">
            <a:solidFill>
              <a:schemeClr val="accent6">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 name="TextBox 5">
            <a:extLst>
              <a:ext uri="{FF2B5EF4-FFF2-40B4-BE49-F238E27FC236}">
                <a16:creationId xmlns:a16="http://schemas.microsoft.com/office/drawing/2014/main" id="{BFB10B7D-0D64-85A8-C88E-656442037E86}"/>
              </a:ext>
            </a:extLst>
          </p:cNvPr>
          <p:cNvSpPr txBox="1"/>
          <p:nvPr/>
        </p:nvSpPr>
        <p:spPr>
          <a:xfrm>
            <a:off x="156754" y="961043"/>
            <a:ext cx="11419895" cy="5016758"/>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spcBef>
                <a:spcPts val="0"/>
              </a:spcBef>
            </a:pPr>
            <a:r>
              <a:rPr lang="ru-RU" sz="3200" dirty="0">
                <a:solidFill>
                  <a:schemeClr val="tx1"/>
                </a:solidFill>
                <a:latin typeface="Times New Roman" panose="02020603050405020304" pitchFamily="18" charset="0"/>
                <a:cs typeface="Times New Roman" panose="02020603050405020304" pitchFamily="18" charset="0"/>
              </a:rPr>
              <a:t>- Предусмотрено допустимое отражение информации о должностях супругов, замещающих должности военной службы (допускается ограничиться исполнением надписи "Военнослужащий"; отражение в названной справке сведений о должностях военнослужащих, замещаемых ими в конкретных войсковых частях, представляется нецелесообразным).</a:t>
            </a:r>
          </a:p>
          <a:p>
            <a:pPr algn="just">
              <a:spcBef>
                <a:spcPts val="0"/>
              </a:spcBef>
            </a:pPr>
            <a:r>
              <a:rPr lang="ru-RU" sz="3200" dirty="0">
                <a:solidFill>
                  <a:schemeClr val="tx1"/>
                </a:solidFill>
                <a:latin typeface="Times New Roman" panose="02020603050405020304" pitchFamily="18" charset="0"/>
                <a:cs typeface="Times New Roman" panose="02020603050405020304" pitchFamily="18" charset="0"/>
              </a:rPr>
              <a:t>- Указаны особенности отражения дохода лица, зарегистрированного в качестве индивидуального предпринимателя и применяющего несколько специальных налоговых режимов.</a:t>
            </a:r>
          </a:p>
        </p:txBody>
      </p:sp>
    </p:spTree>
    <p:extLst>
      <p:ext uri="{BB962C8B-B14F-4D97-AF65-F5344CB8AC3E}">
        <p14:creationId xmlns:p14="http://schemas.microsoft.com/office/powerpoint/2010/main" val="3335480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71019" y="345490"/>
            <a:ext cx="11209451" cy="615553"/>
          </a:xfrm>
          <a:prstGeom prst="rect">
            <a:avLst/>
          </a:prstGeom>
        </p:spPr>
        <p:txBody>
          <a:bodyPr wrap="square">
            <a:spAutoFit/>
          </a:bodyPr>
          <a:lstStyle/>
          <a:p>
            <a:r>
              <a:rPr lang="ru-RU" sz="3400" dirty="0">
                <a:solidFill>
                  <a:schemeClr val="accent6">
                    <a:lumMod val="50000"/>
                  </a:schemeClr>
                </a:solidFill>
                <a:latin typeface="Times New Roman" panose="02020603050405020304" pitchFamily="18" charset="0"/>
                <a:cs typeface="Times New Roman" panose="02020603050405020304" pitchFamily="18" charset="0"/>
              </a:rPr>
              <a:t>Изменения</a:t>
            </a:r>
            <a:endParaRPr lang="ru-RU" sz="3400" dirty="0"/>
          </a:p>
        </p:txBody>
      </p:sp>
      <p:cxnSp>
        <p:nvCxnSpPr>
          <p:cNvPr id="4" name="Соединительная линия уступом 3"/>
          <p:cNvCxnSpPr/>
          <p:nvPr/>
        </p:nvCxnSpPr>
        <p:spPr>
          <a:xfrm>
            <a:off x="156754" y="378823"/>
            <a:ext cx="1959429" cy="718457"/>
          </a:xfrm>
          <a:prstGeom prst="bentConnector3">
            <a:avLst/>
          </a:prstGeom>
          <a:ln w="38100" cap="flat" cmpd="sng" algn="ctr">
            <a:solidFill>
              <a:schemeClr val="accent6">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 name="TextBox 5">
            <a:extLst>
              <a:ext uri="{FF2B5EF4-FFF2-40B4-BE49-F238E27FC236}">
                <a16:creationId xmlns:a16="http://schemas.microsoft.com/office/drawing/2014/main" id="{BFB10B7D-0D64-85A8-C88E-656442037E86}"/>
              </a:ext>
            </a:extLst>
          </p:cNvPr>
          <p:cNvSpPr txBox="1"/>
          <p:nvPr/>
        </p:nvSpPr>
        <p:spPr>
          <a:xfrm>
            <a:off x="543764" y="1552755"/>
            <a:ext cx="10912115" cy="526297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spcBef>
                <a:spcPts val="0"/>
              </a:spcBef>
            </a:pPr>
            <a:r>
              <a:rPr lang="ru-RU" sz="2800" dirty="0">
                <a:solidFill>
                  <a:schemeClr val="tx1"/>
                </a:solidFill>
                <a:latin typeface="Times New Roman" panose="02020603050405020304" pitchFamily="18" charset="0"/>
                <a:cs typeface="Times New Roman" panose="02020603050405020304" pitchFamily="18" charset="0"/>
              </a:rPr>
              <a:t>Отмечено, что не подлежат отражению в справке сведения, содержащиеся в информации, полученной в рамках Указания Банка России</a:t>
            </a:r>
          </a:p>
          <a:p>
            <a:pPr algn="just">
              <a:spcBef>
                <a:spcPts val="0"/>
              </a:spcBef>
            </a:pPr>
            <a:r>
              <a:rPr lang="ru-RU" sz="2800" dirty="0">
                <a:solidFill>
                  <a:schemeClr val="tx1"/>
                </a:solidFill>
                <a:latin typeface="Times New Roman" panose="02020603050405020304" pitchFamily="18" charset="0"/>
                <a:cs typeface="Times New Roman" panose="02020603050405020304" pitchFamily="18" charset="0"/>
              </a:rPr>
              <a:t>от 27 мая 2021 г. № 5798-У "О порядке предоставления кредитными организациями и </a:t>
            </a:r>
            <a:r>
              <a:rPr lang="ru-RU" sz="2800" dirty="0" err="1">
                <a:solidFill>
                  <a:schemeClr val="tx1"/>
                </a:solidFill>
                <a:latin typeface="Times New Roman" panose="02020603050405020304" pitchFamily="18" charset="0"/>
                <a:cs typeface="Times New Roman" panose="02020603050405020304" pitchFamily="18" charset="0"/>
              </a:rPr>
              <a:t>некредитными</a:t>
            </a:r>
            <a:r>
              <a:rPr lang="ru-RU" sz="2800" dirty="0">
                <a:solidFill>
                  <a:schemeClr val="tx1"/>
                </a:solidFill>
                <a:latin typeface="Times New Roman" panose="02020603050405020304" pitchFamily="18" charset="0"/>
                <a:cs typeface="Times New Roman" panose="02020603050405020304" pitchFamily="18" charset="0"/>
              </a:rPr>
              <a:t> финансовыми организациями гражданам сведений о наличии счетов и иной информации, необходимой для представления гражданами сведений о доходах, расходах, об имуществе и обязательствах имущественного характера, о единой форме предоставления сведений и порядке ее заполнения", </a:t>
            </a:r>
            <a:r>
              <a:rPr lang="ru-RU" sz="2800" dirty="0">
                <a:solidFill>
                  <a:srgbClr val="C00000"/>
                </a:solidFill>
                <a:latin typeface="Times New Roman" panose="02020603050405020304" pitchFamily="18" charset="0"/>
                <a:cs typeface="Times New Roman" panose="02020603050405020304" pitchFamily="18" charset="0"/>
              </a:rPr>
              <a:t>о денежных средствах, выплаченных при закрытии вклада (счета), в том числе вклада (счета) в драгоценных металлах, за исключением процентов по вкладу </a:t>
            </a:r>
            <a:r>
              <a:rPr lang="ru-RU" sz="2800" dirty="0">
                <a:solidFill>
                  <a:schemeClr val="tx1"/>
                </a:solidFill>
                <a:latin typeface="Times New Roman" panose="02020603050405020304" pitchFamily="18" charset="0"/>
                <a:cs typeface="Times New Roman" panose="02020603050405020304" pitchFamily="18" charset="0"/>
              </a:rPr>
              <a:t>(счету).</a:t>
            </a:r>
          </a:p>
        </p:txBody>
      </p:sp>
    </p:spTree>
    <p:extLst>
      <p:ext uri="{BB962C8B-B14F-4D97-AF65-F5344CB8AC3E}">
        <p14:creationId xmlns:p14="http://schemas.microsoft.com/office/powerpoint/2010/main" val="3723400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71019" y="345490"/>
            <a:ext cx="11209451" cy="615553"/>
          </a:xfrm>
          <a:prstGeom prst="rect">
            <a:avLst/>
          </a:prstGeom>
        </p:spPr>
        <p:txBody>
          <a:bodyPr wrap="square">
            <a:spAutoFit/>
          </a:bodyPr>
          <a:lstStyle/>
          <a:p>
            <a:r>
              <a:rPr lang="ru-RU" sz="3400" dirty="0">
                <a:solidFill>
                  <a:schemeClr val="accent6">
                    <a:lumMod val="50000"/>
                  </a:schemeClr>
                </a:solidFill>
                <a:latin typeface="Times New Roman" panose="02020603050405020304" pitchFamily="18" charset="0"/>
                <a:cs typeface="Times New Roman" panose="02020603050405020304" pitchFamily="18" charset="0"/>
              </a:rPr>
              <a:t>Изменения</a:t>
            </a:r>
            <a:endParaRPr lang="ru-RU" sz="3400" dirty="0"/>
          </a:p>
        </p:txBody>
      </p:sp>
      <p:cxnSp>
        <p:nvCxnSpPr>
          <p:cNvPr id="4" name="Соединительная линия уступом 3"/>
          <p:cNvCxnSpPr/>
          <p:nvPr/>
        </p:nvCxnSpPr>
        <p:spPr>
          <a:xfrm>
            <a:off x="156754" y="378823"/>
            <a:ext cx="1959429" cy="718457"/>
          </a:xfrm>
          <a:prstGeom prst="bentConnector3">
            <a:avLst/>
          </a:prstGeom>
          <a:ln w="38100" cap="flat" cmpd="sng" algn="ctr">
            <a:solidFill>
              <a:schemeClr val="accent6">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 name="TextBox 5">
            <a:extLst>
              <a:ext uri="{FF2B5EF4-FFF2-40B4-BE49-F238E27FC236}">
                <a16:creationId xmlns:a16="http://schemas.microsoft.com/office/drawing/2014/main" id="{BFB10B7D-0D64-85A8-C88E-656442037E86}"/>
              </a:ext>
            </a:extLst>
          </p:cNvPr>
          <p:cNvSpPr txBox="1"/>
          <p:nvPr/>
        </p:nvSpPr>
        <p:spPr>
          <a:xfrm>
            <a:off x="543764" y="1742536"/>
            <a:ext cx="10601564" cy="489364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spcBef>
                <a:spcPts val="0"/>
              </a:spcBef>
            </a:pPr>
            <a:r>
              <a:rPr lang="ru-RU" sz="2400" dirty="0">
                <a:solidFill>
                  <a:schemeClr val="tx1"/>
                </a:solidFill>
                <a:latin typeface="Times New Roman" panose="02020603050405020304" pitchFamily="18" charset="0"/>
                <a:cs typeface="Times New Roman" panose="02020603050405020304" pitchFamily="18" charset="0"/>
              </a:rPr>
              <a:t>Подчеркнуто, что в графе «Сумма сделки (руб.)» раздела 2 справки указывается сумма сделки в рублях, а в случае если расходы по сделке выражены в иностранной валюте, то осуществляется перевод в рубли по курсу, установленному Банком России, на дату совершения сделки. </a:t>
            </a:r>
          </a:p>
          <a:p>
            <a:pPr algn="just">
              <a:spcBef>
                <a:spcPts val="0"/>
              </a:spcBef>
            </a:pPr>
            <a:endParaRPr lang="ru-RU" sz="2400" dirty="0">
              <a:solidFill>
                <a:schemeClr val="tx1"/>
              </a:solidFill>
              <a:latin typeface="Times New Roman" panose="02020603050405020304" pitchFamily="18" charset="0"/>
              <a:cs typeface="Times New Roman" panose="02020603050405020304" pitchFamily="18" charset="0"/>
            </a:endParaRPr>
          </a:p>
          <a:p>
            <a:pPr algn="just">
              <a:spcBef>
                <a:spcPts val="0"/>
              </a:spcBef>
            </a:pPr>
            <a:endParaRPr lang="ru-RU" sz="2400" dirty="0">
              <a:solidFill>
                <a:schemeClr val="tx1"/>
              </a:solidFill>
              <a:latin typeface="Times New Roman" panose="02020603050405020304" pitchFamily="18" charset="0"/>
              <a:cs typeface="Times New Roman" panose="02020603050405020304" pitchFamily="18" charset="0"/>
            </a:endParaRPr>
          </a:p>
          <a:p>
            <a:pPr algn="just">
              <a:spcBef>
                <a:spcPts val="0"/>
              </a:spcBef>
            </a:pPr>
            <a:r>
              <a:rPr lang="ru-RU" sz="2400" dirty="0">
                <a:solidFill>
                  <a:schemeClr val="tx1"/>
                </a:solidFill>
                <a:latin typeface="Times New Roman" panose="02020603050405020304" pitchFamily="18" charset="0"/>
                <a:cs typeface="Times New Roman" panose="02020603050405020304" pitchFamily="18" charset="0"/>
              </a:rPr>
              <a:t>Указано на необходимость отражения в разделе 4 справки именно счетов, а не карт, а также на особенность отражения счетов, открытых в иностранных банках. </a:t>
            </a:r>
          </a:p>
          <a:p>
            <a:pPr algn="just">
              <a:spcBef>
                <a:spcPts val="0"/>
              </a:spcBef>
            </a:pPr>
            <a:endParaRPr lang="ru-RU" sz="2400" dirty="0">
              <a:solidFill>
                <a:schemeClr val="tx1"/>
              </a:solidFill>
              <a:latin typeface="Times New Roman" panose="02020603050405020304" pitchFamily="18" charset="0"/>
              <a:cs typeface="Times New Roman" panose="02020603050405020304" pitchFamily="18" charset="0"/>
            </a:endParaRPr>
          </a:p>
          <a:p>
            <a:pPr algn="just">
              <a:spcBef>
                <a:spcPts val="0"/>
              </a:spcBef>
            </a:pPr>
            <a:endParaRPr lang="ru-RU" sz="2400" dirty="0">
              <a:solidFill>
                <a:schemeClr val="tx1"/>
              </a:solidFill>
              <a:latin typeface="Times New Roman" panose="02020603050405020304" pitchFamily="18" charset="0"/>
              <a:cs typeface="Times New Roman" panose="02020603050405020304" pitchFamily="18" charset="0"/>
            </a:endParaRPr>
          </a:p>
          <a:p>
            <a:pPr algn="just">
              <a:spcBef>
                <a:spcPts val="0"/>
              </a:spcBef>
            </a:pPr>
            <a:r>
              <a:rPr lang="ru-RU" sz="2400" dirty="0">
                <a:solidFill>
                  <a:schemeClr val="tx1"/>
                </a:solidFill>
                <a:latin typeface="Times New Roman" panose="02020603050405020304" pitchFamily="18" charset="0"/>
                <a:cs typeface="Times New Roman" panose="02020603050405020304" pitchFamily="18" charset="0"/>
              </a:rPr>
              <a:t>Определены особенности отражения счета цифрового рубля. </a:t>
            </a:r>
          </a:p>
          <a:p>
            <a:pPr algn="just">
              <a:spcBef>
                <a:spcPts val="0"/>
              </a:spcBef>
            </a:pPr>
            <a:r>
              <a:rPr lang="ru-RU" sz="2400" dirty="0">
                <a:solidFill>
                  <a:schemeClr val="tx1"/>
                </a:solidFill>
                <a:latin typeface="Times New Roman" panose="02020603050405020304" pitchFamily="18" charset="0"/>
                <a:cs typeface="Times New Roman" panose="02020603050405020304" pitchFamily="18" charset="0"/>
              </a:rPr>
              <a:t>(счету).</a:t>
            </a:r>
          </a:p>
        </p:txBody>
      </p:sp>
    </p:spTree>
    <p:extLst>
      <p:ext uri="{BB962C8B-B14F-4D97-AF65-F5344CB8AC3E}">
        <p14:creationId xmlns:p14="http://schemas.microsoft.com/office/powerpoint/2010/main" val="3373319958"/>
      </p:ext>
    </p:extLst>
  </p:cSld>
  <p:clrMapOvr>
    <a:masterClrMapping/>
  </p:clrMapOvr>
</p:sld>
</file>

<file path=ppt/theme/theme1.xml><?xml version="1.0" encoding="utf-8"?>
<a:theme xmlns:a="http://schemas.openxmlformats.org/drawingml/2006/main" name="Рамка">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TM03457475[[fn=Рамка]]</Template>
  <TotalTime>612</TotalTime>
  <Words>4698</Words>
  <Application>Microsoft Office PowerPoint</Application>
  <PresentationFormat>Широкоэкранный</PresentationFormat>
  <Paragraphs>301</Paragraphs>
  <Slides>46</Slides>
  <Notes>0</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1</vt:i4>
      </vt:variant>
      <vt:variant>
        <vt:lpstr>Заголовки слайдов</vt:lpstr>
      </vt:variant>
      <vt:variant>
        <vt:i4>46</vt:i4>
      </vt:variant>
    </vt:vector>
  </HeadingPairs>
  <TitlesOfParts>
    <vt:vector size="60" baseType="lpstr">
      <vt:lpstr>Arial</vt:lpstr>
      <vt:lpstr>Arial Black</vt:lpstr>
      <vt:lpstr>Arial Narrow</vt:lpstr>
      <vt:lpstr>Bahnschrift</vt:lpstr>
      <vt:lpstr>Cambria Math</vt:lpstr>
      <vt:lpstr>Carlito</vt:lpstr>
      <vt:lpstr>Corbel</vt:lpstr>
      <vt:lpstr>Franklin Gothic Heavy</vt:lpstr>
      <vt:lpstr>Georgia</vt:lpstr>
      <vt:lpstr>Times New Roman</vt:lpstr>
      <vt:lpstr>Trebuchet MS</vt:lpstr>
      <vt:lpstr>Wingdings</vt:lpstr>
      <vt:lpstr>Wingdings 2</vt:lpstr>
      <vt:lpstr>Рамка</vt:lpstr>
      <vt:lpstr>Порядок заполнения сведений о доходах, расходах, об, имуществе и обязательствах имущественного характера в 2024году  (за 2023 отчетный год)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Основная информация</vt:lpstr>
      <vt:lpstr>Определение круга лиц (членов семьи), в отношении которых необходимо представить сведения </vt:lpstr>
      <vt:lpstr>Презентация PowerPoint</vt:lpstr>
      <vt:lpstr>Презентация PowerPoint</vt:lpstr>
      <vt:lpstr>Особенности получения данных о доходах некоторых категорий граждан</vt:lpstr>
      <vt:lpstr>Заполнение Титульного листа </vt:lpstr>
      <vt:lpstr>Заполнение Титульного листа </vt:lpstr>
      <vt:lpstr>Презентация PowerPoint</vt:lpstr>
      <vt:lpstr>Заполнение Титульного листа </vt:lpstr>
      <vt:lpstr>Заполнение Раздела 1  “Сведения о доходах ”</vt:lpstr>
      <vt:lpstr>Заполнение Раздела 1  “Сведения о доходах ”</vt:lpstr>
      <vt:lpstr>Презентация PowerPoint</vt:lpstr>
      <vt:lpstr>Заполнение Раздела 2 “Сведения о расходах”</vt:lpstr>
      <vt:lpstr>Заполнение Раздела 3 “Сведения об имуществе”</vt:lpstr>
      <vt:lpstr>Заполнение Подраздела 3.1 “Недвижимое имущество ”</vt:lpstr>
      <vt:lpstr>Заполнение Подраздела 3.2 “Транспортные средства”</vt:lpstr>
      <vt:lpstr>Заполнение Подразделов 3.3, 3.4, 3.5 </vt:lpstr>
      <vt:lpstr>Заполнение раздела 4 “Сведения о счетах в банках и иных кредитных организациях  ”</vt:lpstr>
      <vt:lpstr>Презентация PowerPoint</vt:lpstr>
      <vt:lpstr>Презентация PowerPoint</vt:lpstr>
      <vt:lpstr>Презентация PowerPoint</vt:lpstr>
      <vt:lpstr>Презентация PowerPoint</vt:lpstr>
      <vt:lpstr>Заполнение раздела 4 “Сведения о счетах в банках и иных кредитных организациях  ”</vt:lpstr>
      <vt:lpstr>Заполнение раздела 4 “Сведения о счетах в банках и иных кредитных организациях  ”</vt:lpstr>
      <vt:lpstr>Заполнение раздела 4 “Сведения о счетах в банках и иных кредитных организациях  ”</vt:lpstr>
      <vt:lpstr>Заполнение раздела 4 “Сведения о счетах в банках и иных кредитных организациях  ”</vt:lpstr>
      <vt:lpstr>Заполнение Подраздела 5 “Сведения о ценных бумагах ”</vt:lpstr>
      <vt:lpstr>Заполнение Подраздела 6.1 “Объекты недвижимого имущества, находящиеся в пользовании”</vt:lpstr>
      <vt:lpstr>Заполнение подраздела 6.2 “Срочные обязательства финансового характера” </vt:lpstr>
      <vt:lpstr>Заполнение подраздела 6.2 “Срочные обязательства финансового характера” п.209 МР</vt:lpstr>
      <vt:lpstr>Заполнение подраздела 6.2 “Срочные обязательства финансового характера” п.212 МР</vt:lpstr>
      <vt:lpstr>Заполнение подраздела 6.2 “Срочные обязательства финансового характера”</vt:lpstr>
      <vt:lpstr>Заполнение Подраздела 7 “Сведения о недвижимом имуществе, транспортных средствах, ценных бумагах, цифровых финансовых активах, цифровых правах, включающих одновременно цифровые финансовые активы и иные цифровые права, об утилитарных цифровых правах и цифровой валюте, отчужденных в течение отчетного периода в результате безвозмездной сделки”  п.п. 213-228  МР</vt:lpstr>
      <vt:lpstr>Порядок представления сведений в 2024 году</vt:lpstr>
      <vt:lpstr>КАТЕГОРИЧЕСКИ ЗАПРЕЩЕНО: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Порядок заполнения сведений о доходах, расходах, об, имуществе и обязательствах имущественного характера в 2024году  (за 2023 отчетный год)</dc:title>
  <dc:creator>Антикор_307</dc:creator>
  <cp:lastModifiedBy>kadry</cp:lastModifiedBy>
  <cp:revision>73</cp:revision>
  <dcterms:created xsi:type="dcterms:W3CDTF">2024-02-16T06:48:51Z</dcterms:created>
  <dcterms:modified xsi:type="dcterms:W3CDTF">2024-02-29T05:28:08Z</dcterms:modified>
</cp:coreProperties>
</file>