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1"/>
  </p:notesMasterIdLst>
  <p:sldIdLst>
    <p:sldId id="318" r:id="rId3"/>
    <p:sldId id="277" r:id="rId4"/>
    <p:sldId id="339" r:id="rId5"/>
    <p:sldId id="338" r:id="rId6"/>
    <p:sldId id="319" r:id="rId7"/>
    <p:sldId id="324" r:id="rId8"/>
    <p:sldId id="321" r:id="rId9"/>
    <p:sldId id="320" r:id="rId10"/>
    <p:sldId id="303" r:id="rId11"/>
    <p:sldId id="285" r:id="rId12"/>
    <p:sldId id="325" r:id="rId13"/>
    <p:sldId id="343" r:id="rId14"/>
    <p:sldId id="350" r:id="rId15"/>
    <p:sldId id="269" r:id="rId16"/>
    <p:sldId id="273" r:id="rId17"/>
    <p:sldId id="279" r:id="rId18"/>
    <p:sldId id="359" r:id="rId19"/>
    <p:sldId id="317" r:id="rId20"/>
  </p:sldIdLst>
  <p:sldSz cx="12192000" cy="6858000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8149C6-1FA9-4C6E-A0B9-113B740FC98F}">
          <p14:sldIdLst>
            <p14:sldId id="318"/>
            <p14:sldId id="277"/>
            <p14:sldId id="339"/>
            <p14:sldId id="338"/>
            <p14:sldId id="319"/>
            <p14:sldId id="324"/>
            <p14:sldId id="321"/>
            <p14:sldId id="320"/>
            <p14:sldId id="303"/>
          </p14:sldIdLst>
        </p14:section>
        <p14:section name="Раздел без заголовка" id="{D2685B36-BCA4-4A86-B25D-AFE5A0ECFD6B}">
          <p14:sldIdLst>
            <p14:sldId id="285"/>
            <p14:sldId id="325"/>
            <p14:sldId id="343"/>
            <p14:sldId id="350"/>
            <p14:sldId id="269"/>
            <p14:sldId id="273"/>
            <p14:sldId id="279"/>
            <p14:sldId id="359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01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805825734684243E-2"/>
                  <c:y val="-3.118838490519007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F9-43FC-81DC-3F534C27E6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страховой премии, млрд. 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9-43FC-81DC-3F534C27E6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F9-43FC-81DC-3F534C27E6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Объем страховой премии, млрд. 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F9-43FC-81DC-3F534C27E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03392"/>
        <c:axId val="91404928"/>
      </c:barChart>
      <c:catAx>
        <c:axId val="9140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404928"/>
        <c:crosses val="autoZero"/>
        <c:auto val="1"/>
        <c:lblAlgn val="ctr"/>
        <c:lblOffset val="100"/>
        <c:noMultiLvlLbl val="0"/>
      </c:catAx>
      <c:valAx>
        <c:axId val="91404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403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18-4F1E-B589-DEF30962B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ПФО, всего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8-4F1E-B589-DEF30962BE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1144773087890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18-4F1E-B589-DEF30962B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ПФО, всего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18-4F1E-B589-DEF30962B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85984"/>
        <c:axId val="114587520"/>
      </c:barChart>
      <c:catAx>
        <c:axId val="11458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587520"/>
        <c:crosses val="autoZero"/>
        <c:auto val="1"/>
        <c:lblAlgn val="ctr"/>
        <c:lblOffset val="100"/>
        <c:noMultiLvlLbl val="0"/>
      </c:catAx>
      <c:valAx>
        <c:axId val="1145875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458598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Застрахованное поголовье, млн. усл. голов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B-4BC1-9F4E-ACF12E012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Застрахованное поголовье, млн. усл. голов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B-4BC1-9F4E-ACF12E012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97728"/>
        <c:axId val="114699264"/>
      </c:barChart>
      <c:catAx>
        <c:axId val="11469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4699264"/>
        <c:crosses val="autoZero"/>
        <c:auto val="1"/>
        <c:lblAlgn val="ctr"/>
        <c:lblOffset val="100"/>
        <c:noMultiLvlLbl val="0"/>
      </c:catAx>
      <c:valAx>
        <c:axId val="114699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469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151754877940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7F-4864-A6B4-061620B85608}"/>
                </c:ext>
              </c:extLst>
            </c:dLbl>
            <c:dLbl>
              <c:idx val="1"/>
              <c:layout>
                <c:manualLayout>
                  <c:x val="-5.8575877438970395E-3"/>
                  <c:y val="-2.9345815296582187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229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7F-4864-A6B4-061620B85608}"/>
                </c:ext>
              </c:extLst>
            </c:dLbl>
            <c:dLbl>
              <c:idx val="2"/>
              <c:layout>
                <c:manualLayout>
                  <c:x val="-5.8575877438970395E-3"/>
                  <c:y val="2.9345584228990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7F-4864-A6B4-061620B85608}"/>
                </c:ext>
              </c:extLst>
            </c:dLbl>
            <c:dLbl>
              <c:idx val="5"/>
              <c:layout>
                <c:manualLayout>
                  <c:x val="-9.7626462398283983E-3"/>
                  <c:y val="-8.8036752686969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7F-4864-A6B4-061620B85608}"/>
                </c:ext>
              </c:extLst>
            </c:dLbl>
            <c:dLbl>
              <c:idx val="6"/>
              <c:layout>
                <c:manualLayout>
                  <c:x val="0"/>
                  <c:y val="1.760735053739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17F-4864-A6B4-061620B85608}"/>
                </c:ext>
              </c:extLst>
            </c:dLbl>
            <c:dLbl>
              <c:idx val="7"/>
              <c:layout>
                <c:manualLayout>
                  <c:x val="-5.8575480671688787E-3"/>
                  <c:y val="-3.1041555905882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7F-4864-A6B4-061620B85608}"/>
                </c:ext>
              </c:extLst>
            </c:dLbl>
            <c:dLbl>
              <c:idx val="8"/>
              <c:layout>
                <c:manualLayout>
                  <c:x val="-1.36677047357598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17F-4864-A6B4-061620B85608}"/>
                </c:ext>
              </c:extLst>
            </c:dLbl>
            <c:dLbl>
              <c:idx val="9"/>
              <c:layout>
                <c:manualLayout>
                  <c:x val="-9.7626462398283272E-3"/>
                  <c:y val="1.1738233691595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17F-4864-A6B4-061620B85608}"/>
                </c:ext>
              </c:extLst>
            </c:dLbl>
            <c:dLbl>
              <c:idx val="10"/>
              <c:layout>
                <c:manualLayout>
                  <c:x val="-1.5620387726185908E-2"/>
                  <c:y val="2.9345584228989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17F-4864-A6B4-061620B85608}"/>
                </c:ext>
              </c:extLst>
            </c:dLbl>
            <c:dLbl>
              <c:idx val="11"/>
              <c:layout>
                <c:manualLayout>
                  <c:x val="-1.9525292479656798E-3"/>
                  <c:y val="8.8036752686970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17F-4864-A6B4-061620B85608}"/>
                </c:ext>
              </c:extLst>
            </c:dLbl>
            <c:dLbl>
              <c:idx val="12"/>
              <c:layout>
                <c:manualLayout>
                  <c:x val="-3.90505849593135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17F-4864-A6B4-061620B85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Чувашская Респ.</c:v>
                </c:pt>
                <c:pt idx="1">
                  <c:v>Пензенская область</c:v>
                </c:pt>
                <c:pt idx="2">
                  <c:v>Респ. Башкортостан</c:v>
                </c:pt>
                <c:pt idx="3">
                  <c:v>Удмуртская республика</c:v>
                </c:pt>
                <c:pt idx="4">
                  <c:v>Респ. Татарстан</c:v>
                </c:pt>
                <c:pt idx="5">
                  <c:v>Респ. Мордовия</c:v>
                </c:pt>
                <c:pt idx="6">
                  <c:v>Пермский край</c:v>
                </c:pt>
                <c:pt idx="7">
                  <c:v>Саратовская область</c:v>
                </c:pt>
                <c:pt idx="8">
                  <c:v>Самарская область</c:v>
                </c:pt>
                <c:pt idx="9">
                  <c:v>Респ. Марий Эл</c:v>
                </c:pt>
                <c:pt idx="10">
                  <c:v>Оренбургская область</c:v>
                </c:pt>
                <c:pt idx="11">
                  <c:v>Ульяновская область</c:v>
                </c:pt>
                <c:pt idx="12">
                  <c:v>Кировская область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>
                  <c:v>1.8560000000000001</c:v>
                </c:pt>
                <c:pt idx="1">
                  <c:v>229.30110000000002</c:v>
                </c:pt>
                <c:pt idx="2">
                  <c:v>82.576499999999996</c:v>
                </c:pt>
                <c:pt idx="3">
                  <c:v>163.58071999999999</c:v>
                </c:pt>
                <c:pt idx="4">
                  <c:v>144.18110000000001</c:v>
                </c:pt>
                <c:pt idx="5">
                  <c:v>64.943799999999996</c:v>
                </c:pt>
                <c:pt idx="6">
                  <c:v>104.91788000000001</c:v>
                </c:pt>
                <c:pt idx="7">
                  <c:v>11.7408</c:v>
                </c:pt>
                <c:pt idx="8">
                  <c:v>25.71</c:v>
                </c:pt>
                <c:pt idx="9">
                  <c:v>15.5688</c:v>
                </c:pt>
                <c:pt idx="10">
                  <c:v>20.890799999999999</c:v>
                </c:pt>
                <c:pt idx="11">
                  <c:v>31.6572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17F-4864-A6B4-061620B856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641102580609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17F-4864-A6B4-061620B85608}"/>
                </c:ext>
              </c:extLst>
            </c:dLbl>
            <c:dLbl>
              <c:idx val="1"/>
              <c:layout>
                <c:manualLayout>
                  <c:x val="1.9525292479656798E-3"/>
                  <c:y val="-1.760735053739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17F-4864-A6B4-061620B85608}"/>
                </c:ext>
              </c:extLst>
            </c:dLbl>
            <c:dLbl>
              <c:idx val="3"/>
              <c:layout>
                <c:manualLayout>
                  <c:x val="0"/>
                  <c:y val="-2.6411025806090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17F-4864-A6B4-061620B85608}"/>
                </c:ext>
              </c:extLst>
            </c:dLbl>
            <c:dLbl>
              <c:idx val="4"/>
              <c:layout>
                <c:manualLayout>
                  <c:x val="1.9525292479656798E-3"/>
                  <c:y val="-2.347646738319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17F-4864-A6B4-061620B85608}"/>
                </c:ext>
              </c:extLst>
            </c:dLbl>
            <c:dLbl>
              <c:idx val="6"/>
              <c:layout>
                <c:manualLayout>
                  <c:x val="0"/>
                  <c:y val="-3.5214701074787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17F-4864-A6B4-061620B85608}"/>
                </c:ext>
              </c:extLst>
            </c:dLbl>
            <c:dLbl>
              <c:idx val="7"/>
              <c:layout>
                <c:manualLayout>
                  <c:x val="0"/>
                  <c:y val="-2.6873464448159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17F-4864-A6B4-061620B85608}"/>
                </c:ext>
              </c:extLst>
            </c:dLbl>
            <c:dLbl>
              <c:idx val="8"/>
              <c:layout>
                <c:manualLayout>
                  <c:x val="3.9050584959314312E-3"/>
                  <c:y val="-8.8036752686968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17F-4864-A6B4-061620B85608}"/>
                </c:ext>
              </c:extLst>
            </c:dLbl>
            <c:dLbl>
              <c:idx val="9"/>
              <c:layout>
                <c:manualLayout>
                  <c:x val="-3.9050584959313597E-3"/>
                  <c:y val="-2.347646738319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17F-4864-A6B4-061620B85608}"/>
                </c:ext>
              </c:extLst>
            </c:dLbl>
            <c:dLbl>
              <c:idx val="11"/>
              <c:layout>
                <c:manualLayout>
                  <c:x val="5.8575877438970395E-3"/>
                  <c:y val="1.760735053739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517F-4864-A6B4-061620B85608}"/>
                </c:ext>
              </c:extLst>
            </c:dLbl>
            <c:dLbl>
              <c:idx val="12"/>
              <c:layout>
                <c:manualLayout>
                  <c:x val="7.81011699186271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17F-4864-A6B4-061620B85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Чувашская Респ.</c:v>
                </c:pt>
                <c:pt idx="1">
                  <c:v>Пензенская область</c:v>
                </c:pt>
                <c:pt idx="2">
                  <c:v>Респ. Башкортостан</c:v>
                </c:pt>
                <c:pt idx="3">
                  <c:v>Удмуртская республика</c:v>
                </c:pt>
                <c:pt idx="4">
                  <c:v>Респ. Татарстан</c:v>
                </c:pt>
                <c:pt idx="5">
                  <c:v>Респ. Мордовия</c:v>
                </c:pt>
                <c:pt idx="6">
                  <c:v>Пермский край</c:v>
                </c:pt>
                <c:pt idx="7">
                  <c:v>Саратовская область</c:v>
                </c:pt>
                <c:pt idx="8">
                  <c:v>Самарская область</c:v>
                </c:pt>
                <c:pt idx="9">
                  <c:v>Респ. Марий Эл</c:v>
                </c:pt>
                <c:pt idx="10">
                  <c:v>Оренбургская область</c:v>
                </c:pt>
                <c:pt idx="11">
                  <c:v>Ульяновская область</c:v>
                </c:pt>
                <c:pt idx="12">
                  <c:v>Кировская область</c:v>
                </c:pt>
              </c:strCache>
            </c:strRef>
          </c:cat>
          <c:val>
            <c:numRef>
              <c:f>Лист1!$C$2:$C$14</c:f>
              <c:numCache>
                <c:formatCode>#,##0</c:formatCode>
                <c:ptCount val="13"/>
                <c:pt idx="0">
                  <c:v>257.63040999999998</c:v>
                </c:pt>
                <c:pt idx="1">
                  <c:v>254.29246000000001</c:v>
                </c:pt>
                <c:pt idx="2">
                  <c:v>228.90466000000004</c:v>
                </c:pt>
                <c:pt idx="3">
                  <c:v>171.00734</c:v>
                </c:pt>
                <c:pt idx="4">
                  <c:v>154.00044</c:v>
                </c:pt>
                <c:pt idx="5">
                  <c:v>138.20376000000002</c:v>
                </c:pt>
                <c:pt idx="6">
                  <c:v>103.97054000000001</c:v>
                </c:pt>
                <c:pt idx="7">
                  <c:v>34.795000000000002</c:v>
                </c:pt>
                <c:pt idx="8">
                  <c:v>30.693900000000003</c:v>
                </c:pt>
                <c:pt idx="9">
                  <c:v>22.0122</c:v>
                </c:pt>
                <c:pt idx="10">
                  <c:v>21.495900000000002</c:v>
                </c:pt>
                <c:pt idx="11">
                  <c:v>19.2072</c:v>
                </c:pt>
                <c:pt idx="12">
                  <c:v>10.594520000000001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17F-4864-A6B4-061620B85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22080"/>
        <c:axId val="116623616"/>
      </c:barChart>
      <c:catAx>
        <c:axId val="11662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623616"/>
        <c:crosses val="autoZero"/>
        <c:auto val="1"/>
        <c:lblAlgn val="ctr"/>
        <c:lblOffset val="100"/>
        <c:noMultiLvlLbl val="0"/>
      </c:catAx>
      <c:valAx>
        <c:axId val="1166236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662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2566735437566"/>
          <c:y val="0.29585788311151989"/>
          <c:w val="0.17287844414406581"/>
          <c:h val="0.1364754455198002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34113927281353E-2"/>
          <c:y val="4.3991548080526258E-2"/>
          <c:w val="0.89513177214543727"/>
          <c:h val="0.80137170496377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12 м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ПФО, всего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6-4DC8-9EE8-12C07329B2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ПФО, всего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6-4DC8-9EE8-12C07329B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74656"/>
        <c:axId val="113976448"/>
      </c:barChart>
      <c:catAx>
        <c:axId val="11397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976448"/>
        <c:crosses val="autoZero"/>
        <c:auto val="1"/>
        <c:lblAlgn val="ctr"/>
        <c:lblOffset val="100"/>
        <c:noMultiLvlLbl val="0"/>
      </c:catAx>
      <c:valAx>
        <c:axId val="11397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97465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527134411965923E-2"/>
          <c:y val="3.7499999999999999E-2"/>
          <c:w val="0.94894573117606817"/>
          <c:h val="0.69265157480314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Максимальная выплата по страхованию урожая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25.274455</c:v>
                </c:pt>
                <c:pt idx="1">
                  <c:v>46.700481490000001</c:v>
                </c:pt>
                <c:pt idx="2">
                  <c:v>48.322612560000003</c:v>
                </c:pt>
                <c:pt idx="3">
                  <c:v>70.114222380000001</c:v>
                </c:pt>
                <c:pt idx="4">
                  <c:v>58.677498399999998</c:v>
                </c:pt>
                <c:pt idx="5">
                  <c:v>206.35627621</c:v>
                </c:pt>
                <c:pt idx="6">
                  <c:v>43.167870000000001</c:v>
                </c:pt>
                <c:pt idx="7">
                  <c:v>35</c:v>
                </c:pt>
                <c:pt idx="8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C-4B6D-9AC2-73243D57C9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Максимальная выплата по страхованию с/х животных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2" formatCode="#,##0.00">
                  <c:v>156.08435424999999</c:v>
                </c:pt>
                <c:pt idx="3" formatCode="#,##0.00">
                  <c:v>4</c:v>
                </c:pt>
                <c:pt idx="4" formatCode="#,##0.00">
                  <c:v>82.907446870000001</c:v>
                </c:pt>
                <c:pt idx="5" formatCode="#,##0.00">
                  <c:v>81</c:v>
                </c:pt>
                <c:pt idx="6" formatCode="#,##0.00">
                  <c:v>371.20622407000002</c:v>
                </c:pt>
                <c:pt idx="7" formatCode="#,##0.00">
                  <c:v>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C-4B6D-9AC2-73243D57C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50752"/>
        <c:axId val="117068928"/>
      </c:barChart>
      <c:catAx>
        <c:axId val="11705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068928"/>
        <c:crosses val="autoZero"/>
        <c:auto val="1"/>
        <c:lblAlgn val="ctr"/>
        <c:lblOffset val="100"/>
        <c:noMultiLvlLbl val="0"/>
      </c:catAx>
      <c:valAx>
        <c:axId val="11706892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17050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Застрахованное поголовье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488-4943-BCA7-1C88644C76FE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488-4943-BCA7-1C88644C76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poly"/>
            <c:order val="2"/>
            <c:dispRSqr val="0"/>
            <c:dispEq val="0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#,##0.0_ ;\-#,##0.0\ </c:formatCode>
                <c:ptCount val="4"/>
                <c:pt idx="0">
                  <c:v>4.0532509000000001</c:v>
                </c:pt>
                <c:pt idx="1">
                  <c:v>3.9686044799999984</c:v>
                </c:pt>
                <c:pt idx="2">
                  <c:v>4.526052749999999</c:v>
                </c:pt>
                <c:pt idx="3">
                  <c:v>6.7405938000000027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88-4943-BCA7-1C88644C7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32128"/>
        <c:axId val="92833664"/>
      </c:barChart>
      <c:catAx>
        <c:axId val="9283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833664"/>
        <c:crosses val="autoZero"/>
        <c:auto val="1"/>
        <c:lblAlgn val="ctr"/>
        <c:lblOffset val="100"/>
        <c:noMultiLvlLbl val="0"/>
      </c:catAx>
      <c:valAx>
        <c:axId val="92833664"/>
        <c:scaling>
          <c:orientation val="minMax"/>
        </c:scaling>
        <c:delete val="1"/>
        <c:axPos val="l"/>
        <c:numFmt formatCode="#,##0.0_ ;\-#,##0.0\ " sourceLinked="1"/>
        <c:majorTickMark val="out"/>
        <c:minorTickMark val="none"/>
        <c:tickLblPos val="nextTo"/>
        <c:crossAx val="9283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Застрахованная площадь, млн. га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686-4089-A775-EEA9072ADF97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86-4089-A775-EEA9072ADF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poly"/>
            <c:order val="2"/>
            <c:dispRSqr val="0"/>
            <c:dispEq val="0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4.0999999999999996</c:v>
                </c:pt>
                <c:pt idx="1">
                  <c:v>1.3</c:v>
                </c:pt>
                <c:pt idx="2">
                  <c:v>1.2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86-4089-A775-EEA9072AD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89088"/>
        <c:axId val="92890624"/>
      </c:barChart>
      <c:catAx>
        <c:axId val="9288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890624"/>
        <c:crosses val="autoZero"/>
        <c:auto val="1"/>
        <c:lblAlgn val="ctr"/>
        <c:lblOffset val="100"/>
        <c:noMultiLvlLbl val="0"/>
      </c:catAx>
      <c:valAx>
        <c:axId val="928906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288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321-409D-ABFD-93247954A2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Посевная площадь, тыс. га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1-409D-ABFD-93247954A2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321-409D-ABFD-93247954A27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Посевная площадь, тыс. га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4820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21-409D-ABFD-93247954A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75104"/>
        <c:axId val="92976640"/>
      </c:barChart>
      <c:catAx>
        <c:axId val="92975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2976640"/>
        <c:crosses val="autoZero"/>
        <c:auto val="1"/>
        <c:lblAlgn val="ctr"/>
        <c:lblOffset val="100"/>
        <c:noMultiLvlLbl val="0"/>
      </c:catAx>
      <c:valAx>
        <c:axId val="9297664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2975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597138018137503E-2"/>
          <c:y val="0.1057870804316335"/>
          <c:w val="0.61600417319853962"/>
          <c:h val="0.78842583913673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на 01.09.</c:v>
                </c:pt>
              </c:strCache>
            </c:strRef>
          </c:tx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50C-4950-9D64-F0AE8627688F}"/>
              </c:ext>
            </c:extLst>
          </c:dPt>
          <c:dLbls>
            <c:dLbl>
              <c:idx val="0"/>
              <c:layout>
                <c:manualLayout>
                  <c:x val="-6.3525981650690608E-2"/>
                  <c:y val="-4.5882008395431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0C-4950-9D64-F0AE8627688F}"/>
                </c:ext>
              </c:extLst>
            </c:dLbl>
            <c:dLbl>
              <c:idx val="1"/>
              <c:layout>
                <c:manualLayout>
                  <c:x val="-2.8634474761540678E-2"/>
                  <c:y val="-7.7107994182772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0C-4950-9D64-F0AE8627688F}"/>
                </c:ext>
              </c:extLst>
            </c:dLbl>
            <c:dLbl>
              <c:idx val="2"/>
              <c:layout>
                <c:manualLayout>
                  <c:x val="2.7322973818822007E-2"/>
                  <c:y val="-5.0285604864043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50C-4950-9D64-F0AE86276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Прочие</c:v>
                </c:pt>
                <c:pt idx="1">
                  <c:v>Овощи</c:v>
                </c:pt>
                <c:pt idx="2">
                  <c:v>Технические</c:v>
                </c:pt>
                <c:pt idx="3">
                  <c:v>Зернобобовые</c:v>
                </c:pt>
                <c:pt idx="4">
                  <c:v>Кормовые</c:v>
                </c:pt>
                <c:pt idx="5">
                  <c:v>Масличные</c:v>
                </c:pt>
                <c:pt idx="6">
                  <c:v>Зерновые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3.51</c:v>
                </c:pt>
                <c:pt idx="1">
                  <c:v>20.111000000000001</c:v>
                </c:pt>
                <c:pt idx="2">
                  <c:v>84.954809999999995</c:v>
                </c:pt>
                <c:pt idx="3">
                  <c:v>138.59101000000001</c:v>
                </c:pt>
                <c:pt idx="4">
                  <c:v>301.6558</c:v>
                </c:pt>
                <c:pt idx="5">
                  <c:v>388.36157000000003</c:v>
                </c:pt>
                <c:pt idx="6">
                  <c:v>3159.9510491999999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0C-4950-9D64-F0AE86276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Доля </a:t>
            </a:r>
            <a:r>
              <a:rPr lang="ru-RU" sz="2000" dirty="0" smtClean="0"/>
              <a:t>с/х площадей,</a:t>
            </a:r>
            <a:r>
              <a:rPr lang="ru-RU" sz="2000" baseline="0" dirty="0" smtClean="0"/>
              <a:t> застрахованных </a:t>
            </a:r>
            <a:r>
              <a:rPr lang="ru-RU" sz="2000" dirty="0" smtClean="0"/>
              <a:t> </a:t>
            </a:r>
            <a:r>
              <a:rPr lang="ru-RU" sz="2000" dirty="0"/>
              <a:t>с франшизой, %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договоров с франшизой, %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714-48FE-A38F-97B8F848A28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2714-48FE-A38F-97B8F848A28E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8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14-48FE-A38F-97B8F848A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Применена минимальная франшиза (10%)</c:v>
                </c:pt>
                <c:pt idx="1">
                  <c:v>Средний уровень франшизы (от более 10% до 30%)</c:v>
                </c:pt>
                <c:pt idx="2">
                  <c:v>Франшиза расширена до уровня, разрешенного с 2019 г. (более 30%-50%)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</c:v>
                </c:pt>
                <c:pt idx="1">
                  <c:v>0.27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4-48FE-A38F-97B8F848A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262687664488546E-2"/>
                  <c:y val="-1.6031504441870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15-4416-9F39-5469C7523D19}"/>
                </c:ext>
              </c:extLst>
            </c:dLbl>
            <c:dLbl>
              <c:idx val="1"/>
              <c:layout>
                <c:manualLayout>
                  <c:x val="-2.0997892605203575E-2"/>
                  <c:y val="-4.007797216821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15-4416-9F39-5469C7523D19}"/>
                </c:ext>
              </c:extLst>
            </c:dLbl>
            <c:dLbl>
              <c:idx val="2"/>
              <c:layout>
                <c:manualLayout>
                  <c:x val="-1.9246238254661537E-2"/>
                  <c:y val="-1.6031188867286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15-4416-9F39-5469C7523D19}"/>
                </c:ext>
              </c:extLst>
            </c:dLbl>
            <c:dLbl>
              <c:idx val="3"/>
              <c:layout>
                <c:manualLayout>
                  <c:x val="-1.9246238254661537E-2"/>
                  <c:y val="4.007797216821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15-4416-9F39-5469C7523D19}"/>
                </c:ext>
              </c:extLst>
            </c:dLbl>
            <c:dLbl>
              <c:idx val="5"/>
              <c:layout>
                <c:manualLayout>
                  <c:x val="-1.5185857644798177E-2"/>
                  <c:y val="4.007797216821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15-4416-9F39-5469C7523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СФО</c:v>
                </c:pt>
                <c:pt idx="3">
                  <c:v>ЮФО</c:v>
                </c:pt>
                <c:pt idx="4">
                  <c:v>СКФО</c:v>
                </c:pt>
                <c:pt idx="5">
                  <c:v>ДФО</c:v>
                </c:pt>
                <c:pt idx="6">
                  <c:v>УрФО</c:v>
                </c:pt>
                <c:pt idx="7">
                  <c:v>СЗФО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250</c:v>
                </c:pt>
                <c:pt idx="1">
                  <c:v>449</c:v>
                </c:pt>
                <c:pt idx="2">
                  <c:v>189</c:v>
                </c:pt>
                <c:pt idx="3">
                  <c:v>185</c:v>
                </c:pt>
                <c:pt idx="4">
                  <c:v>0</c:v>
                </c:pt>
                <c:pt idx="5">
                  <c:v>64</c:v>
                </c:pt>
                <c:pt idx="6">
                  <c:v>0</c:v>
                </c:pt>
                <c:pt idx="7">
                  <c:v>24.459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15-4416-9F39-5469C7523D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 2019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3991570420814295E-3"/>
                  <c:y val="-4.007797216821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515-4416-9F39-5469C7523D19}"/>
                </c:ext>
              </c:extLst>
            </c:dLbl>
            <c:dLbl>
              <c:idx val="3"/>
              <c:layout>
                <c:manualLayout>
                  <c:x val="2.0997892605203574E-3"/>
                  <c:y val="4.007797216821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15-4416-9F39-5469C7523D19}"/>
                </c:ext>
              </c:extLst>
            </c:dLbl>
            <c:dLbl>
              <c:idx val="7"/>
              <c:layout>
                <c:manualLayout>
                  <c:x val="1.6798314084162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515-4416-9F39-5469C7523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СФО</c:v>
                </c:pt>
                <c:pt idx="3">
                  <c:v>ЮФО</c:v>
                </c:pt>
                <c:pt idx="4">
                  <c:v>СКФО</c:v>
                </c:pt>
                <c:pt idx="5">
                  <c:v>ДФО</c:v>
                </c:pt>
                <c:pt idx="6">
                  <c:v>УрФО</c:v>
                </c:pt>
                <c:pt idx="7">
                  <c:v>СЗФО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1531</c:v>
                </c:pt>
                <c:pt idx="1">
                  <c:v>1185</c:v>
                </c:pt>
                <c:pt idx="2">
                  <c:v>832.24600999999996</c:v>
                </c:pt>
                <c:pt idx="3">
                  <c:v>805</c:v>
                </c:pt>
                <c:pt idx="4">
                  <c:v>242</c:v>
                </c:pt>
                <c:pt idx="5">
                  <c:v>165.32029999999997</c:v>
                </c:pt>
                <c:pt idx="6">
                  <c:v>31.533999999999999</c:v>
                </c:pt>
                <c:pt idx="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515-4416-9F39-5469C7523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20640"/>
        <c:axId val="113522176"/>
      </c:barChart>
      <c:catAx>
        <c:axId val="11352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3522176"/>
        <c:crosses val="autoZero"/>
        <c:auto val="1"/>
        <c:lblAlgn val="ctr"/>
        <c:lblOffset val="100"/>
        <c:noMultiLvlLbl val="0"/>
      </c:catAx>
      <c:valAx>
        <c:axId val="1135221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3520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775-4112-96D7-6591BAEB45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РФ, всего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5-4112-96D7-6591BAEB45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1144773087890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75-4112-96D7-6591BAEB4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РФ, всего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4820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75-4112-96D7-6591BAEB4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56864"/>
        <c:axId val="113570944"/>
      </c:barChart>
      <c:catAx>
        <c:axId val="11355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570944"/>
        <c:crosses val="autoZero"/>
        <c:auto val="1"/>
        <c:lblAlgn val="ctr"/>
        <c:lblOffset val="100"/>
        <c:noMultiLvlLbl val="0"/>
      </c:catAx>
      <c:valAx>
        <c:axId val="1135709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355686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05763278111812"/>
          <c:y val="1.7342674713291813E-2"/>
          <c:w val="0.78630407239756162"/>
          <c:h val="0.41958309663706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832704245725058E-2"/>
                  <c:y val="-1.3311152010363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06-4E71-92B1-B1A37B82CB72}"/>
                </c:ext>
              </c:extLst>
            </c:dLbl>
            <c:dLbl>
              <c:idx val="1"/>
              <c:layout>
                <c:manualLayout>
                  <c:x val="-2.0997892605203575E-2"/>
                  <c:y val="-4.007797216821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06-4E71-92B1-B1A37B82CB72}"/>
                </c:ext>
              </c:extLst>
            </c:dLbl>
            <c:dLbl>
              <c:idx val="2"/>
              <c:layout>
                <c:manualLayout>
                  <c:x val="-1.2808943587663888E-2"/>
                  <c:y val="4.1358088095033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06-4E71-92B1-B1A37B82CB72}"/>
                </c:ext>
              </c:extLst>
            </c:dLbl>
            <c:dLbl>
              <c:idx val="3"/>
              <c:layout>
                <c:manualLayout>
                  <c:x val="-8.3991570420814295E-3"/>
                  <c:y val="4.007797216821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06-4E71-92B1-B1A37B82CB72}"/>
                </c:ext>
              </c:extLst>
            </c:dLbl>
            <c:dLbl>
              <c:idx val="4"/>
              <c:layout>
                <c:manualLayout>
                  <c:x val="-1.1023934263325159E-2"/>
                  <c:y val="1.017515147889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06-4E71-92B1-B1A37B82CB72}"/>
                </c:ext>
              </c:extLst>
            </c:dLbl>
            <c:dLbl>
              <c:idx val="5"/>
              <c:layout>
                <c:manualLayout>
                  <c:x val="-2.2049604579290213E-3"/>
                  <c:y val="9.5351040660052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06-4E71-92B1-B1A37B82CB72}"/>
                </c:ext>
              </c:extLst>
            </c:dLbl>
            <c:dLbl>
              <c:idx val="7"/>
              <c:layout>
                <c:manualLayout>
                  <c:x val="-6.6143605579950951E-3"/>
                  <c:y val="9.9831674887276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D06-4E71-92B1-B1A37B82CB72}"/>
                </c:ext>
              </c:extLst>
            </c:dLbl>
            <c:dLbl>
              <c:idx val="9"/>
              <c:layout>
                <c:manualLayout>
                  <c:x val="-4.4095737053300634E-3"/>
                  <c:y val="-1.011103588070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06-4E71-92B1-B1A37B82C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Самарская область</c:v>
                </c:pt>
                <c:pt idx="1">
                  <c:v>Республика Татарстан</c:v>
                </c:pt>
                <c:pt idx="2">
                  <c:v>Республика Мордовия</c:v>
                </c:pt>
                <c:pt idx="3">
                  <c:v>Оренбургская область</c:v>
                </c:pt>
                <c:pt idx="4">
                  <c:v>Республика Башкортостан</c:v>
                </c:pt>
                <c:pt idx="5">
                  <c:v>Саратовская область</c:v>
                </c:pt>
                <c:pt idx="6">
                  <c:v>Пермский край</c:v>
                </c:pt>
                <c:pt idx="7">
                  <c:v>Нижегородская область</c:v>
                </c:pt>
                <c:pt idx="8">
                  <c:v>Ульяновская область</c:v>
                </c:pt>
                <c:pt idx="9">
                  <c:v>Пензенская область</c:v>
                </c:pt>
                <c:pt idx="10">
                  <c:v>Чувашская Республика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114.935</c:v>
                </c:pt>
                <c:pt idx="1">
                  <c:v>95.191999999999993</c:v>
                </c:pt>
                <c:pt idx="2">
                  <c:v>46.365000000000002</c:v>
                </c:pt>
                <c:pt idx="3">
                  <c:v>5.7389999999999999</c:v>
                </c:pt>
                <c:pt idx="4">
                  <c:v>58.936</c:v>
                </c:pt>
                <c:pt idx="5">
                  <c:v>6.0940000000000003</c:v>
                </c:pt>
                <c:pt idx="6">
                  <c:v>76.887</c:v>
                </c:pt>
                <c:pt idx="7">
                  <c:v>10.093999999999999</c:v>
                </c:pt>
                <c:pt idx="8">
                  <c:v>12.006</c:v>
                </c:pt>
                <c:pt idx="9">
                  <c:v>22.343700000000002</c:v>
                </c:pt>
                <c:pt idx="10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06-4E71-92B1-B1A37B82CB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06-4E71-92B1-B1A37B82CB72}"/>
                </c:ext>
              </c:extLst>
            </c:dLbl>
            <c:dLbl>
              <c:idx val="1"/>
              <c:layout>
                <c:manualLayout>
                  <c:x val="1.0603983129734866E-2"/>
                  <c:y val="-1.1356377069214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06-4E71-92B1-B1A37B82CB72}"/>
                </c:ext>
              </c:extLst>
            </c:dLbl>
            <c:dLbl>
              <c:idx val="3"/>
              <c:layout>
                <c:manualLayout>
                  <c:x val="2.0997892605203574E-3"/>
                  <c:y val="4.007797216821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D06-4E71-92B1-B1A37B82CB72}"/>
                </c:ext>
              </c:extLst>
            </c:dLbl>
            <c:dLbl>
              <c:idx val="4"/>
              <c:layout>
                <c:manualLayout>
                  <c:x val="-2.2047868526650317E-3"/>
                  <c:y val="-3.3277224962425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D06-4E71-92B1-B1A37B82CB72}"/>
                </c:ext>
              </c:extLst>
            </c:dLbl>
            <c:dLbl>
              <c:idx val="5"/>
              <c:layout>
                <c:manualLayout>
                  <c:x val="-1.1023934263325159E-2"/>
                  <c:y val="-6.52757660050350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D06-4E71-92B1-B1A37B82CB7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  19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D06-4E71-92B1-B1A37B82CB72}"/>
                </c:ext>
              </c:extLst>
            </c:dLbl>
            <c:dLbl>
              <c:idx val="7"/>
              <c:layout>
                <c:manualLayout>
                  <c:x val="3.56967143814947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D06-4E71-92B1-B1A37B82CB7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 12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D06-4E71-92B1-B1A37B82CB72}"/>
                </c:ext>
              </c:extLst>
            </c:dLbl>
            <c:dLbl>
              <c:idx val="9"/>
              <c:layout>
                <c:manualLayout>
                  <c:x val="1.7638294821320254E-2"/>
                  <c:y val="1.017515147889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D06-4E71-92B1-B1A37B82CB72}"/>
                </c:ext>
              </c:extLst>
            </c:dLbl>
            <c:dLbl>
              <c:idx val="10"/>
              <c:layout>
                <c:manualLayout>
                  <c:x val="8.8191474106601268E-3"/>
                  <c:y val="6.6554449924851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D06-4E71-92B1-B1A37B82C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Самарская область</c:v>
                </c:pt>
                <c:pt idx="1">
                  <c:v>Республика Татарстан</c:v>
                </c:pt>
                <c:pt idx="2">
                  <c:v>Республика Мордовия</c:v>
                </c:pt>
                <c:pt idx="3">
                  <c:v>Оренбургская область</c:v>
                </c:pt>
                <c:pt idx="4">
                  <c:v>Республика Башкортостан</c:v>
                </c:pt>
                <c:pt idx="5">
                  <c:v>Саратовская область</c:v>
                </c:pt>
                <c:pt idx="6">
                  <c:v>Пермский край</c:v>
                </c:pt>
                <c:pt idx="7">
                  <c:v>Нижегородская область</c:v>
                </c:pt>
                <c:pt idx="8">
                  <c:v>Ульяновская область</c:v>
                </c:pt>
                <c:pt idx="9">
                  <c:v>Пензенская область</c:v>
                </c:pt>
                <c:pt idx="10">
                  <c:v>Чувашская Республика</c:v>
                </c:pt>
              </c:strCache>
            </c:strRef>
          </c:cat>
          <c:val>
            <c:numRef>
              <c:f>Лист1!$C$2:$C$12</c:f>
              <c:numCache>
                <c:formatCode>#,##0</c:formatCode>
                <c:ptCount val="11"/>
                <c:pt idx="0">
                  <c:v>335.25700000000001</c:v>
                </c:pt>
                <c:pt idx="1">
                  <c:v>256.61200000000002</c:v>
                </c:pt>
                <c:pt idx="2">
                  <c:v>252.38499999999999</c:v>
                </c:pt>
                <c:pt idx="3">
                  <c:v>118.608</c:v>
                </c:pt>
                <c:pt idx="4">
                  <c:v>63.238999999999997</c:v>
                </c:pt>
                <c:pt idx="5">
                  <c:v>51.844999999999999</c:v>
                </c:pt>
                <c:pt idx="6">
                  <c:v>41.042999999999999</c:v>
                </c:pt>
                <c:pt idx="7">
                  <c:v>31.582999999999998</c:v>
                </c:pt>
                <c:pt idx="8">
                  <c:v>17.678999999999998</c:v>
                </c:pt>
                <c:pt idx="9">
                  <c:v>11.728999999999999</c:v>
                </c:pt>
                <c:pt idx="10">
                  <c:v>4.8289999999999997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D06-4E71-92B1-B1A37B82C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64480"/>
        <c:axId val="114166016"/>
      </c:barChart>
      <c:catAx>
        <c:axId val="11416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4166016"/>
        <c:crosses val="autoZero"/>
        <c:auto val="1"/>
        <c:lblAlgn val="ctr"/>
        <c:lblOffset val="100"/>
        <c:noMultiLvlLbl val="0"/>
      </c:catAx>
      <c:valAx>
        <c:axId val="1141660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41644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3748-F473-47A4-8F42-58D6A031120A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AA05B7D-6945-42F3-A33C-9145A28BB4EF}">
      <dgm:prSet phldrT="[Текст]" custT="1"/>
      <dgm:spPr/>
      <dgm:t>
        <a:bodyPr/>
        <a:lstStyle/>
        <a:p>
          <a:r>
            <a:rPr lang="ru-RU" sz="1600" dirty="0" smtClean="0"/>
            <a:t>1. Снятие порога и расширение уровня франшиз</a:t>
          </a:r>
          <a:endParaRPr lang="ru-RU" sz="1600" dirty="0"/>
        </a:p>
      </dgm:t>
    </dgm:pt>
    <dgm:pt modelId="{75E924F1-99ED-43C7-857F-7833119EC030}" type="parTrans" cxnId="{D4A116BA-78F1-4BF9-881D-E51C9C482894}">
      <dgm:prSet/>
      <dgm:spPr/>
      <dgm:t>
        <a:bodyPr/>
        <a:lstStyle/>
        <a:p>
          <a:endParaRPr lang="ru-RU" sz="1600"/>
        </a:p>
      </dgm:t>
    </dgm:pt>
    <dgm:pt modelId="{12D6F3B3-BD45-4DF1-B07C-55A3285AF3B6}" type="sibTrans" cxnId="{D4A116BA-78F1-4BF9-881D-E51C9C482894}">
      <dgm:prSet/>
      <dgm:spPr/>
      <dgm:t>
        <a:bodyPr/>
        <a:lstStyle/>
        <a:p>
          <a:endParaRPr lang="ru-RU" sz="1600"/>
        </a:p>
      </dgm:t>
    </dgm:pt>
    <dgm:pt modelId="{CEDA9637-7B26-454B-BBC7-7997B2B85430}">
      <dgm:prSet phldrT="[Текст]" custT="1"/>
      <dgm:spPr/>
      <dgm:t>
        <a:bodyPr anchor="ctr" anchorCtr="0"/>
        <a:lstStyle/>
        <a:p>
          <a:r>
            <a:rPr lang="ru-RU" sz="11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Порог: </a:t>
          </a:r>
          <a:r>
            <a:rPr lang="ru-RU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0%</a:t>
          </a:r>
          <a:r>
            <a:rPr lang="ru-RU" sz="11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вместо </a:t>
          </a:r>
          <a:r>
            <a:rPr lang="ru-RU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20%</a:t>
          </a:r>
          <a:endParaRPr lang="ru-RU" sz="1100" dirty="0"/>
        </a:p>
      </dgm:t>
    </dgm:pt>
    <dgm:pt modelId="{D4D3AE86-D984-4A95-B8E7-3B7E8FB0A13C}" type="parTrans" cxnId="{64AF70E5-DD33-4D62-9D95-0273F8F68728}">
      <dgm:prSet/>
      <dgm:spPr/>
      <dgm:t>
        <a:bodyPr/>
        <a:lstStyle/>
        <a:p>
          <a:endParaRPr lang="ru-RU" sz="1600"/>
        </a:p>
      </dgm:t>
    </dgm:pt>
    <dgm:pt modelId="{01F33173-D9D0-4307-AE1D-53DB54134D4C}" type="sibTrans" cxnId="{64AF70E5-DD33-4D62-9D95-0273F8F68728}">
      <dgm:prSet/>
      <dgm:spPr/>
      <dgm:t>
        <a:bodyPr/>
        <a:lstStyle/>
        <a:p>
          <a:endParaRPr lang="ru-RU" sz="1600"/>
        </a:p>
      </dgm:t>
    </dgm:pt>
    <dgm:pt modelId="{20CDC026-88F2-4CA6-807F-FB4017179A08}">
      <dgm:prSet phldrT="[Текст]" custT="1"/>
      <dgm:spPr/>
      <dgm:t>
        <a:bodyPr/>
        <a:lstStyle/>
        <a:p>
          <a:r>
            <a:rPr lang="ru-RU" sz="1600" dirty="0" smtClean="0"/>
            <a:t>3</a:t>
          </a:r>
          <a:r>
            <a:rPr lang="ru-RU" sz="1400" dirty="0" smtClean="0"/>
            <a:t>. Возможность страхования отдельных рисков</a:t>
          </a:r>
          <a:endParaRPr lang="ru-RU" sz="1400" dirty="0"/>
        </a:p>
      </dgm:t>
    </dgm:pt>
    <dgm:pt modelId="{30E401B1-82D1-492D-A399-461A17A066DA}" type="parTrans" cxnId="{15150FAF-2DB3-47E2-810D-20A47AE3B080}">
      <dgm:prSet/>
      <dgm:spPr/>
      <dgm:t>
        <a:bodyPr/>
        <a:lstStyle/>
        <a:p>
          <a:endParaRPr lang="ru-RU" sz="1600"/>
        </a:p>
      </dgm:t>
    </dgm:pt>
    <dgm:pt modelId="{AB7443C3-7250-48BF-A2E3-E314C72B9197}" type="sibTrans" cxnId="{15150FAF-2DB3-47E2-810D-20A47AE3B080}">
      <dgm:prSet/>
      <dgm:spPr/>
      <dgm:t>
        <a:bodyPr/>
        <a:lstStyle/>
        <a:p>
          <a:endParaRPr lang="ru-RU" sz="1600"/>
        </a:p>
      </dgm:t>
    </dgm:pt>
    <dgm:pt modelId="{945D2C79-DEB8-406C-AF26-EF1A2124B155}">
      <dgm:prSet phldrT="[Текст]" custT="1"/>
      <dgm:spPr/>
      <dgm:t>
        <a:bodyPr anchor="ctr" anchorCtr="0"/>
        <a:lstStyle/>
        <a:p>
          <a:r>
            <a:rPr lang="ru-RU" sz="1100" dirty="0" smtClean="0"/>
            <a:t>Можно застраховать урожай как по мультирисковой программе, так и по перечню отдельных рисков</a:t>
          </a:r>
          <a:endParaRPr lang="ru-RU" sz="1100" dirty="0"/>
        </a:p>
      </dgm:t>
    </dgm:pt>
    <dgm:pt modelId="{CE29A6DA-03AC-4FA7-8C4B-C044CFB2C377}" type="parTrans" cxnId="{6C7C87C5-EA35-41B2-9FE2-A73BF074BEE6}">
      <dgm:prSet/>
      <dgm:spPr/>
      <dgm:t>
        <a:bodyPr/>
        <a:lstStyle/>
        <a:p>
          <a:endParaRPr lang="ru-RU" sz="1600"/>
        </a:p>
      </dgm:t>
    </dgm:pt>
    <dgm:pt modelId="{273E822D-C9C9-4155-8E39-ABF768181A65}" type="sibTrans" cxnId="{6C7C87C5-EA35-41B2-9FE2-A73BF074BEE6}">
      <dgm:prSet/>
      <dgm:spPr/>
      <dgm:t>
        <a:bodyPr/>
        <a:lstStyle/>
        <a:p>
          <a:endParaRPr lang="ru-RU" sz="1600"/>
        </a:p>
      </dgm:t>
    </dgm:pt>
    <dgm:pt modelId="{A2FA259E-94E8-46B5-ADCC-73D2791329D3}">
      <dgm:prSet phldrT="[Текст]" custT="1"/>
      <dgm:spPr/>
      <dgm:t>
        <a:bodyPr/>
        <a:lstStyle/>
        <a:p>
          <a:r>
            <a:rPr lang="ru-RU" sz="1600" dirty="0" smtClean="0"/>
            <a:t>4. Правовой статус космического мониторинга</a:t>
          </a:r>
          <a:endParaRPr lang="ru-RU" sz="1600" dirty="0"/>
        </a:p>
      </dgm:t>
    </dgm:pt>
    <dgm:pt modelId="{E0992DEE-0B3A-485E-903E-69C3297ADC95}" type="parTrans" cxnId="{D2553F27-2D7B-469F-B9DE-0E45DDE00787}">
      <dgm:prSet/>
      <dgm:spPr/>
      <dgm:t>
        <a:bodyPr/>
        <a:lstStyle/>
        <a:p>
          <a:endParaRPr lang="ru-RU" sz="1600"/>
        </a:p>
      </dgm:t>
    </dgm:pt>
    <dgm:pt modelId="{D84BA5C6-B300-4702-8A6A-9B8F8D9F7F74}" type="sibTrans" cxnId="{D2553F27-2D7B-469F-B9DE-0E45DDE00787}">
      <dgm:prSet/>
      <dgm:spPr/>
      <dgm:t>
        <a:bodyPr/>
        <a:lstStyle/>
        <a:p>
          <a:endParaRPr lang="ru-RU" sz="1600"/>
        </a:p>
      </dgm:t>
    </dgm:pt>
    <dgm:pt modelId="{BB3A7447-C8C8-4576-AE4B-87F06F6B9704}">
      <dgm:prSet custT="1"/>
      <dgm:spPr/>
      <dgm:t>
        <a:bodyPr anchor="ctr" anchorCtr="0"/>
        <a:lstStyle/>
        <a:p>
          <a:r>
            <a:rPr lang="ru-RU" sz="1100" dirty="0" smtClean="0"/>
            <a:t>Экспертиза может проводиться на основании материалов, полученных в результате авиационного или космического иониторинга</a:t>
          </a:r>
          <a:endParaRPr lang="ru-RU" sz="1100" dirty="0"/>
        </a:p>
      </dgm:t>
    </dgm:pt>
    <dgm:pt modelId="{4C0CDCAD-8B83-489F-9B2E-2FF3525E7683}" type="parTrans" cxnId="{B588E587-7E29-4D7B-A51A-7BFA48539694}">
      <dgm:prSet/>
      <dgm:spPr/>
      <dgm:t>
        <a:bodyPr/>
        <a:lstStyle/>
        <a:p>
          <a:endParaRPr lang="ru-RU" sz="1600"/>
        </a:p>
      </dgm:t>
    </dgm:pt>
    <dgm:pt modelId="{3AAB7819-1F76-4EBB-9A54-9083E14E497F}" type="sibTrans" cxnId="{B588E587-7E29-4D7B-A51A-7BFA48539694}">
      <dgm:prSet/>
      <dgm:spPr/>
      <dgm:t>
        <a:bodyPr/>
        <a:lstStyle/>
        <a:p>
          <a:endParaRPr lang="ru-RU" sz="1600"/>
        </a:p>
      </dgm:t>
    </dgm:pt>
    <dgm:pt modelId="{F3A4CDCC-3DA3-4471-8A98-95A6C2C90757}">
      <dgm:prSet phldrT="[Текст]" custT="1"/>
      <dgm:spPr/>
      <dgm:t>
        <a:bodyPr/>
        <a:lstStyle/>
        <a:p>
          <a:r>
            <a:rPr lang="ru-RU" sz="1600" dirty="0" smtClean="0"/>
            <a:t>2. Расширение перечня рисков </a:t>
          </a:r>
          <a:endParaRPr lang="ru-RU" sz="1600" dirty="0"/>
        </a:p>
      </dgm:t>
    </dgm:pt>
    <dgm:pt modelId="{A43C32EE-B552-4044-A4B3-73D5FA8C8648}" type="parTrans" cxnId="{7B010261-0505-4E8B-851B-2E91E2572A8C}">
      <dgm:prSet/>
      <dgm:spPr/>
      <dgm:t>
        <a:bodyPr/>
        <a:lstStyle/>
        <a:p>
          <a:endParaRPr lang="ru-RU" sz="1400"/>
        </a:p>
      </dgm:t>
    </dgm:pt>
    <dgm:pt modelId="{F5E41667-3A83-4619-81AA-53B1F4E1264C}" type="sibTrans" cxnId="{7B010261-0505-4E8B-851B-2E91E2572A8C}">
      <dgm:prSet/>
      <dgm:spPr/>
      <dgm:t>
        <a:bodyPr/>
        <a:lstStyle/>
        <a:p>
          <a:endParaRPr lang="ru-RU" sz="1400"/>
        </a:p>
      </dgm:t>
    </dgm:pt>
    <dgm:pt modelId="{8B515745-8CCD-444F-A6C8-1EE0EC4EF4F0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+ риски</a:t>
          </a:r>
          <a:r>
            <a:rPr lang="ru-RU" sz="1100" baseline="0" dirty="0" smtClean="0"/>
            <a:t>: сильный ливень, сильный или продолжительный дождь, раннее появление или установление снежного покрова, промерзание верхнего слоя почвы</a:t>
          </a:r>
          <a:endParaRPr lang="ru-RU" sz="1100" dirty="0" smtClean="0"/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b="1" dirty="0">
            <a:solidFill>
              <a:srgbClr val="CA3F3C"/>
            </a:solidFill>
            <a:latin typeface="+mj-lt"/>
            <a:cs typeface="Arial" panose="020B0604020202020204" pitchFamily="34" charset="0"/>
          </a:endParaRPr>
        </a:p>
      </dgm:t>
    </dgm:pt>
    <dgm:pt modelId="{6ECE22F4-2DF0-4C84-B376-0BED837908C6}" type="parTrans" cxnId="{49BDF690-A493-4921-8254-BFAC58955725}">
      <dgm:prSet/>
      <dgm:spPr/>
      <dgm:t>
        <a:bodyPr/>
        <a:lstStyle/>
        <a:p>
          <a:endParaRPr lang="ru-RU"/>
        </a:p>
      </dgm:t>
    </dgm:pt>
    <dgm:pt modelId="{D3940D43-84D5-4C0A-8688-60EAC80B856E}" type="sibTrans" cxnId="{49BDF690-A493-4921-8254-BFAC58955725}">
      <dgm:prSet/>
      <dgm:spPr/>
      <dgm:t>
        <a:bodyPr/>
        <a:lstStyle/>
        <a:p>
          <a:endParaRPr lang="ru-RU"/>
        </a:p>
      </dgm:t>
    </dgm:pt>
    <dgm:pt modelId="{0E6FB540-6F76-4D70-B9DB-2F8F98EEA383}">
      <dgm:prSet custT="1"/>
      <dgm:spPr/>
      <dgm:t>
        <a:bodyPr anchor="ctr" anchorCtr="0"/>
        <a:lstStyle/>
        <a:p>
          <a:r>
            <a:rPr lang="ru-RU" sz="11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Франшиза (урожай): </a:t>
          </a:r>
          <a:r>
            <a:rPr lang="ru-RU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10</a:t>
          </a:r>
          <a:r>
            <a:rPr lang="en-US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-</a:t>
          </a:r>
          <a:r>
            <a:rPr lang="ru-RU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5</a:t>
          </a:r>
          <a:r>
            <a:rPr lang="en-US" sz="1100" b="1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0 % </a:t>
          </a:r>
          <a:r>
            <a:rPr lang="ru-RU" sz="1100" dirty="0" smtClean="0">
              <a:solidFill>
                <a:schemeClr val="tx1"/>
              </a:solidFill>
              <a:latin typeface="+mj-lt"/>
            </a:rPr>
            <a:t>страховой суммы</a:t>
          </a:r>
          <a:r>
            <a:rPr lang="en-US" sz="11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100" i="1" dirty="0" smtClean="0">
              <a:solidFill>
                <a:schemeClr val="tx1"/>
              </a:solidFill>
              <a:latin typeface="+mj-lt"/>
            </a:rPr>
            <a:t>(</a:t>
          </a:r>
          <a:r>
            <a:rPr lang="ru-RU" sz="1100" i="1" dirty="0" smtClean="0">
              <a:solidFill>
                <a:schemeClr val="tx1"/>
              </a:solidFill>
              <a:latin typeface="+mj-lt"/>
            </a:rPr>
            <a:t>ранее </a:t>
          </a:r>
          <a:r>
            <a:rPr lang="en-US" sz="1100" i="1" baseline="0" dirty="0" smtClean="0">
              <a:solidFill>
                <a:schemeClr val="tx1"/>
              </a:solidFill>
              <a:latin typeface="+mj-lt"/>
            </a:rPr>
            <a:t>0-30 %</a:t>
          </a:r>
          <a:r>
            <a:rPr lang="ru-RU" sz="1100" i="1" baseline="0" dirty="0" smtClean="0">
              <a:solidFill>
                <a:schemeClr val="tx1"/>
              </a:solidFill>
              <a:latin typeface="+mj-lt"/>
            </a:rPr>
            <a:t>)</a:t>
          </a:r>
          <a:endParaRPr lang="ru-RU" sz="1100" dirty="0"/>
        </a:p>
      </dgm:t>
    </dgm:pt>
    <dgm:pt modelId="{140ACEFB-7B99-46DA-869E-E6F3FFD14D69}" type="parTrans" cxnId="{49D83BF2-A554-4D6B-8060-9E6FF896DF59}">
      <dgm:prSet/>
      <dgm:spPr/>
      <dgm:t>
        <a:bodyPr/>
        <a:lstStyle/>
        <a:p>
          <a:endParaRPr lang="ru-RU"/>
        </a:p>
      </dgm:t>
    </dgm:pt>
    <dgm:pt modelId="{C3ABB1B3-E389-49F8-93F6-7C4AF130C0D9}" type="sibTrans" cxnId="{49D83BF2-A554-4D6B-8060-9E6FF896DF59}">
      <dgm:prSet/>
      <dgm:spPr/>
      <dgm:t>
        <a:bodyPr/>
        <a:lstStyle/>
        <a:p>
          <a:endParaRPr lang="ru-RU"/>
        </a:p>
      </dgm:t>
    </dgm:pt>
    <dgm:pt modelId="{83CF7887-7318-43DB-A6FB-45932E5A228D}">
      <dgm:prSet custT="1"/>
      <dgm:spPr/>
      <dgm:t>
        <a:bodyPr anchor="ctr" anchorCtr="0"/>
        <a:lstStyle/>
        <a:p>
          <a:r>
            <a:rPr lang="ru-RU" sz="1100" dirty="0" smtClean="0"/>
            <a:t>Страховая сумма: </a:t>
          </a:r>
          <a:r>
            <a:rPr kumimoji="0" lang="en-US" sz="1100" b="1" i="0" u="none" strike="noStrike" cap="none" spc="0" normalizeH="0" baseline="0" noProof="0" dirty="0" smtClean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70</a:t>
          </a:r>
          <a:r>
            <a:rPr kumimoji="0" lang="ru-RU" sz="1100" b="1" i="0" u="none" strike="noStrike" cap="none" spc="0" normalizeH="0" baseline="0" noProof="0" dirty="0" smtClean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-100</a:t>
          </a:r>
          <a:r>
            <a:rPr kumimoji="0" lang="en-US" sz="1100" b="1" i="0" u="none" strike="noStrike" cap="none" spc="0" normalizeH="0" baseline="0" noProof="0" dirty="0" smtClean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%</a:t>
          </a:r>
          <a:r>
            <a:rPr kumimoji="0" lang="en-US" sz="1100" b="0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 </a:t>
          </a:r>
          <a:r>
            <a:rPr kumimoji="0" lang="ru-RU" sz="1100" b="0" i="0" u="none" strike="noStrike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страховой стоимости </a:t>
          </a:r>
          <a:r>
            <a:rPr lang="en-US" sz="1100" i="1" dirty="0" smtClean="0">
              <a:solidFill>
                <a:schemeClr val="tx1"/>
              </a:solidFill>
              <a:latin typeface="+mj-lt"/>
            </a:rPr>
            <a:t>(</a:t>
          </a:r>
          <a:r>
            <a:rPr lang="ru-RU" sz="1100" i="1" dirty="0" smtClean="0">
              <a:solidFill>
                <a:schemeClr val="tx1"/>
              </a:solidFill>
              <a:latin typeface="+mj-lt"/>
            </a:rPr>
            <a:t>ранее </a:t>
          </a:r>
          <a:r>
            <a:rPr lang="en-US" sz="1100" i="1" dirty="0" smtClean="0">
              <a:solidFill>
                <a:schemeClr val="tx1"/>
              </a:solidFill>
              <a:latin typeface="+mj-lt"/>
            </a:rPr>
            <a:t>80</a:t>
          </a:r>
          <a:r>
            <a:rPr lang="ru-RU" sz="1100" i="1" dirty="0" smtClean="0">
              <a:solidFill>
                <a:schemeClr val="tx1"/>
              </a:solidFill>
              <a:latin typeface="+mj-lt"/>
            </a:rPr>
            <a:t>-100</a:t>
          </a:r>
          <a:r>
            <a:rPr lang="en-US" sz="1100" i="1" dirty="0" smtClean="0">
              <a:solidFill>
                <a:schemeClr val="tx1"/>
              </a:solidFill>
              <a:latin typeface="+mj-lt"/>
            </a:rPr>
            <a:t> %)</a:t>
          </a:r>
          <a:endParaRPr lang="ru-RU" sz="1100" i="1" dirty="0">
            <a:solidFill>
              <a:schemeClr val="tx1"/>
            </a:solidFill>
            <a:latin typeface="+mj-lt"/>
          </a:endParaRPr>
        </a:p>
      </dgm:t>
    </dgm:pt>
    <dgm:pt modelId="{37A04F29-8001-46E2-88A9-FC23DF69EAEB}" type="parTrans" cxnId="{F57859AC-DC33-4704-92C3-ED943C250DB2}">
      <dgm:prSet/>
      <dgm:spPr/>
      <dgm:t>
        <a:bodyPr/>
        <a:lstStyle/>
        <a:p>
          <a:endParaRPr lang="ru-RU"/>
        </a:p>
      </dgm:t>
    </dgm:pt>
    <dgm:pt modelId="{67672A39-333C-4F8A-B0C9-6776E84E03D9}" type="sibTrans" cxnId="{F57859AC-DC33-4704-92C3-ED943C250DB2}">
      <dgm:prSet/>
      <dgm:spPr/>
      <dgm:t>
        <a:bodyPr/>
        <a:lstStyle/>
        <a:p>
          <a:endParaRPr lang="ru-RU"/>
        </a:p>
      </dgm:t>
    </dgm:pt>
    <dgm:pt modelId="{DE1D248D-7DD0-4C4B-84AA-D71D1EBADEC5}">
      <dgm:prSet custT="1"/>
      <dgm:spPr/>
      <dgm:t>
        <a:bodyPr anchor="ctr" anchorCtr="0"/>
        <a:lstStyle/>
        <a:p>
          <a:pPr marL="357188" indent="0"/>
          <a:r>
            <a:rPr lang="ru-RU" sz="1100" dirty="0" smtClean="0"/>
            <a:t>5. </a:t>
          </a:r>
          <a:r>
            <a:rPr lang="ru-RU" sz="1400" dirty="0" smtClean="0"/>
            <a:t>Господдержка страхования аквакультуры</a:t>
          </a:r>
          <a:endParaRPr lang="ru-RU" sz="1400" dirty="0"/>
        </a:p>
      </dgm:t>
    </dgm:pt>
    <dgm:pt modelId="{5632667B-34C3-4E21-8362-4AFCD7E11C8C}" type="parTrans" cxnId="{6E10F6EA-826D-4EEA-A638-22E9B93FF428}">
      <dgm:prSet/>
      <dgm:spPr/>
      <dgm:t>
        <a:bodyPr/>
        <a:lstStyle/>
        <a:p>
          <a:endParaRPr lang="ru-RU"/>
        </a:p>
      </dgm:t>
    </dgm:pt>
    <dgm:pt modelId="{982E05DA-1A3D-41D2-9DA3-38EE69DF031A}" type="sibTrans" cxnId="{6E10F6EA-826D-4EEA-A638-22E9B93FF428}">
      <dgm:prSet/>
      <dgm:spPr/>
      <dgm:t>
        <a:bodyPr/>
        <a:lstStyle/>
        <a:p>
          <a:endParaRPr lang="ru-RU"/>
        </a:p>
      </dgm:t>
    </dgm:pt>
    <dgm:pt modelId="{61983953-637F-4DA7-9F94-7F9219372B28}">
      <dgm:prSet custT="1"/>
      <dgm:spPr/>
      <dgm:t>
        <a:bodyPr anchor="ctr" anchorCtr="0"/>
        <a:lstStyle/>
        <a:p>
          <a:r>
            <a:rPr lang="ru-RU" sz="1100" dirty="0" smtClean="0"/>
            <a:t>Страхование на случай ряда природных бедствий и некоторых рисков, специфических для рыбоводства</a:t>
          </a:r>
          <a:endParaRPr lang="ru-RU" sz="1100" dirty="0"/>
        </a:p>
      </dgm:t>
    </dgm:pt>
    <dgm:pt modelId="{18DECFD5-A585-4F52-A3E3-C93F72B9A19E}" type="parTrans" cxnId="{B8A3CC5C-AAF5-43A8-90BA-7C9FA7B3E9FC}">
      <dgm:prSet/>
      <dgm:spPr/>
      <dgm:t>
        <a:bodyPr/>
        <a:lstStyle/>
        <a:p>
          <a:endParaRPr lang="ru-RU"/>
        </a:p>
      </dgm:t>
    </dgm:pt>
    <dgm:pt modelId="{77A61B64-4152-401E-A14C-7FCC94FCEBF4}" type="sibTrans" cxnId="{B8A3CC5C-AAF5-43A8-90BA-7C9FA7B3E9FC}">
      <dgm:prSet/>
      <dgm:spPr/>
      <dgm:t>
        <a:bodyPr/>
        <a:lstStyle/>
        <a:p>
          <a:endParaRPr lang="ru-RU"/>
        </a:p>
      </dgm:t>
    </dgm:pt>
    <dgm:pt modelId="{0E23A5D1-D4C5-436D-970F-676218D4CDBB}" type="pres">
      <dgm:prSet presAssocID="{E8A33748-F473-47A4-8F42-58D6A031120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051DAF-B8E9-4824-BEB7-F08E64DAA735}" type="pres">
      <dgm:prSet presAssocID="{3AA05B7D-6945-42F3-A33C-9145A28BB4EF}" presName="linNode" presStyleCnt="0"/>
      <dgm:spPr/>
      <dgm:t>
        <a:bodyPr/>
        <a:lstStyle/>
        <a:p>
          <a:endParaRPr lang="ru-RU"/>
        </a:p>
      </dgm:t>
    </dgm:pt>
    <dgm:pt modelId="{C98AB623-4A77-4508-B231-A7BFE7BC4C88}" type="pres">
      <dgm:prSet presAssocID="{3AA05B7D-6945-42F3-A33C-9145A28BB4E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DEEE-2FC6-411A-AA45-FF2B0D82FB0E}" type="pres">
      <dgm:prSet presAssocID="{3AA05B7D-6945-42F3-A33C-9145A28BB4EF}" presName="childShp" presStyleLbl="bgAccFollowNode1" presStyleIdx="0" presStyleCnt="5" custScaleY="147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CA1A2-D15F-4C01-92CD-06761764FB5C}" type="pres">
      <dgm:prSet presAssocID="{12D6F3B3-BD45-4DF1-B07C-55A3285AF3B6}" presName="spacing" presStyleCnt="0"/>
      <dgm:spPr/>
      <dgm:t>
        <a:bodyPr/>
        <a:lstStyle/>
        <a:p>
          <a:endParaRPr lang="ru-RU"/>
        </a:p>
      </dgm:t>
    </dgm:pt>
    <dgm:pt modelId="{83865592-7CE5-4223-9A66-DF6C21AC8722}" type="pres">
      <dgm:prSet presAssocID="{F3A4CDCC-3DA3-4471-8A98-95A6C2C90757}" presName="linNode" presStyleCnt="0"/>
      <dgm:spPr/>
      <dgm:t>
        <a:bodyPr/>
        <a:lstStyle/>
        <a:p>
          <a:endParaRPr lang="ru-RU"/>
        </a:p>
      </dgm:t>
    </dgm:pt>
    <dgm:pt modelId="{2F239E29-2131-4C9D-81A4-F3E51A3F0F4A}" type="pres">
      <dgm:prSet presAssocID="{F3A4CDCC-3DA3-4471-8A98-95A6C2C9075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8C57-3D5D-437E-BADE-152F0B7F3EAE}" type="pres">
      <dgm:prSet presAssocID="{F3A4CDCC-3DA3-4471-8A98-95A6C2C90757}" presName="childShp" presStyleLbl="bgAccFollowNode1" presStyleIdx="1" presStyleCnt="5" custScaleY="130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DEE2F-15B6-4B70-A7C8-1409F30DE2BA}" type="pres">
      <dgm:prSet presAssocID="{F5E41667-3A83-4619-81AA-53B1F4E1264C}" presName="spacing" presStyleCnt="0"/>
      <dgm:spPr/>
      <dgm:t>
        <a:bodyPr/>
        <a:lstStyle/>
        <a:p>
          <a:endParaRPr lang="ru-RU"/>
        </a:p>
      </dgm:t>
    </dgm:pt>
    <dgm:pt modelId="{7C8CCD01-0611-4852-A204-B2C1FDD409BA}" type="pres">
      <dgm:prSet presAssocID="{20CDC026-88F2-4CA6-807F-FB4017179A08}" presName="linNode" presStyleCnt="0"/>
      <dgm:spPr/>
      <dgm:t>
        <a:bodyPr/>
        <a:lstStyle/>
        <a:p>
          <a:endParaRPr lang="ru-RU"/>
        </a:p>
      </dgm:t>
    </dgm:pt>
    <dgm:pt modelId="{0737D471-93B2-4B02-B582-A0A734A039A9}" type="pres">
      <dgm:prSet presAssocID="{20CDC026-88F2-4CA6-807F-FB4017179A08}" presName="parentShp" presStyleLbl="node1" presStyleIdx="2" presStyleCnt="5" custLinFactNeighborX="-1938" custLinFactNeighborY="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59C24-A684-4576-AD9D-1995E85AA4F2}" type="pres">
      <dgm:prSet presAssocID="{20CDC026-88F2-4CA6-807F-FB4017179A08}" presName="childShp" presStyleLbl="bgAccFollowNode1" presStyleIdx="2" presStyleCnt="5" custScaleY="15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6D59B-D694-4D02-9E95-86E0E94B12C0}" type="pres">
      <dgm:prSet presAssocID="{AB7443C3-7250-48BF-A2E3-E314C72B9197}" presName="spacing" presStyleCnt="0"/>
      <dgm:spPr/>
      <dgm:t>
        <a:bodyPr/>
        <a:lstStyle/>
        <a:p>
          <a:endParaRPr lang="ru-RU"/>
        </a:p>
      </dgm:t>
    </dgm:pt>
    <dgm:pt modelId="{FE37CFB1-456D-44A1-8EC6-737E7F682F33}" type="pres">
      <dgm:prSet presAssocID="{A2FA259E-94E8-46B5-ADCC-73D2791329D3}" presName="linNode" presStyleCnt="0"/>
      <dgm:spPr/>
      <dgm:t>
        <a:bodyPr/>
        <a:lstStyle/>
        <a:p>
          <a:endParaRPr lang="ru-RU"/>
        </a:p>
      </dgm:t>
    </dgm:pt>
    <dgm:pt modelId="{944E5054-9111-4260-8D6C-65F705D02C63}" type="pres">
      <dgm:prSet presAssocID="{A2FA259E-94E8-46B5-ADCC-73D2791329D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24CD8-C428-45D8-AD32-4F19A72BA91B}" type="pres">
      <dgm:prSet presAssocID="{A2FA259E-94E8-46B5-ADCC-73D2791329D3}" presName="childShp" presStyleLbl="bgAccFollowNode1" presStyleIdx="3" presStyleCnt="5" custLinFactNeighborX="-1163" custLinFactNeighborY="-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7E20F-05B8-43BE-8C8D-301F661E09B0}" type="pres">
      <dgm:prSet presAssocID="{D84BA5C6-B300-4702-8A6A-9B8F8D9F7F74}" presName="spacing" presStyleCnt="0"/>
      <dgm:spPr/>
    </dgm:pt>
    <dgm:pt modelId="{5722F061-6109-46D8-A475-644F81AAFD7E}" type="pres">
      <dgm:prSet presAssocID="{DE1D248D-7DD0-4C4B-84AA-D71D1EBADEC5}" presName="linNode" presStyleCnt="0"/>
      <dgm:spPr/>
    </dgm:pt>
    <dgm:pt modelId="{BD9D6FCD-3F81-423D-B0C4-181551D7E716}" type="pres">
      <dgm:prSet presAssocID="{DE1D248D-7DD0-4C4B-84AA-D71D1EBADEC5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94EC2-137C-4EFA-BCD3-0272BB436103}" type="pres">
      <dgm:prSet presAssocID="{DE1D248D-7DD0-4C4B-84AA-D71D1EBADEC5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150FAF-2DB3-47E2-810D-20A47AE3B080}" srcId="{E8A33748-F473-47A4-8F42-58D6A031120A}" destId="{20CDC026-88F2-4CA6-807F-FB4017179A08}" srcOrd="2" destOrd="0" parTransId="{30E401B1-82D1-492D-A399-461A17A066DA}" sibTransId="{AB7443C3-7250-48BF-A2E3-E314C72B9197}"/>
    <dgm:cxn modelId="{F1579294-3F1C-4C31-B04A-164351B0B9C1}" type="presOf" srcId="{20CDC026-88F2-4CA6-807F-FB4017179A08}" destId="{0737D471-93B2-4B02-B582-A0A734A039A9}" srcOrd="0" destOrd="0" presId="urn:microsoft.com/office/officeart/2005/8/layout/vList6"/>
    <dgm:cxn modelId="{6E10F6EA-826D-4EEA-A638-22E9B93FF428}" srcId="{E8A33748-F473-47A4-8F42-58D6A031120A}" destId="{DE1D248D-7DD0-4C4B-84AA-D71D1EBADEC5}" srcOrd="4" destOrd="0" parTransId="{5632667B-34C3-4E21-8362-4AFCD7E11C8C}" sibTransId="{982E05DA-1A3D-41D2-9DA3-38EE69DF031A}"/>
    <dgm:cxn modelId="{7B010261-0505-4E8B-851B-2E91E2572A8C}" srcId="{E8A33748-F473-47A4-8F42-58D6A031120A}" destId="{F3A4CDCC-3DA3-4471-8A98-95A6C2C90757}" srcOrd="1" destOrd="0" parTransId="{A43C32EE-B552-4044-A4B3-73D5FA8C8648}" sibTransId="{F5E41667-3A83-4619-81AA-53B1F4E1264C}"/>
    <dgm:cxn modelId="{4826E653-8117-41B2-B4C6-46E3DE787D84}" type="presOf" srcId="{3AA05B7D-6945-42F3-A33C-9145A28BB4EF}" destId="{C98AB623-4A77-4508-B231-A7BFE7BC4C88}" srcOrd="0" destOrd="0" presId="urn:microsoft.com/office/officeart/2005/8/layout/vList6"/>
    <dgm:cxn modelId="{64AF70E5-DD33-4D62-9D95-0273F8F68728}" srcId="{3AA05B7D-6945-42F3-A33C-9145A28BB4EF}" destId="{CEDA9637-7B26-454B-BBC7-7997B2B85430}" srcOrd="0" destOrd="0" parTransId="{D4D3AE86-D984-4A95-B8E7-3B7E8FB0A13C}" sibTransId="{01F33173-D9D0-4307-AE1D-53DB54134D4C}"/>
    <dgm:cxn modelId="{0DD061C4-2186-46D2-A2D6-B46FBA8E677E}" type="presOf" srcId="{83CF7887-7318-43DB-A6FB-45932E5A228D}" destId="{D855DEEE-2FC6-411A-AA45-FF2B0D82FB0E}" srcOrd="0" destOrd="2" presId="urn:microsoft.com/office/officeart/2005/8/layout/vList6"/>
    <dgm:cxn modelId="{25895E95-EEC6-4442-9451-14C9B4170B60}" type="presOf" srcId="{61983953-637F-4DA7-9F94-7F9219372B28}" destId="{EE994EC2-137C-4EFA-BCD3-0272BB436103}" srcOrd="0" destOrd="0" presId="urn:microsoft.com/office/officeart/2005/8/layout/vList6"/>
    <dgm:cxn modelId="{B8A3CC5C-AAF5-43A8-90BA-7C9FA7B3E9FC}" srcId="{DE1D248D-7DD0-4C4B-84AA-D71D1EBADEC5}" destId="{61983953-637F-4DA7-9F94-7F9219372B28}" srcOrd="0" destOrd="0" parTransId="{18DECFD5-A585-4F52-A3E3-C93F72B9A19E}" sibTransId="{77A61B64-4152-401E-A14C-7FCC94FCEBF4}"/>
    <dgm:cxn modelId="{7E135636-88D6-489B-A960-9F03A2D802CF}" type="presOf" srcId="{F3A4CDCC-3DA3-4471-8A98-95A6C2C90757}" destId="{2F239E29-2131-4C9D-81A4-F3E51A3F0F4A}" srcOrd="0" destOrd="0" presId="urn:microsoft.com/office/officeart/2005/8/layout/vList6"/>
    <dgm:cxn modelId="{A8359AB0-CF82-41FC-9B29-DF73869EAA1A}" type="presOf" srcId="{CEDA9637-7B26-454B-BBC7-7997B2B85430}" destId="{D855DEEE-2FC6-411A-AA45-FF2B0D82FB0E}" srcOrd="0" destOrd="0" presId="urn:microsoft.com/office/officeart/2005/8/layout/vList6"/>
    <dgm:cxn modelId="{D2553F27-2D7B-469F-B9DE-0E45DDE00787}" srcId="{E8A33748-F473-47A4-8F42-58D6A031120A}" destId="{A2FA259E-94E8-46B5-ADCC-73D2791329D3}" srcOrd="3" destOrd="0" parTransId="{E0992DEE-0B3A-485E-903E-69C3297ADC95}" sibTransId="{D84BA5C6-B300-4702-8A6A-9B8F8D9F7F74}"/>
    <dgm:cxn modelId="{15E760C2-9673-4E14-B80F-8BF3ADCDF8FD}" type="presOf" srcId="{8B515745-8CCD-444F-A6C8-1EE0EC4EF4F0}" destId="{610D8C57-3D5D-437E-BADE-152F0B7F3EAE}" srcOrd="0" destOrd="0" presId="urn:microsoft.com/office/officeart/2005/8/layout/vList6"/>
    <dgm:cxn modelId="{49D83BF2-A554-4D6B-8060-9E6FF896DF59}" srcId="{3AA05B7D-6945-42F3-A33C-9145A28BB4EF}" destId="{0E6FB540-6F76-4D70-B9DB-2F8F98EEA383}" srcOrd="1" destOrd="0" parTransId="{140ACEFB-7B99-46DA-869E-E6F3FFD14D69}" sibTransId="{C3ABB1B3-E389-49F8-93F6-7C4AF130C0D9}"/>
    <dgm:cxn modelId="{F57859AC-DC33-4704-92C3-ED943C250DB2}" srcId="{3AA05B7D-6945-42F3-A33C-9145A28BB4EF}" destId="{83CF7887-7318-43DB-A6FB-45932E5A228D}" srcOrd="2" destOrd="0" parTransId="{37A04F29-8001-46E2-88A9-FC23DF69EAEB}" sibTransId="{67672A39-333C-4F8A-B0C9-6776E84E03D9}"/>
    <dgm:cxn modelId="{56022066-A9A0-4A6F-AEED-ECD69901035D}" type="presOf" srcId="{A2FA259E-94E8-46B5-ADCC-73D2791329D3}" destId="{944E5054-9111-4260-8D6C-65F705D02C63}" srcOrd="0" destOrd="0" presId="urn:microsoft.com/office/officeart/2005/8/layout/vList6"/>
    <dgm:cxn modelId="{49BDF690-A493-4921-8254-BFAC58955725}" srcId="{F3A4CDCC-3DA3-4471-8A98-95A6C2C90757}" destId="{8B515745-8CCD-444F-A6C8-1EE0EC4EF4F0}" srcOrd="0" destOrd="0" parTransId="{6ECE22F4-2DF0-4C84-B376-0BED837908C6}" sibTransId="{D3940D43-84D5-4C0A-8688-60EAC80B856E}"/>
    <dgm:cxn modelId="{1964A6D1-42AC-4FA6-A9B2-2163A9CD80BE}" type="presOf" srcId="{DE1D248D-7DD0-4C4B-84AA-D71D1EBADEC5}" destId="{BD9D6FCD-3F81-423D-B0C4-181551D7E716}" srcOrd="0" destOrd="0" presId="urn:microsoft.com/office/officeart/2005/8/layout/vList6"/>
    <dgm:cxn modelId="{5F31F7B9-2C17-4813-B6D8-E03D5EB4D925}" type="presOf" srcId="{BB3A7447-C8C8-4576-AE4B-87F06F6B9704}" destId="{14924CD8-C428-45D8-AD32-4F19A72BA91B}" srcOrd="0" destOrd="0" presId="urn:microsoft.com/office/officeart/2005/8/layout/vList6"/>
    <dgm:cxn modelId="{6F538FD2-3756-4BD8-A6F0-CED444B45C03}" type="presOf" srcId="{0E6FB540-6F76-4D70-B9DB-2F8F98EEA383}" destId="{D855DEEE-2FC6-411A-AA45-FF2B0D82FB0E}" srcOrd="0" destOrd="1" presId="urn:microsoft.com/office/officeart/2005/8/layout/vList6"/>
    <dgm:cxn modelId="{6C7C87C5-EA35-41B2-9FE2-A73BF074BEE6}" srcId="{20CDC026-88F2-4CA6-807F-FB4017179A08}" destId="{945D2C79-DEB8-406C-AF26-EF1A2124B155}" srcOrd="0" destOrd="0" parTransId="{CE29A6DA-03AC-4FA7-8C4B-C044CFB2C377}" sibTransId="{273E822D-C9C9-4155-8E39-ABF768181A65}"/>
    <dgm:cxn modelId="{D4A116BA-78F1-4BF9-881D-E51C9C482894}" srcId="{E8A33748-F473-47A4-8F42-58D6A031120A}" destId="{3AA05B7D-6945-42F3-A33C-9145A28BB4EF}" srcOrd="0" destOrd="0" parTransId="{75E924F1-99ED-43C7-857F-7833119EC030}" sibTransId="{12D6F3B3-BD45-4DF1-B07C-55A3285AF3B6}"/>
    <dgm:cxn modelId="{15805E6C-E200-4E42-ABEB-8763A90AD24A}" type="presOf" srcId="{945D2C79-DEB8-406C-AF26-EF1A2124B155}" destId="{F3059C24-A684-4576-AD9D-1995E85AA4F2}" srcOrd="0" destOrd="0" presId="urn:microsoft.com/office/officeart/2005/8/layout/vList6"/>
    <dgm:cxn modelId="{B588E587-7E29-4D7B-A51A-7BFA48539694}" srcId="{A2FA259E-94E8-46B5-ADCC-73D2791329D3}" destId="{BB3A7447-C8C8-4576-AE4B-87F06F6B9704}" srcOrd="0" destOrd="0" parTransId="{4C0CDCAD-8B83-489F-9B2E-2FF3525E7683}" sibTransId="{3AAB7819-1F76-4EBB-9A54-9083E14E497F}"/>
    <dgm:cxn modelId="{B384403D-27F5-4FA7-86F6-1CEE44B12604}" type="presOf" srcId="{E8A33748-F473-47A4-8F42-58D6A031120A}" destId="{0E23A5D1-D4C5-436D-970F-676218D4CDBB}" srcOrd="0" destOrd="0" presId="urn:microsoft.com/office/officeart/2005/8/layout/vList6"/>
    <dgm:cxn modelId="{71DC2D50-0889-407A-9227-186AF148E5B2}" type="presParOf" srcId="{0E23A5D1-D4C5-436D-970F-676218D4CDBB}" destId="{46051DAF-B8E9-4824-BEB7-F08E64DAA735}" srcOrd="0" destOrd="0" presId="urn:microsoft.com/office/officeart/2005/8/layout/vList6"/>
    <dgm:cxn modelId="{BD9A71B2-B412-4845-BCCD-E4A3E2CB9267}" type="presParOf" srcId="{46051DAF-B8E9-4824-BEB7-F08E64DAA735}" destId="{C98AB623-4A77-4508-B231-A7BFE7BC4C88}" srcOrd="0" destOrd="0" presId="urn:microsoft.com/office/officeart/2005/8/layout/vList6"/>
    <dgm:cxn modelId="{B350D315-CEE2-48F6-A307-5121BBFE9F47}" type="presParOf" srcId="{46051DAF-B8E9-4824-BEB7-F08E64DAA735}" destId="{D855DEEE-2FC6-411A-AA45-FF2B0D82FB0E}" srcOrd="1" destOrd="0" presId="urn:microsoft.com/office/officeart/2005/8/layout/vList6"/>
    <dgm:cxn modelId="{EA2B8608-B7CE-41CC-A520-43F353AC6D73}" type="presParOf" srcId="{0E23A5D1-D4C5-436D-970F-676218D4CDBB}" destId="{94CCA1A2-D15F-4C01-92CD-06761764FB5C}" srcOrd="1" destOrd="0" presId="urn:microsoft.com/office/officeart/2005/8/layout/vList6"/>
    <dgm:cxn modelId="{0D1F5E31-2203-4743-8561-47ED0A95461A}" type="presParOf" srcId="{0E23A5D1-D4C5-436D-970F-676218D4CDBB}" destId="{83865592-7CE5-4223-9A66-DF6C21AC8722}" srcOrd="2" destOrd="0" presId="urn:microsoft.com/office/officeart/2005/8/layout/vList6"/>
    <dgm:cxn modelId="{ED161C24-B558-4BC5-8B0E-B6D1F125CEB1}" type="presParOf" srcId="{83865592-7CE5-4223-9A66-DF6C21AC8722}" destId="{2F239E29-2131-4C9D-81A4-F3E51A3F0F4A}" srcOrd="0" destOrd="0" presId="urn:microsoft.com/office/officeart/2005/8/layout/vList6"/>
    <dgm:cxn modelId="{F736B4F8-4FD9-4A05-80CF-A79417F790D8}" type="presParOf" srcId="{83865592-7CE5-4223-9A66-DF6C21AC8722}" destId="{610D8C57-3D5D-437E-BADE-152F0B7F3EAE}" srcOrd="1" destOrd="0" presId="urn:microsoft.com/office/officeart/2005/8/layout/vList6"/>
    <dgm:cxn modelId="{8EBBE943-BA6D-4231-A60E-DBF97DB69E5F}" type="presParOf" srcId="{0E23A5D1-D4C5-436D-970F-676218D4CDBB}" destId="{278DEE2F-15B6-4B70-A7C8-1409F30DE2BA}" srcOrd="3" destOrd="0" presId="urn:microsoft.com/office/officeart/2005/8/layout/vList6"/>
    <dgm:cxn modelId="{0ED5837E-B1F1-4D3D-B827-7EBF24B2617A}" type="presParOf" srcId="{0E23A5D1-D4C5-436D-970F-676218D4CDBB}" destId="{7C8CCD01-0611-4852-A204-B2C1FDD409BA}" srcOrd="4" destOrd="0" presId="urn:microsoft.com/office/officeart/2005/8/layout/vList6"/>
    <dgm:cxn modelId="{D145CB86-60C6-4DD0-8172-57DC871BC83E}" type="presParOf" srcId="{7C8CCD01-0611-4852-A204-B2C1FDD409BA}" destId="{0737D471-93B2-4B02-B582-A0A734A039A9}" srcOrd="0" destOrd="0" presId="urn:microsoft.com/office/officeart/2005/8/layout/vList6"/>
    <dgm:cxn modelId="{E2235AA6-9628-4321-A5CA-0E7FB7943F87}" type="presParOf" srcId="{7C8CCD01-0611-4852-A204-B2C1FDD409BA}" destId="{F3059C24-A684-4576-AD9D-1995E85AA4F2}" srcOrd="1" destOrd="0" presId="urn:microsoft.com/office/officeart/2005/8/layout/vList6"/>
    <dgm:cxn modelId="{44B2B40B-7143-4F0D-8EE8-36657133A285}" type="presParOf" srcId="{0E23A5D1-D4C5-436D-970F-676218D4CDBB}" destId="{F286D59B-D694-4D02-9E95-86E0E94B12C0}" srcOrd="5" destOrd="0" presId="urn:microsoft.com/office/officeart/2005/8/layout/vList6"/>
    <dgm:cxn modelId="{9BB7283F-E4FD-47D7-BF62-80B8B6CFC8DD}" type="presParOf" srcId="{0E23A5D1-D4C5-436D-970F-676218D4CDBB}" destId="{FE37CFB1-456D-44A1-8EC6-737E7F682F33}" srcOrd="6" destOrd="0" presId="urn:microsoft.com/office/officeart/2005/8/layout/vList6"/>
    <dgm:cxn modelId="{2221AAB7-9A49-4EDC-863E-B1BFB98F6022}" type="presParOf" srcId="{FE37CFB1-456D-44A1-8EC6-737E7F682F33}" destId="{944E5054-9111-4260-8D6C-65F705D02C63}" srcOrd="0" destOrd="0" presId="urn:microsoft.com/office/officeart/2005/8/layout/vList6"/>
    <dgm:cxn modelId="{195D70F0-CBE0-4469-B10C-468AF0A70419}" type="presParOf" srcId="{FE37CFB1-456D-44A1-8EC6-737E7F682F33}" destId="{14924CD8-C428-45D8-AD32-4F19A72BA91B}" srcOrd="1" destOrd="0" presId="urn:microsoft.com/office/officeart/2005/8/layout/vList6"/>
    <dgm:cxn modelId="{9637BBA2-2E32-4134-819B-8A120E62577A}" type="presParOf" srcId="{0E23A5D1-D4C5-436D-970F-676218D4CDBB}" destId="{4C47E20F-05B8-43BE-8C8D-301F661E09B0}" srcOrd="7" destOrd="0" presId="urn:microsoft.com/office/officeart/2005/8/layout/vList6"/>
    <dgm:cxn modelId="{4B2253AC-DF8E-4923-8370-7C230D95AE9A}" type="presParOf" srcId="{0E23A5D1-D4C5-436D-970F-676218D4CDBB}" destId="{5722F061-6109-46D8-A475-644F81AAFD7E}" srcOrd="8" destOrd="0" presId="urn:microsoft.com/office/officeart/2005/8/layout/vList6"/>
    <dgm:cxn modelId="{3DD2BD87-3262-4D2F-BDBB-F985A72F7451}" type="presParOf" srcId="{5722F061-6109-46D8-A475-644F81AAFD7E}" destId="{BD9D6FCD-3F81-423D-B0C4-181551D7E716}" srcOrd="0" destOrd="0" presId="urn:microsoft.com/office/officeart/2005/8/layout/vList6"/>
    <dgm:cxn modelId="{6F99696B-31BA-4214-8879-EE7B678CC9D2}" type="presParOf" srcId="{5722F061-6109-46D8-A475-644F81AAFD7E}" destId="{EE994EC2-137C-4EFA-BCD3-0272BB43610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166D2-4C22-4378-91D0-EB812C88C7A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986ABDD-DE87-41C3-916D-937C646DB50B}">
      <dgm:prSet phldrT="[Текст]" custT="1"/>
      <dgm:spPr/>
      <dgm:t>
        <a:bodyPr/>
        <a:lstStyle/>
        <a:p>
          <a:r>
            <a:rPr lang="ru-RU" sz="1600" dirty="0" smtClean="0"/>
            <a:t>Изменения Закона </a:t>
          </a:r>
        </a:p>
        <a:p>
          <a:r>
            <a:rPr lang="ru-RU" sz="1600" dirty="0" smtClean="0"/>
            <a:t>№260-ФЗ</a:t>
          </a:r>
          <a:endParaRPr lang="ru-RU" sz="1600" dirty="0"/>
        </a:p>
      </dgm:t>
    </dgm:pt>
    <dgm:pt modelId="{410E5190-006D-4EA6-89DF-C6365D8CFD8C}" type="parTrans" cxnId="{7B406F86-52A6-4A49-B6F8-DFBF140F4917}">
      <dgm:prSet/>
      <dgm:spPr/>
      <dgm:t>
        <a:bodyPr/>
        <a:lstStyle/>
        <a:p>
          <a:endParaRPr lang="ru-RU" sz="2400"/>
        </a:p>
      </dgm:t>
    </dgm:pt>
    <dgm:pt modelId="{C6326907-B481-46D4-87F1-FC0C2ADBF1EC}" type="sibTrans" cxnId="{7B406F86-52A6-4A49-B6F8-DFBF140F4917}">
      <dgm:prSet/>
      <dgm:spPr/>
      <dgm:t>
        <a:bodyPr/>
        <a:lstStyle/>
        <a:p>
          <a:endParaRPr lang="ru-RU" sz="2400"/>
        </a:p>
      </dgm:t>
    </dgm:pt>
    <dgm:pt modelId="{ABF2483E-E786-4499-A69F-E00FC4975C22}">
      <dgm:prSet phldrT="[Текст]" custT="1"/>
      <dgm:spPr/>
      <dgm:t>
        <a:bodyPr/>
        <a:lstStyle/>
        <a:p>
          <a:r>
            <a:rPr lang="ru-RU" sz="1600" dirty="0" smtClean="0"/>
            <a:t>Меры стимули-рования МСХ РФ</a:t>
          </a:r>
          <a:endParaRPr lang="ru-RU" sz="1600" dirty="0"/>
        </a:p>
      </dgm:t>
    </dgm:pt>
    <dgm:pt modelId="{B0088417-449A-4E79-B18E-FDCA69EE90BE}" type="parTrans" cxnId="{38C711FB-597D-4736-AD3C-45991981B146}">
      <dgm:prSet/>
      <dgm:spPr/>
      <dgm:t>
        <a:bodyPr/>
        <a:lstStyle/>
        <a:p>
          <a:endParaRPr lang="ru-RU" sz="2400"/>
        </a:p>
      </dgm:t>
    </dgm:pt>
    <dgm:pt modelId="{D8E36D28-D290-4B63-B88E-01B2CE7B7E18}" type="sibTrans" cxnId="{38C711FB-597D-4736-AD3C-45991981B146}">
      <dgm:prSet/>
      <dgm:spPr/>
      <dgm:t>
        <a:bodyPr/>
        <a:lstStyle/>
        <a:p>
          <a:endParaRPr lang="ru-RU" sz="2400"/>
        </a:p>
      </dgm:t>
    </dgm:pt>
    <dgm:pt modelId="{C52DF2BB-8614-4576-BDC3-87656D68F608}">
      <dgm:prSet phldrT="[Текст]" custT="1"/>
      <dgm:spPr/>
      <dgm:t>
        <a:bodyPr/>
        <a:lstStyle/>
        <a:p>
          <a:r>
            <a:rPr lang="ru-RU" sz="1600" dirty="0" smtClean="0"/>
            <a:t>Активная позиция ряда регионов</a:t>
          </a:r>
          <a:endParaRPr lang="ru-RU" sz="1600" dirty="0"/>
        </a:p>
      </dgm:t>
    </dgm:pt>
    <dgm:pt modelId="{B58CF901-72F5-4609-A903-903355B4D5C1}" type="parTrans" cxnId="{9E2231DF-4AD9-451E-B704-B4F3A8434B8F}">
      <dgm:prSet/>
      <dgm:spPr/>
      <dgm:t>
        <a:bodyPr/>
        <a:lstStyle/>
        <a:p>
          <a:endParaRPr lang="ru-RU" sz="2400"/>
        </a:p>
      </dgm:t>
    </dgm:pt>
    <dgm:pt modelId="{6A40DF86-8945-4165-95CB-E8F9DA9F0028}" type="sibTrans" cxnId="{9E2231DF-4AD9-451E-B704-B4F3A8434B8F}">
      <dgm:prSet/>
      <dgm:spPr/>
      <dgm:t>
        <a:bodyPr/>
        <a:lstStyle/>
        <a:p>
          <a:endParaRPr lang="ru-RU" sz="2400"/>
        </a:p>
      </dgm:t>
    </dgm:pt>
    <dgm:pt modelId="{96DDA362-0A12-474A-8CCD-B0B65BDFBB32}">
      <dgm:prSet phldrT="[Текст]" custT="1"/>
      <dgm:spPr/>
      <dgm:t>
        <a:bodyPr/>
        <a:lstStyle/>
        <a:p>
          <a:r>
            <a:rPr lang="ru-RU" sz="1600" dirty="0" smtClean="0"/>
            <a:t>Изменение порядка помощи по ЧС</a:t>
          </a:r>
          <a:endParaRPr lang="ru-RU" sz="1600" dirty="0"/>
        </a:p>
      </dgm:t>
    </dgm:pt>
    <dgm:pt modelId="{766A88D6-D031-44DA-A5C4-C5C4EE59E621}" type="parTrans" cxnId="{A084D93A-3ABC-4336-A346-F45AD5E92871}">
      <dgm:prSet/>
      <dgm:spPr/>
      <dgm:t>
        <a:bodyPr/>
        <a:lstStyle/>
        <a:p>
          <a:endParaRPr lang="ru-RU" sz="2400"/>
        </a:p>
      </dgm:t>
    </dgm:pt>
    <dgm:pt modelId="{E3770021-7C6C-448B-8C22-FA76F895FD2C}" type="sibTrans" cxnId="{A084D93A-3ABC-4336-A346-F45AD5E92871}">
      <dgm:prSet/>
      <dgm:spPr/>
      <dgm:t>
        <a:bodyPr/>
        <a:lstStyle/>
        <a:p>
          <a:endParaRPr lang="ru-RU" sz="2400"/>
        </a:p>
      </dgm:t>
    </dgm:pt>
    <dgm:pt modelId="{B5F68817-3D2E-45CA-9DC6-ACB3768D1A31}">
      <dgm:prSet phldrT="[Текст]" custT="1"/>
      <dgm:spPr/>
      <dgm:t>
        <a:bodyPr/>
        <a:lstStyle/>
        <a:p>
          <a:r>
            <a:rPr lang="ru-RU" sz="1600" dirty="0" smtClean="0"/>
            <a:t>Меры НСА по развитию</a:t>
          </a:r>
          <a:endParaRPr lang="ru-RU" sz="1600" dirty="0"/>
        </a:p>
      </dgm:t>
    </dgm:pt>
    <dgm:pt modelId="{954C4F08-9A38-4B57-9629-E3CB1A017742}" type="parTrans" cxnId="{6B2BBB8F-E02C-46A2-9FDE-477E80B85FD5}">
      <dgm:prSet/>
      <dgm:spPr/>
      <dgm:t>
        <a:bodyPr/>
        <a:lstStyle/>
        <a:p>
          <a:endParaRPr lang="ru-RU" sz="2400"/>
        </a:p>
      </dgm:t>
    </dgm:pt>
    <dgm:pt modelId="{99568F07-C11B-4624-8288-AD42F73FBC32}" type="sibTrans" cxnId="{6B2BBB8F-E02C-46A2-9FDE-477E80B85FD5}">
      <dgm:prSet/>
      <dgm:spPr/>
      <dgm:t>
        <a:bodyPr/>
        <a:lstStyle/>
        <a:p>
          <a:endParaRPr lang="ru-RU" sz="2400"/>
        </a:p>
      </dgm:t>
    </dgm:pt>
    <dgm:pt modelId="{829E9018-C2E6-4BB5-A0DB-F1B4B4A2D526}" type="pres">
      <dgm:prSet presAssocID="{712166D2-4C22-4378-91D0-EB812C88C7A0}" presName="compositeShape" presStyleCnt="0">
        <dgm:presLayoutVars>
          <dgm:chMax val="7"/>
          <dgm:dir/>
          <dgm:resizeHandles val="exact"/>
        </dgm:presLayoutVars>
      </dgm:prSet>
      <dgm:spPr/>
    </dgm:pt>
    <dgm:pt modelId="{22D6113D-AFDC-4FC6-A3B9-72B93FDE1374}" type="pres">
      <dgm:prSet presAssocID="{4986ABDD-DE87-41C3-916D-937C646DB50B}" presName="circ1" presStyleLbl="vennNode1" presStyleIdx="0" presStyleCnt="5"/>
      <dgm:spPr/>
      <dgm:t>
        <a:bodyPr/>
        <a:lstStyle/>
        <a:p>
          <a:endParaRPr lang="ru-RU"/>
        </a:p>
      </dgm:t>
    </dgm:pt>
    <dgm:pt modelId="{562AD233-5721-48C9-AB28-125F955CF6B4}" type="pres">
      <dgm:prSet presAssocID="{4986ABDD-DE87-41C3-916D-937C646DB5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5C21B-E6CD-4122-8E4C-15548B08F95A}" type="pres">
      <dgm:prSet presAssocID="{ABF2483E-E786-4499-A69F-E00FC4975C22}" presName="circ2" presStyleLbl="vennNode1" presStyleIdx="1" presStyleCnt="5"/>
      <dgm:spPr/>
      <dgm:t>
        <a:bodyPr/>
        <a:lstStyle/>
        <a:p>
          <a:endParaRPr lang="ru-RU"/>
        </a:p>
      </dgm:t>
    </dgm:pt>
    <dgm:pt modelId="{2D0C8D7B-377A-4AE9-84B5-1DC991D7D57B}" type="pres">
      <dgm:prSet presAssocID="{ABF2483E-E786-4499-A69F-E00FC4975C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6DB98-55BD-4620-9EDB-3DC5B90F6C57}" type="pres">
      <dgm:prSet presAssocID="{C52DF2BB-8614-4576-BDC3-87656D68F608}" presName="circ3" presStyleLbl="vennNode1" presStyleIdx="2" presStyleCnt="5"/>
      <dgm:spPr/>
      <dgm:t>
        <a:bodyPr/>
        <a:lstStyle/>
        <a:p>
          <a:endParaRPr lang="ru-RU"/>
        </a:p>
      </dgm:t>
    </dgm:pt>
    <dgm:pt modelId="{98F158AE-1879-43CB-8CD3-BB3E2EAB6299}" type="pres">
      <dgm:prSet presAssocID="{C52DF2BB-8614-4576-BDC3-87656D68F6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C6D02-B0E4-4AA0-AE90-70FADBB3FED6}" type="pres">
      <dgm:prSet presAssocID="{96DDA362-0A12-474A-8CCD-B0B65BDFBB32}" presName="circ4" presStyleLbl="vennNode1" presStyleIdx="3" presStyleCnt="5"/>
      <dgm:spPr/>
    </dgm:pt>
    <dgm:pt modelId="{EBFA9FA3-64C6-4F8C-BD26-9414336FC752}" type="pres">
      <dgm:prSet presAssocID="{96DDA362-0A12-474A-8CCD-B0B65BDFBB3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A3B6E-B013-4422-AD27-505CAB808B20}" type="pres">
      <dgm:prSet presAssocID="{B5F68817-3D2E-45CA-9DC6-ACB3768D1A31}" presName="circ5" presStyleLbl="vennNode1" presStyleIdx="4" presStyleCnt="5"/>
      <dgm:spPr/>
    </dgm:pt>
    <dgm:pt modelId="{669A092E-1DCA-40B0-8224-75ABCC9680D7}" type="pres">
      <dgm:prSet presAssocID="{B5F68817-3D2E-45CA-9DC6-ACB3768D1A3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1FA97-8D6B-42D6-A89E-958102A987B1}" type="presOf" srcId="{B5F68817-3D2E-45CA-9DC6-ACB3768D1A31}" destId="{669A092E-1DCA-40B0-8224-75ABCC9680D7}" srcOrd="0" destOrd="0" presId="urn:microsoft.com/office/officeart/2005/8/layout/venn1"/>
    <dgm:cxn modelId="{7B406F86-52A6-4A49-B6F8-DFBF140F4917}" srcId="{712166D2-4C22-4378-91D0-EB812C88C7A0}" destId="{4986ABDD-DE87-41C3-916D-937C646DB50B}" srcOrd="0" destOrd="0" parTransId="{410E5190-006D-4EA6-89DF-C6365D8CFD8C}" sibTransId="{C6326907-B481-46D4-87F1-FC0C2ADBF1EC}"/>
    <dgm:cxn modelId="{03682E2F-DA2E-4AB9-9AC1-14C044789FE9}" type="presOf" srcId="{ABF2483E-E786-4499-A69F-E00FC4975C22}" destId="{2D0C8D7B-377A-4AE9-84B5-1DC991D7D57B}" srcOrd="0" destOrd="0" presId="urn:microsoft.com/office/officeart/2005/8/layout/venn1"/>
    <dgm:cxn modelId="{05008D71-BF17-4840-81A2-A63600D048F1}" type="presOf" srcId="{C52DF2BB-8614-4576-BDC3-87656D68F608}" destId="{98F158AE-1879-43CB-8CD3-BB3E2EAB6299}" srcOrd="0" destOrd="0" presId="urn:microsoft.com/office/officeart/2005/8/layout/venn1"/>
    <dgm:cxn modelId="{38C711FB-597D-4736-AD3C-45991981B146}" srcId="{712166D2-4C22-4378-91D0-EB812C88C7A0}" destId="{ABF2483E-E786-4499-A69F-E00FC4975C22}" srcOrd="1" destOrd="0" parTransId="{B0088417-449A-4E79-B18E-FDCA69EE90BE}" sibTransId="{D8E36D28-D290-4B63-B88E-01B2CE7B7E18}"/>
    <dgm:cxn modelId="{9A7D5E23-9AD0-44D2-9433-8B6FE5C2945F}" type="presOf" srcId="{4986ABDD-DE87-41C3-916D-937C646DB50B}" destId="{562AD233-5721-48C9-AB28-125F955CF6B4}" srcOrd="0" destOrd="0" presId="urn:microsoft.com/office/officeart/2005/8/layout/venn1"/>
    <dgm:cxn modelId="{9E2231DF-4AD9-451E-B704-B4F3A8434B8F}" srcId="{712166D2-4C22-4378-91D0-EB812C88C7A0}" destId="{C52DF2BB-8614-4576-BDC3-87656D68F608}" srcOrd="2" destOrd="0" parTransId="{B58CF901-72F5-4609-A903-903355B4D5C1}" sibTransId="{6A40DF86-8945-4165-95CB-E8F9DA9F0028}"/>
    <dgm:cxn modelId="{F3117B02-D6E5-4128-9A4D-81F9F62EB497}" type="presOf" srcId="{96DDA362-0A12-474A-8CCD-B0B65BDFBB32}" destId="{EBFA9FA3-64C6-4F8C-BD26-9414336FC752}" srcOrd="0" destOrd="0" presId="urn:microsoft.com/office/officeart/2005/8/layout/venn1"/>
    <dgm:cxn modelId="{6B2BBB8F-E02C-46A2-9FDE-477E80B85FD5}" srcId="{712166D2-4C22-4378-91D0-EB812C88C7A0}" destId="{B5F68817-3D2E-45CA-9DC6-ACB3768D1A31}" srcOrd="4" destOrd="0" parTransId="{954C4F08-9A38-4B57-9629-E3CB1A017742}" sibTransId="{99568F07-C11B-4624-8288-AD42F73FBC32}"/>
    <dgm:cxn modelId="{A084D93A-3ABC-4336-A346-F45AD5E92871}" srcId="{712166D2-4C22-4378-91D0-EB812C88C7A0}" destId="{96DDA362-0A12-474A-8CCD-B0B65BDFBB32}" srcOrd="3" destOrd="0" parTransId="{766A88D6-D031-44DA-A5C4-C5C4EE59E621}" sibTransId="{E3770021-7C6C-448B-8C22-FA76F895FD2C}"/>
    <dgm:cxn modelId="{D445CEBD-3327-4B1A-AF4B-07DC613D9541}" type="presOf" srcId="{712166D2-4C22-4378-91D0-EB812C88C7A0}" destId="{829E9018-C2E6-4BB5-A0DB-F1B4B4A2D526}" srcOrd="0" destOrd="0" presId="urn:microsoft.com/office/officeart/2005/8/layout/venn1"/>
    <dgm:cxn modelId="{3E2C3E37-7954-48BE-8C76-A3A9D873E1CB}" type="presParOf" srcId="{829E9018-C2E6-4BB5-A0DB-F1B4B4A2D526}" destId="{22D6113D-AFDC-4FC6-A3B9-72B93FDE1374}" srcOrd="0" destOrd="0" presId="urn:microsoft.com/office/officeart/2005/8/layout/venn1"/>
    <dgm:cxn modelId="{B108770B-3C6C-4084-8730-EBF078927315}" type="presParOf" srcId="{829E9018-C2E6-4BB5-A0DB-F1B4B4A2D526}" destId="{562AD233-5721-48C9-AB28-125F955CF6B4}" srcOrd="1" destOrd="0" presId="urn:microsoft.com/office/officeart/2005/8/layout/venn1"/>
    <dgm:cxn modelId="{7C8C5F43-22F5-45D9-AE40-0342B4F7AF58}" type="presParOf" srcId="{829E9018-C2E6-4BB5-A0DB-F1B4B4A2D526}" destId="{D4E5C21B-E6CD-4122-8E4C-15548B08F95A}" srcOrd="2" destOrd="0" presId="urn:microsoft.com/office/officeart/2005/8/layout/venn1"/>
    <dgm:cxn modelId="{A7F2CE92-FBCD-4646-9859-1F29DCF6E876}" type="presParOf" srcId="{829E9018-C2E6-4BB5-A0DB-F1B4B4A2D526}" destId="{2D0C8D7B-377A-4AE9-84B5-1DC991D7D57B}" srcOrd="3" destOrd="0" presId="urn:microsoft.com/office/officeart/2005/8/layout/venn1"/>
    <dgm:cxn modelId="{AFA7D5D2-EF44-4C1A-AF87-560508538F8E}" type="presParOf" srcId="{829E9018-C2E6-4BB5-A0DB-F1B4B4A2D526}" destId="{C6D6DB98-55BD-4620-9EDB-3DC5B90F6C57}" srcOrd="4" destOrd="0" presId="urn:microsoft.com/office/officeart/2005/8/layout/venn1"/>
    <dgm:cxn modelId="{D86B57AC-13C8-4B6E-89C3-31C891B6E650}" type="presParOf" srcId="{829E9018-C2E6-4BB5-A0DB-F1B4B4A2D526}" destId="{98F158AE-1879-43CB-8CD3-BB3E2EAB6299}" srcOrd="5" destOrd="0" presId="urn:microsoft.com/office/officeart/2005/8/layout/venn1"/>
    <dgm:cxn modelId="{8C904349-AC38-4578-9B8C-184730B0F1B6}" type="presParOf" srcId="{829E9018-C2E6-4BB5-A0DB-F1B4B4A2D526}" destId="{BBFC6D02-B0E4-4AA0-AE90-70FADBB3FED6}" srcOrd="6" destOrd="0" presId="urn:microsoft.com/office/officeart/2005/8/layout/venn1"/>
    <dgm:cxn modelId="{37232EE9-D260-4B0C-B24A-E9659712546F}" type="presParOf" srcId="{829E9018-C2E6-4BB5-A0DB-F1B4B4A2D526}" destId="{EBFA9FA3-64C6-4F8C-BD26-9414336FC752}" srcOrd="7" destOrd="0" presId="urn:microsoft.com/office/officeart/2005/8/layout/venn1"/>
    <dgm:cxn modelId="{50537F8D-23C6-4167-90ED-929AB636FD54}" type="presParOf" srcId="{829E9018-C2E6-4BB5-A0DB-F1B4B4A2D526}" destId="{EB4A3B6E-B013-4422-AD27-505CAB808B20}" srcOrd="8" destOrd="0" presId="urn:microsoft.com/office/officeart/2005/8/layout/venn1"/>
    <dgm:cxn modelId="{F409015C-4B46-4BB7-92BF-877088741B01}" type="presParOf" srcId="{829E9018-C2E6-4BB5-A0DB-F1B4B4A2D526}" destId="{669A092E-1DCA-40B0-8224-75ABCC9680D7}" srcOrd="9" destOrd="0" presId="urn:microsoft.com/office/officeart/2005/8/layout/venn1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7FC5F-25C0-4D32-8A2A-9BCEA47B2CC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65D02-3F1C-4D25-81C5-C68BCAD35A57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2010</a:t>
          </a:r>
          <a:endParaRPr lang="ru-RU" sz="2400" dirty="0">
            <a:latin typeface="+mj-lt"/>
          </a:endParaRPr>
        </a:p>
      </dgm:t>
    </dgm:pt>
    <dgm:pt modelId="{7A66D75E-C456-47B0-A85F-05DD03B62195}" type="parTrans" cxnId="{1351EC20-3D74-4120-A606-F34AB4F41E0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BE5F890-C14D-48C1-9465-BEF6B2335F8C}" type="sibTrans" cxnId="{1351EC20-3D74-4120-A606-F34AB4F41E0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89210B4-BC05-46B1-95BF-D4916782C01C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2012</a:t>
          </a:r>
          <a:endParaRPr lang="ru-RU" sz="2400" dirty="0">
            <a:latin typeface="+mj-lt"/>
          </a:endParaRPr>
        </a:p>
      </dgm:t>
    </dgm:pt>
    <dgm:pt modelId="{DE07D177-11CC-4F33-B2C5-E48419C64062}" type="parTrans" cxnId="{5FBEFF89-9D2F-453E-8C5F-ECD8E6B9C9B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BAA6097-D056-4778-9234-C32445F8FDDC}" type="sibTrans" cxnId="{5FBEFF89-9D2F-453E-8C5F-ECD8E6B9C9B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5EEE91C-CC71-49DE-BD85-AF0CE0BC7AF8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2014-2017</a:t>
          </a:r>
          <a:endParaRPr lang="ru-RU" sz="2400" dirty="0">
            <a:latin typeface="+mj-lt"/>
          </a:endParaRPr>
        </a:p>
      </dgm:t>
    </dgm:pt>
    <dgm:pt modelId="{9BBA0F11-B537-4816-9DFC-C106748DC251}" type="parTrans" cxnId="{865C101C-BEDE-4F4F-A382-29DC37520E0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15C236C-60FF-4940-8E8B-F12AAE13F07E}" type="sibTrans" cxnId="{865C101C-BEDE-4F4F-A382-29DC37520E0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E3CEE93-795C-43F8-BF41-A909EA71989F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2013</a:t>
          </a:r>
          <a:endParaRPr lang="ru-RU" sz="2400" dirty="0">
            <a:latin typeface="+mj-lt"/>
          </a:endParaRPr>
        </a:p>
      </dgm:t>
    </dgm:pt>
    <dgm:pt modelId="{7589ED34-A354-4E3E-BE68-46CC93221BC9}" type="parTrans" cxnId="{53377342-9506-4FC1-8718-6860838E51CC}">
      <dgm:prSet/>
      <dgm:spPr/>
      <dgm:t>
        <a:bodyPr/>
        <a:lstStyle/>
        <a:p>
          <a:endParaRPr lang="ru-RU"/>
        </a:p>
      </dgm:t>
    </dgm:pt>
    <dgm:pt modelId="{24C84211-D512-4409-B2B9-A7F33201BC3E}" type="sibTrans" cxnId="{53377342-9506-4FC1-8718-6860838E51CC}">
      <dgm:prSet/>
      <dgm:spPr/>
      <dgm:t>
        <a:bodyPr/>
        <a:lstStyle/>
        <a:p>
          <a:endParaRPr lang="ru-RU"/>
        </a:p>
      </dgm:t>
    </dgm:pt>
    <dgm:pt modelId="{38E9BD54-E755-4D82-8BA1-C7A878246874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2018</a:t>
          </a:r>
          <a:endParaRPr lang="ru-RU" sz="2400" dirty="0">
            <a:latin typeface="+mj-lt"/>
          </a:endParaRPr>
        </a:p>
      </dgm:t>
    </dgm:pt>
    <dgm:pt modelId="{11637E3C-3D4D-4197-ABE5-D1214E03C6EE}" type="parTrans" cxnId="{87D7181A-172C-4330-96B5-C42E57D22353}">
      <dgm:prSet/>
      <dgm:spPr/>
      <dgm:t>
        <a:bodyPr/>
        <a:lstStyle/>
        <a:p>
          <a:endParaRPr lang="ru-RU"/>
        </a:p>
      </dgm:t>
    </dgm:pt>
    <dgm:pt modelId="{9599A790-81A8-42A3-927B-60C4844DC1AE}" type="sibTrans" cxnId="{87D7181A-172C-4330-96B5-C42E57D22353}">
      <dgm:prSet/>
      <dgm:spPr/>
      <dgm:t>
        <a:bodyPr/>
        <a:lstStyle/>
        <a:p>
          <a:endParaRPr lang="ru-RU"/>
        </a:p>
      </dgm:t>
    </dgm:pt>
    <dgm:pt modelId="{90D1BD01-4643-4B02-8687-03F29CBDBD4B}" type="pres">
      <dgm:prSet presAssocID="{D977FC5F-25C0-4D32-8A2A-9BCEA47B2CC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1F90F1-B97C-4EF2-8CDA-7931D316803B}" type="pres">
      <dgm:prSet presAssocID="{D977FC5F-25C0-4D32-8A2A-9BCEA47B2CC2}" presName="arrow" presStyleLbl="bgShp" presStyleIdx="0" presStyleCnt="1"/>
      <dgm:spPr/>
      <dgm:t>
        <a:bodyPr/>
        <a:lstStyle/>
        <a:p>
          <a:endParaRPr lang="ru-RU"/>
        </a:p>
      </dgm:t>
    </dgm:pt>
    <dgm:pt modelId="{BC41B4B7-D1CC-4A65-A7F1-933D9C786F83}" type="pres">
      <dgm:prSet presAssocID="{D977FC5F-25C0-4D32-8A2A-9BCEA47B2CC2}" presName="arrowDiagram5" presStyleCnt="0"/>
      <dgm:spPr/>
    </dgm:pt>
    <dgm:pt modelId="{8F982DA8-6D44-42AA-B0D3-D9F65A8084E1}" type="pres">
      <dgm:prSet presAssocID="{57B65D02-3F1C-4D25-81C5-C68BCAD35A57}" presName="bullet5a" presStyleLbl="node1" presStyleIdx="0" presStyleCnt="5"/>
      <dgm:spPr/>
    </dgm:pt>
    <dgm:pt modelId="{717F1881-98C1-47B2-9EEF-09BDF45B39ED}" type="pres">
      <dgm:prSet presAssocID="{57B65D02-3F1C-4D25-81C5-C68BCAD35A5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7BBD7-A591-4472-B7EF-3B4F4FABA126}" type="pres">
      <dgm:prSet presAssocID="{C89210B4-BC05-46B1-95BF-D4916782C01C}" presName="bullet5b" presStyleLbl="node1" presStyleIdx="1" presStyleCnt="5"/>
      <dgm:spPr/>
    </dgm:pt>
    <dgm:pt modelId="{7E3CCBEE-6746-468D-A827-90F75DE4F846}" type="pres">
      <dgm:prSet presAssocID="{C89210B4-BC05-46B1-95BF-D4916782C01C}" presName="textBox5b" presStyleLbl="revTx" presStyleIdx="1" presStyleCnt="5" custLinFactNeighborX="19500" custLinFactNeighborY="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06697-A05A-4AD5-BE9A-F4613FFDCEB9}" type="pres">
      <dgm:prSet presAssocID="{3E3CEE93-795C-43F8-BF41-A909EA71989F}" presName="bullet5c" presStyleLbl="node1" presStyleIdx="2" presStyleCnt="5"/>
      <dgm:spPr/>
    </dgm:pt>
    <dgm:pt modelId="{92E221CB-7210-4B22-8D1A-DFCFED094377}" type="pres">
      <dgm:prSet presAssocID="{3E3CEE93-795C-43F8-BF41-A909EA71989F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EA91-ECB3-4A6B-A4FB-9DC0FF73381E}" type="pres">
      <dgm:prSet presAssocID="{25EEE91C-CC71-49DE-BD85-AF0CE0BC7AF8}" presName="bullet5d" presStyleLbl="node1" presStyleIdx="3" presStyleCnt="5"/>
      <dgm:spPr/>
    </dgm:pt>
    <dgm:pt modelId="{8D176ADD-528F-4284-88FC-DA2DE3B2082B}" type="pres">
      <dgm:prSet presAssocID="{25EEE91C-CC71-49DE-BD85-AF0CE0BC7AF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6D9E0-90C6-4772-BE95-06DF266FF996}" type="pres">
      <dgm:prSet presAssocID="{38E9BD54-E755-4D82-8BA1-C7A878246874}" presName="bullet5e" presStyleLbl="node1" presStyleIdx="4" presStyleCnt="5"/>
      <dgm:spPr/>
    </dgm:pt>
    <dgm:pt modelId="{DCFC5279-97CF-494D-91CF-C489F9D9DA85}" type="pres">
      <dgm:prSet presAssocID="{38E9BD54-E755-4D82-8BA1-C7A87824687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D0D5A9-DEBD-4661-AD7F-5E48306DC17E}" type="presOf" srcId="{C89210B4-BC05-46B1-95BF-D4916782C01C}" destId="{7E3CCBEE-6746-468D-A827-90F75DE4F846}" srcOrd="0" destOrd="0" presId="urn:microsoft.com/office/officeart/2005/8/layout/arrow2"/>
    <dgm:cxn modelId="{E6F07CE8-9F89-4F70-844D-632CC97FBCE8}" type="presOf" srcId="{D977FC5F-25C0-4D32-8A2A-9BCEA47B2CC2}" destId="{90D1BD01-4643-4B02-8687-03F29CBDBD4B}" srcOrd="0" destOrd="0" presId="urn:microsoft.com/office/officeart/2005/8/layout/arrow2"/>
    <dgm:cxn modelId="{5FBEFF89-9D2F-453E-8C5F-ECD8E6B9C9BC}" srcId="{D977FC5F-25C0-4D32-8A2A-9BCEA47B2CC2}" destId="{C89210B4-BC05-46B1-95BF-D4916782C01C}" srcOrd="1" destOrd="0" parTransId="{DE07D177-11CC-4F33-B2C5-E48419C64062}" sibTransId="{6BAA6097-D056-4778-9234-C32445F8FDDC}"/>
    <dgm:cxn modelId="{87D7181A-172C-4330-96B5-C42E57D22353}" srcId="{D977FC5F-25C0-4D32-8A2A-9BCEA47B2CC2}" destId="{38E9BD54-E755-4D82-8BA1-C7A878246874}" srcOrd="4" destOrd="0" parTransId="{11637E3C-3D4D-4197-ABE5-D1214E03C6EE}" sibTransId="{9599A790-81A8-42A3-927B-60C4844DC1AE}"/>
    <dgm:cxn modelId="{865C101C-BEDE-4F4F-A382-29DC37520E06}" srcId="{D977FC5F-25C0-4D32-8A2A-9BCEA47B2CC2}" destId="{25EEE91C-CC71-49DE-BD85-AF0CE0BC7AF8}" srcOrd="3" destOrd="0" parTransId="{9BBA0F11-B537-4816-9DFC-C106748DC251}" sibTransId="{615C236C-60FF-4940-8E8B-F12AAE13F07E}"/>
    <dgm:cxn modelId="{F77BBBA5-3A13-45B3-BA9D-6A85D2B17BFE}" type="presOf" srcId="{25EEE91C-CC71-49DE-BD85-AF0CE0BC7AF8}" destId="{8D176ADD-528F-4284-88FC-DA2DE3B2082B}" srcOrd="0" destOrd="0" presId="urn:microsoft.com/office/officeart/2005/8/layout/arrow2"/>
    <dgm:cxn modelId="{1351EC20-3D74-4120-A606-F34AB4F41E07}" srcId="{D977FC5F-25C0-4D32-8A2A-9BCEA47B2CC2}" destId="{57B65D02-3F1C-4D25-81C5-C68BCAD35A57}" srcOrd="0" destOrd="0" parTransId="{7A66D75E-C456-47B0-A85F-05DD03B62195}" sibTransId="{ABE5F890-C14D-48C1-9465-BEF6B2335F8C}"/>
    <dgm:cxn modelId="{C35A6593-F2C2-4405-BEBA-E5F0DD5CDD96}" type="presOf" srcId="{38E9BD54-E755-4D82-8BA1-C7A878246874}" destId="{DCFC5279-97CF-494D-91CF-C489F9D9DA85}" srcOrd="0" destOrd="0" presId="urn:microsoft.com/office/officeart/2005/8/layout/arrow2"/>
    <dgm:cxn modelId="{7F7E9471-976C-4236-B39F-4CE1A4AF5B22}" type="presOf" srcId="{57B65D02-3F1C-4D25-81C5-C68BCAD35A57}" destId="{717F1881-98C1-47B2-9EEF-09BDF45B39ED}" srcOrd="0" destOrd="0" presId="urn:microsoft.com/office/officeart/2005/8/layout/arrow2"/>
    <dgm:cxn modelId="{53377342-9506-4FC1-8718-6860838E51CC}" srcId="{D977FC5F-25C0-4D32-8A2A-9BCEA47B2CC2}" destId="{3E3CEE93-795C-43F8-BF41-A909EA71989F}" srcOrd="2" destOrd="0" parTransId="{7589ED34-A354-4E3E-BE68-46CC93221BC9}" sibTransId="{24C84211-D512-4409-B2B9-A7F33201BC3E}"/>
    <dgm:cxn modelId="{5F7D412C-D0B1-4D61-BFBE-854011EC8B30}" type="presOf" srcId="{3E3CEE93-795C-43F8-BF41-A909EA71989F}" destId="{92E221CB-7210-4B22-8D1A-DFCFED094377}" srcOrd="0" destOrd="0" presId="urn:microsoft.com/office/officeart/2005/8/layout/arrow2"/>
    <dgm:cxn modelId="{8BFCB4D2-2089-49C4-A180-F426F184B5F9}" type="presParOf" srcId="{90D1BD01-4643-4B02-8687-03F29CBDBD4B}" destId="{B01F90F1-B97C-4EF2-8CDA-7931D316803B}" srcOrd="0" destOrd="0" presId="urn:microsoft.com/office/officeart/2005/8/layout/arrow2"/>
    <dgm:cxn modelId="{25CD1EC4-3D7B-441A-AF7A-25285F542C1B}" type="presParOf" srcId="{90D1BD01-4643-4B02-8687-03F29CBDBD4B}" destId="{BC41B4B7-D1CC-4A65-A7F1-933D9C786F83}" srcOrd="1" destOrd="0" presId="urn:microsoft.com/office/officeart/2005/8/layout/arrow2"/>
    <dgm:cxn modelId="{3B6D4EBF-E7FF-4FCD-BBDD-8AFEE74F147C}" type="presParOf" srcId="{BC41B4B7-D1CC-4A65-A7F1-933D9C786F83}" destId="{8F982DA8-6D44-42AA-B0D3-D9F65A8084E1}" srcOrd="0" destOrd="0" presId="urn:microsoft.com/office/officeart/2005/8/layout/arrow2"/>
    <dgm:cxn modelId="{265F5183-A7C0-4454-9D8F-36570A2F9B9B}" type="presParOf" srcId="{BC41B4B7-D1CC-4A65-A7F1-933D9C786F83}" destId="{717F1881-98C1-47B2-9EEF-09BDF45B39ED}" srcOrd="1" destOrd="0" presId="urn:microsoft.com/office/officeart/2005/8/layout/arrow2"/>
    <dgm:cxn modelId="{827AC3D6-340C-42E2-9413-9D9710E0E9E6}" type="presParOf" srcId="{BC41B4B7-D1CC-4A65-A7F1-933D9C786F83}" destId="{7457BBD7-A591-4472-B7EF-3B4F4FABA126}" srcOrd="2" destOrd="0" presId="urn:microsoft.com/office/officeart/2005/8/layout/arrow2"/>
    <dgm:cxn modelId="{6D86C3DF-C318-4129-8136-0E62649E1ABA}" type="presParOf" srcId="{BC41B4B7-D1CC-4A65-A7F1-933D9C786F83}" destId="{7E3CCBEE-6746-468D-A827-90F75DE4F846}" srcOrd="3" destOrd="0" presId="urn:microsoft.com/office/officeart/2005/8/layout/arrow2"/>
    <dgm:cxn modelId="{DE00968E-3F45-43C0-A01E-972DD1FEADD6}" type="presParOf" srcId="{BC41B4B7-D1CC-4A65-A7F1-933D9C786F83}" destId="{43306697-A05A-4AD5-BE9A-F4613FFDCEB9}" srcOrd="4" destOrd="0" presId="urn:microsoft.com/office/officeart/2005/8/layout/arrow2"/>
    <dgm:cxn modelId="{CE796C61-CAB9-453A-A5C5-5544CD902A93}" type="presParOf" srcId="{BC41B4B7-D1CC-4A65-A7F1-933D9C786F83}" destId="{92E221CB-7210-4B22-8D1A-DFCFED094377}" srcOrd="5" destOrd="0" presId="urn:microsoft.com/office/officeart/2005/8/layout/arrow2"/>
    <dgm:cxn modelId="{E7C5A791-186A-4EC6-A324-3CD67A322980}" type="presParOf" srcId="{BC41B4B7-D1CC-4A65-A7F1-933D9C786F83}" destId="{D04FEA91-ECB3-4A6B-A4FB-9DC0FF73381E}" srcOrd="6" destOrd="0" presId="urn:microsoft.com/office/officeart/2005/8/layout/arrow2"/>
    <dgm:cxn modelId="{565F7031-FF55-4D8B-B9A6-CA77719851B4}" type="presParOf" srcId="{BC41B4B7-D1CC-4A65-A7F1-933D9C786F83}" destId="{8D176ADD-528F-4284-88FC-DA2DE3B2082B}" srcOrd="7" destOrd="0" presId="urn:microsoft.com/office/officeart/2005/8/layout/arrow2"/>
    <dgm:cxn modelId="{C65DE034-64D4-4193-89B3-B438466B3F66}" type="presParOf" srcId="{BC41B4B7-D1CC-4A65-A7F1-933D9C786F83}" destId="{3A66D9E0-90C6-4772-BE95-06DF266FF996}" srcOrd="8" destOrd="0" presId="urn:microsoft.com/office/officeart/2005/8/layout/arrow2"/>
    <dgm:cxn modelId="{7CD63783-1D15-484A-B1F0-FDCDF198212A}" type="presParOf" srcId="{BC41B4B7-D1CC-4A65-A7F1-933D9C786F83}" destId="{DCFC5279-97CF-494D-91CF-C489F9D9DA85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518BBB-185C-433D-8C56-10FEB815C5B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09877-DE25-4162-AE66-0B3AE7920C92}">
      <dgm:prSet phldrT="[Текст]"/>
      <dgm:spPr/>
      <dgm:t>
        <a:bodyPr/>
        <a:lstStyle/>
        <a:p>
          <a:r>
            <a:rPr lang="ru-RU" dirty="0" smtClean="0"/>
            <a:t>Проекты агрострахования для регионов, подверженных рискам катастрофических ЧС</a:t>
          </a:r>
          <a:endParaRPr lang="ru-RU" dirty="0"/>
        </a:p>
      </dgm:t>
    </dgm:pt>
    <dgm:pt modelId="{6E4EAB41-A32C-4532-B0D7-F95F968ECBD2}" type="parTrans" cxnId="{BCACCF9D-FEAE-4263-A2DB-24FECD0EDF0F}">
      <dgm:prSet/>
      <dgm:spPr/>
      <dgm:t>
        <a:bodyPr/>
        <a:lstStyle/>
        <a:p>
          <a:endParaRPr lang="ru-RU"/>
        </a:p>
      </dgm:t>
    </dgm:pt>
    <dgm:pt modelId="{4B525753-F357-45BB-8953-48E0D471AA63}" type="sibTrans" cxnId="{BCACCF9D-FEAE-4263-A2DB-24FECD0EDF0F}">
      <dgm:prSet/>
      <dgm:spPr/>
      <dgm:t>
        <a:bodyPr/>
        <a:lstStyle/>
        <a:p>
          <a:endParaRPr lang="ru-RU"/>
        </a:p>
      </dgm:t>
    </dgm:pt>
    <dgm:pt modelId="{293CD797-FC3B-4A77-BC93-CBCAFEB66FE7}">
      <dgm:prSet phldrT="[Текст]"/>
      <dgm:spPr/>
      <dgm:t>
        <a:bodyPr/>
        <a:lstStyle/>
        <a:p>
          <a:r>
            <a:rPr lang="ru-RU" dirty="0" smtClean="0"/>
            <a:t>Специальные программы страхования для регионов и отраслей АПК (виноградарство, садоводство, оленеводство)</a:t>
          </a:r>
          <a:endParaRPr lang="ru-RU" dirty="0"/>
        </a:p>
      </dgm:t>
    </dgm:pt>
    <dgm:pt modelId="{ADEAA181-4F89-490C-875A-3B86535DE29B}" type="parTrans" cxnId="{1D810698-F1A1-4A2A-890C-D54C6CB17F93}">
      <dgm:prSet/>
      <dgm:spPr/>
      <dgm:t>
        <a:bodyPr/>
        <a:lstStyle/>
        <a:p>
          <a:endParaRPr lang="ru-RU"/>
        </a:p>
      </dgm:t>
    </dgm:pt>
    <dgm:pt modelId="{7736D8F5-BD27-48BF-A865-F09C470A66C2}" type="sibTrans" cxnId="{1D810698-F1A1-4A2A-890C-D54C6CB17F93}">
      <dgm:prSet/>
      <dgm:spPr/>
      <dgm:t>
        <a:bodyPr/>
        <a:lstStyle/>
        <a:p>
          <a:endParaRPr lang="ru-RU"/>
        </a:p>
      </dgm:t>
    </dgm:pt>
    <dgm:pt modelId="{D719353E-02C0-4D02-817F-367C2B9F3756}">
      <dgm:prSet phldrT="[Текст]"/>
      <dgm:spPr/>
      <dgm:t>
        <a:bodyPr/>
        <a:lstStyle/>
        <a:p>
          <a:r>
            <a:rPr lang="ru-RU" dirty="0" smtClean="0"/>
            <a:t>Дополнительные программы (для тепличного овощеводства, озимых с/х культур)</a:t>
          </a:r>
          <a:endParaRPr lang="ru-RU" dirty="0"/>
        </a:p>
      </dgm:t>
    </dgm:pt>
    <dgm:pt modelId="{CC970781-697A-4E34-978D-B0371C521DA2}" type="parTrans" cxnId="{4FC393DF-F37F-488F-B82F-C5DEE01FD911}">
      <dgm:prSet/>
      <dgm:spPr/>
      <dgm:t>
        <a:bodyPr/>
        <a:lstStyle/>
        <a:p>
          <a:endParaRPr lang="ru-RU"/>
        </a:p>
      </dgm:t>
    </dgm:pt>
    <dgm:pt modelId="{B90B3068-F23A-4AE5-93A0-C9FA8AB4F61B}" type="sibTrans" cxnId="{4FC393DF-F37F-488F-B82F-C5DEE01FD911}">
      <dgm:prSet/>
      <dgm:spPr/>
      <dgm:t>
        <a:bodyPr/>
        <a:lstStyle/>
        <a:p>
          <a:endParaRPr lang="ru-RU"/>
        </a:p>
      </dgm:t>
    </dgm:pt>
    <dgm:pt modelId="{C4726662-A95A-4A75-B042-F6CBF299A23A}">
      <dgm:prSet phldrT="[Текст]"/>
      <dgm:spPr/>
      <dgm:t>
        <a:bodyPr/>
        <a:lstStyle/>
        <a:p>
          <a:r>
            <a:rPr lang="ru-RU" dirty="0" smtClean="0"/>
            <a:t>Рисковое районирование регионов РФ</a:t>
          </a:r>
          <a:endParaRPr lang="ru-RU" dirty="0"/>
        </a:p>
      </dgm:t>
    </dgm:pt>
    <dgm:pt modelId="{1D092FCC-C995-4644-8917-1168AACD0774}" type="parTrans" cxnId="{DA5A2196-9150-4D54-AA31-93D4445E5636}">
      <dgm:prSet/>
      <dgm:spPr/>
      <dgm:t>
        <a:bodyPr/>
        <a:lstStyle/>
        <a:p>
          <a:endParaRPr lang="ru-RU"/>
        </a:p>
      </dgm:t>
    </dgm:pt>
    <dgm:pt modelId="{106C51D9-C929-4DF4-9AF3-1B7DBCD7D53D}" type="sibTrans" cxnId="{DA5A2196-9150-4D54-AA31-93D4445E5636}">
      <dgm:prSet/>
      <dgm:spPr/>
      <dgm:t>
        <a:bodyPr/>
        <a:lstStyle/>
        <a:p>
          <a:endParaRPr lang="ru-RU"/>
        </a:p>
      </dgm:t>
    </dgm:pt>
    <dgm:pt modelId="{677787AD-80AE-4DE7-9A20-BC736840EB2D}">
      <dgm:prSet phldrT="[Текст]"/>
      <dgm:spPr/>
      <dgm:t>
        <a:bodyPr/>
        <a:lstStyle/>
        <a:p>
          <a:r>
            <a:rPr lang="ru-RU" dirty="0" smtClean="0"/>
            <a:t>Расширение возможностей применения космического мониторинга и </a:t>
          </a:r>
          <a:r>
            <a:rPr lang="ru-RU" dirty="0" err="1" smtClean="0"/>
            <a:t>дронов</a:t>
          </a:r>
          <a:r>
            <a:rPr lang="ru-RU" dirty="0" smtClean="0"/>
            <a:t>. Учет процессов </a:t>
          </a:r>
          <a:r>
            <a:rPr lang="ru-RU" dirty="0" err="1" smtClean="0"/>
            <a:t>цифровизации</a:t>
          </a:r>
          <a:r>
            <a:rPr lang="ru-RU" dirty="0" smtClean="0"/>
            <a:t> отрасли АПК.</a:t>
          </a:r>
          <a:endParaRPr lang="ru-RU" dirty="0"/>
        </a:p>
      </dgm:t>
    </dgm:pt>
    <dgm:pt modelId="{B8D7218B-9FD3-400A-8E87-AB44C3FBEEEF}" type="parTrans" cxnId="{CEB90F34-2B7C-49E3-8181-DC41A924582F}">
      <dgm:prSet/>
      <dgm:spPr/>
      <dgm:t>
        <a:bodyPr/>
        <a:lstStyle/>
        <a:p>
          <a:endParaRPr lang="ru-RU"/>
        </a:p>
      </dgm:t>
    </dgm:pt>
    <dgm:pt modelId="{21D2141C-5F63-4C08-9823-ABED552F08E5}" type="sibTrans" cxnId="{CEB90F34-2B7C-49E3-8181-DC41A924582F}">
      <dgm:prSet/>
      <dgm:spPr/>
      <dgm:t>
        <a:bodyPr/>
        <a:lstStyle/>
        <a:p>
          <a:endParaRPr lang="ru-RU"/>
        </a:p>
      </dgm:t>
    </dgm:pt>
    <dgm:pt modelId="{6B247B65-B8A1-4A5B-8C56-FD96A6508958}">
      <dgm:prSet phldrT="[Текст]"/>
      <dgm:spPr/>
      <dgm:t>
        <a:bodyPr/>
        <a:lstStyle/>
        <a:p>
          <a:r>
            <a:rPr lang="ru-RU" dirty="0" smtClean="0"/>
            <a:t>Повышение финансовой грамотности аграриев</a:t>
          </a:r>
          <a:endParaRPr lang="ru-RU" dirty="0"/>
        </a:p>
      </dgm:t>
    </dgm:pt>
    <dgm:pt modelId="{491D6DAC-6499-4C2A-A92A-E43CEDF65FE4}" type="parTrans" cxnId="{CAAF3807-18B4-4632-AABD-5568B731F924}">
      <dgm:prSet/>
      <dgm:spPr/>
      <dgm:t>
        <a:bodyPr/>
        <a:lstStyle/>
        <a:p>
          <a:endParaRPr lang="ru-RU"/>
        </a:p>
      </dgm:t>
    </dgm:pt>
    <dgm:pt modelId="{A6EC8864-8A52-4472-8F58-65CFD6131F7B}" type="sibTrans" cxnId="{CAAF3807-18B4-4632-AABD-5568B731F924}">
      <dgm:prSet/>
      <dgm:spPr/>
      <dgm:t>
        <a:bodyPr/>
        <a:lstStyle/>
        <a:p>
          <a:endParaRPr lang="ru-RU"/>
        </a:p>
      </dgm:t>
    </dgm:pt>
    <dgm:pt modelId="{2744490F-6B38-4E7B-93C1-8FB6888FF81C}">
      <dgm:prSet phldrT="[Текст]"/>
      <dgm:spPr/>
      <dgm:t>
        <a:bodyPr/>
        <a:lstStyle/>
        <a:p>
          <a:endParaRPr lang="ru-RU" dirty="0"/>
        </a:p>
      </dgm:t>
    </dgm:pt>
    <dgm:pt modelId="{0FB8C04F-D0F7-409A-9815-C781564D1AFD}" type="parTrans" cxnId="{BA14ABD4-2944-47ED-95ED-D6EF5D88C6A8}">
      <dgm:prSet/>
      <dgm:spPr/>
      <dgm:t>
        <a:bodyPr/>
        <a:lstStyle/>
        <a:p>
          <a:endParaRPr lang="ru-RU"/>
        </a:p>
      </dgm:t>
    </dgm:pt>
    <dgm:pt modelId="{506D6029-62D2-49DE-9B16-4C2F14B0F81A}" type="sibTrans" cxnId="{BA14ABD4-2944-47ED-95ED-D6EF5D88C6A8}">
      <dgm:prSet/>
      <dgm:spPr/>
      <dgm:t>
        <a:bodyPr/>
        <a:lstStyle/>
        <a:p>
          <a:endParaRPr lang="ru-RU"/>
        </a:p>
      </dgm:t>
    </dgm:pt>
    <dgm:pt modelId="{70FB822B-5B39-4F5D-B2FF-E75CF10C5A6F}">
      <dgm:prSet phldrT="[Текст]"/>
      <dgm:spPr/>
      <dgm:t>
        <a:bodyPr/>
        <a:lstStyle/>
        <a:p>
          <a:endParaRPr lang="ru-RU" dirty="0"/>
        </a:p>
      </dgm:t>
    </dgm:pt>
    <dgm:pt modelId="{9F830FDF-386E-4250-8B12-E57318F13DB4}" type="parTrans" cxnId="{28006191-7EC6-4CDA-9AE9-82B4CCC259D1}">
      <dgm:prSet/>
      <dgm:spPr/>
      <dgm:t>
        <a:bodyPr/>
        <a:lstStyle/>
        <a:p>
          <a:endParaRPr lang="ru-RU"/>
        </a:p>
      </dgm:t>
    </dgm:pt>
    <dgm:pt modelId="{C7515B3E-BF4D-4818-BFD5-5E050904A0F1}" type="sibTrans" cxnId="{28006191-7EC6-4CDA-9AE9-82B4CCC259D1}">
      <dgm:prSet/>
      <dgm:spPr/>
      <dgm:t>
        <a:bodyPr/>
        <a:lstStyle/>
        <a:p>
          <a:endParaRPr lang="ru-RU"/>
        </a:p>
      </dgm:t>
    </dgm:pt>
    <dgm:pt modelId="{C3404B4A-EAF7-4728-96F7-AFEB36626E62}">
      <dgm:prSet phldrT="[Текст]"/>
      <dgm:spPr/>
      <dgm:t>
        <a:bodyPr/>
        <a:lstStyle/>
        <a:p>
          <a:endParaRPr lang="ru-RU" dirty="0"/>
        </a:p>
      </dgm:t>
    </dgm:pt>
    <dgm:pt modelId="{3952916C-C3D5-48BC-84B7-7A10F3C606CC}" type="parTrans" cxnId="{34D7ED42-122A-49AD-AA89-3EA88D5A2BB9}">
      <dgm:prSet/>
      <dgm:spPr/>
      <dgm:t>
        <a:bodyPr/>
        <a:lstStyle/>
        <a:p>
          <a:endParaRPr lang="ru-RU"/>
        </a:p>
      </dgm:t>
    </dgm:pt>
    <dgm:pt modelId="{F918194F-AA32-47A0-BD00-6C894C09DF88}" type="sibTrans" cxnId="{34D7ED42-122A-49AD-AA89-3EA88D5A2BB9}">
      <dgm:prSet/>
      <dgm:spPr/>
      <dgm:t>
        <a:bodyPr/>
        <a:lstStyle/>
        <a:p>
          <a:endParaRPr lang="ru-RU"/>
        </a:p>
      </dgm:t>
    </dgm:pt>
    <dgm:pt modelId="{69D77F57-28AE-41D0-9E71-89B25B66BC8A}">
      <dgm:prSet phldrT="[Текст]"/>
      <dgm:spPr/>
      <dgm:t>
        <a:bodyPr/>
        <a:lstStyle/>
        <a:p>
          <a:endParaRPr lang="ru-RU" dirty="0"/>
        </a:p>
      </dgm:t>
    </dgm:pt>
    <dgm:pt modelId="{4C43855A-2B77-4DCC-B92D-DEA46167894F}" type="parTrans" cxnId="{837F67C3-8CB3-45EA-8C92-3D2EF31C73C5}">
      <dgm:prSet/>
      <dgm:spPr/>
      <dgm:t>
        <a:bodyPr/>
        <a:lstStyle/>
        <a:p>
          <a:endParaRPr lang="ru-RU"/>
        </a:p>
      </dgm:t>
    </dgm:pt>
    <dgm:pt modelId="{4E5785BB-8884-4B8F-ABA9-94462767DF3E}" type="sibTrans" cxnId="{837F67C3-8CB3-45EA-8C92-3D2EF31C73C5}">
      <dgm:prSet/>
      <dgm:spPr/>
      <dgm:t>
        <a:bodyPr/>
        <a:lstStyle/>
        <a:p>
          <a:endParaRPr lang="ru-RU"/>
        </a:p>
      </dgm:t>
    </dgm:pt>
    <dgm:pt modelId="{DDE40139-FE45-4018-AB46-F5344311C980}">
      <dgm:prSet phldrT="[Текст]"/>
      <dgm:spPr/>
      <dgm:t>
        <a:bodyPr/>
        <a:lstStyle/>
        <a:p>
          <a:endParaRPr lang="ru-RU" dirty="0"/>
        </a:p>
      </dgm:t>
    </dgm:pt>
    <dgm:pt modelId="{5809CC79-3C5E-4346-836C-53771251E673}" type="parTrans" cxnId="{60DBA5EC-D125-4027-873C-2C1DCD883EFA}">
      <dgm:prSet/>
      <dgm:spPr/>
      <dgm:t>
        <a:bodyPr/>
        <a:lstStyle/>
        <a:p>
          <a:endParaRPr lang="ru-RU"/>
        </a:p>
      </dgm:t>
    </dgm:pt>
    <dgm:pt modelId="{9629C555-1173-4B43-A6D2-1C7C298ACF87}" type="sibTrans" cxnId="{60DBA5EC-D125-4027-873C-2C1DCD883EFA}">
      <dgm:prSet/>
      <dgm:spPr/>
      <dgm:t>
        <a:bodyPr/>
        <a:lstStyle/>
        <a:p>
          <a:endParaRPr lang="ru-RU"/>
        </a:p>
      </dgm:t>
    </dgm:pt>
    <dgm:pt modelId="{B7DB1723-22D5-446E-AE4D-7D5D8D63C936}">
      <dgm:prSet phldrT="[Текст]"/>
      <dgm:spPr/>
      <dgm:t>
        <a:bodyPr/>
        <a:lstStyle/>
        <a:p>
          <a:endParaRPr lang="ru-RU" dirty="0"/>
        </a:p>
      </dgm:t>
    </dgm:pt>
    <dgm:pt modelId="{17ED6C3C-52DF-43D4-8231-EB44B52B2E0C}" type="parTrans" cxnId="{384B9F4C-5EDF-4653-B665-A338D7121C3E}">
      <dgm:prSet/>
      <dgm:spPr/>
      <dgm:t>
        <a:bodyPr/>
        <a:lstStyle/>
        <a:p>
          <a:endParaRPr lang="ru-RU"/>
        </a:p>
      </dgm:t>
    </dgm:pt>
    <dgm:pt modelId="{F4A08533-8A07-4B52-B169-4982E6CE4DD6}" type="sibTrans" cxnId="{384B9F4C-5EDF-4653-B665-A338D7121C3E}">
      <dgm:prSet/>
      <dgm:spPr/>
      <dgm:t>
        <a:bodyPr/>
        <a:lstStyle/>
        <a:p>
          <a:endParaRPr lang="ru-RU"/>
        </a:p>
      </dgm:t>
    </dgm:pt>
    <dgm:pt modelId="{F19859F0-F77C-4272-947A-4867505F0DDC}" type="pres">
      <dgm:prSet presAssocID="{89518BBB-185C-433D-8C56-10FEB815C5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5289A-6B77-49B0-BBB1-5BD2CD88FD82}" type="pres">
      <dgm:prSet presAssocID="{2744490F-6B38-4E7B-93C1-8FB6888FF81C}" presName="composite" presStyleCnt="0"/>
      <dgm:spPr/>
    </dgm:pt>
    <dgm:pt modelId="{A8001CF8-69AD-4E15-B196-97A0D7A66E2A}" type="pres">
      <dgm:prSet presAssocID="{2744490F-6B38-4E7B-93C1-8FB6888FF81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D3A84-0329-4F69-A7B2-7005490F2C4A}" type="pres">
      <dgm:prSet presAssocID="{2744490F-6B38-4E7B-93C1-8FB6888FF81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7D9CD-3D1B-4367-AAA9-EB5414061B98}" type="pres">
      <dgm:prSet presAssocID="{506D6029-62D2-49DE-9B16-4C2F14B0F81A}" presName="sp" presStyleCnt="0"/>
      <dgm:spPr/>
    </dgm:pt>
    <dgm:pt modelId="{F5C90619-B993-4622-9503-68A940B3D0A1}" type="pres">
      <dgm:prSet presAssocID="{70FB822B-5B39-4F5D-B2FF-E75CF10C5A6F}" presName="composite" presStyleCnt="0"/>
      <dgm:spPr/>
    </dgm:pt>
    <dgm:pt modelId="{136055BB-C86F-41CA-B982-832B954DA2DF}" type="pres">
      <dgm:prSet presAssocID="{70FB822B-5B39-4F5D-B2FF-E75CF10C5A6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A0E6-229F-49E9-ABD0-43581DECB230}" type="pres">
      <dgm:prSet presAssocID="{70FB822B-5B39-4F5D-B2FF-E75CF10C5A6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98B3-AFBD-4567-8A8B-83C8DA4D7E6C}" type="pres">
      <dgm:prSet presAssocID="{C7515B3E-BF4D-4818-BFD5-5E050904A0F1}" presName="sp" presStyleCnt="0"/>
      <dgm:spPr/>
    </dgm:pt>
    <dgm:pt modelId="{0533D417-A0DC-46B8-BADF-A68B5E4598FD}" type="pres">
      <dgm:prSet presAssocID="{C3404B4A-EAF7-4728-96F7-AFEB36626E62}" presName="composite" presStyleCnt="0"/>
      <dgm:spPr/>
    </dgm:pt>
    <dgm:pt modelId="{D3A81B7B-AAD7-4168-A070-58B38BDAE146}" type="pres">
      <dgm:prSet presAssocID="{C3404B4A-EAF7-4728-96F7-AFEB36626E6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1BB1D-2FAA-4C70-93D9-29B364C07BC7}" type="pres">
      <dgm:prSet presAssocID="{C3404B4A-EAF7-4728-96F7-AFEB36626E6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D5D7C-787F-464F-BCBE-1E317E499968}" type="pres">
      <dgm:prSet presAssocID="{F918194F-AA32-47A0-BD00-6C894C09DF88}" presName="sp" presStyleCnt="0"/>
      <dgm:spPr/>
    </dgm:pt>
    <dgm:pt modelId="{8390D5C3-635D-44FB-9F96-059EE87B5ED4}" type="pres">
      <dgm:prSet presAssocID="{69D77F57-28AE-41D0-9E71-89B25B66BC8A}" presName="composite" presStyleCnt="0"/>
      <dgm:spPr/>
    </dgm:pt>
    <dgm:pt modelId="{416E4C09-C21E-44E2-A6C7-8E23EF59A897}" type="pres">
      <dgm:prSet presAssocID="{69D77F57-28AE-41D0-9E71-89B25B66BC8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A6B8D-6BFE-405A-A2D0-32515DD464E0}" type="pres">
      <dgm:prSet presAssocID="{69D77F57-28AE-41D0-9E71-89B25B66BC8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6640-FA40-4D90-9311-4546AABDDF4B}" type="pres">
      <dgm:prSet presAssocID="{4E5785BB-8884-4B8F-ABA9-94462767DF3E}" presName="sp" presStyleCnt="0"/>
      <dgm:spPr/>
    </dgm:pt>
    <dgm:pt modelId="{CC952E81-A3F5-43AF-8054-7F185844BE24}" type="pres">
      <dgm:prSet presAssocID="{DDE40139-FE45-4018-AB46-F5344311C980}" presName="composite" presStyleCnt="0"/>
      <dgm:spPr/>
    </dgm:pt>
    <dgm:pt modelId="{A9637F7C-D86B-490F-8D04-CF3727A034EE}" type="pres">
      <dgm:prSet presAssocID="{DDE40139-FE45-4018-AB46-F5344311C98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7C1EF-2AAD-4CAC-A150-8B5A793E9D58}" type="pres">
      <dgm:prSet presAssocID="{DDE40139-FE45-4018-AB46-F5344311C98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EE1C5-53D1-4990-B3D1-CE4C89CC584A}" type="pres">
      <dgm:prSet presAssocID="{9629C555-1173-4B43-A6D2-1C7C298ACF87}" presName="sp" presStyleCnt="0"/>
      <dgm:spPr/>
    </dgm:pt>
    <dgm:pt modelId="{034F53E7-ACAE-4E29-BF1E-3B8725EC640D}" type="pres">
      <dgm:prSet presAssocID="{B7DB1723-22D5-446E-AE4D-7D5D8D63C936}" presName="composite" presStyleCnt="0"/>
      <dgm:spPr/>
    </dgm:pt>
    <dgm:pt modelId="{21E8E17E-BD76-4CC0-92A3-B1C4291F20C1}" type="pres">
      <dgm:prSet presAssocID="{B7DB1723-22D5-446E-AE4D-7D5D8D63C93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76A8A-4A82-4C83-879D-4CA88B1B208E}" type="pres">
      <dgm:prSet presAssocID="{B7DB1723-22D5-446E-AE4D-7D5D8D63C93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60E61-AD6C-472C-B5C3-8E21EB7F8D7D}" type="presOf" srcId="{69D77F57-28AE-41D0-9E71-89B25B66BC8A}" destId="{416E4C09-C21E-44E2-A6C7-8E23EF59A897}" srcOrd="0" destOrd="0" presId="urn:microsoft.com/office/officeart/2005/8/layout/chevron2"/>
    <dgm:cxn modelId="{34D7ED42-122A-49AD-AA89-3EA88D5A2BB9}" srcId="{89518BBB-185C-433D-8C56-10FEB815C5B7}" destId="{C3404B4A-EAF7-4728-96F7-AFEB36626E62}" srcOrd="2" destOrd="0" parTransId="{3952916C-C3D5-48BC-84B7-7A10F3C606CC}" sibTransId="{F918194F-AA32-47A0-BD00-6C894C09DF88}"/>
    <dgm:cxn modelId="{AC7AAA68-55A2-49D8-93AD-9F638B33C0C6}" type="presOf" srcId="{DDE40139-FE45-4018-AB46-F5344311C980}" destId="{A9637F7C-D86B-490F-8D04-CF3727A034EE}" srcOrd="0" destOrd="0" presId="urn:microsoft.com/office/officeart/2005/8/layout/chevron2"/>
    <dgm:cxn modelId="{46DEE6E6-8E76-4A4D-9C4F-DFAC33007C66}" type="presOf" srcId="{6B247B65-B8A1-4A5B-8C56-FD96A6508958}" destId="{31876A8A-4A82-4C83-879D-4CA88B1B208E}" srcOrd="0" destOrd="0" presId="urn:microsoft.com/office/officeart/2005/8/layout/chevron2"/>
    <dgm:cxn modelId="{58EF00E4-8ED1-4DF1-9A91-9DB0967E1B08}" type="presOf" srcId="{C3404B4A-EAF7-4728-96F7-AFEB36626E62}" destId="{D3A81B7B-AAD7-4168-A070-58B38BDAE146}" srcOrd="0" destOrd="0" presId="urn:microsoft.com/office/officeart/2005/8/layout/chevron2"/>
    <dgm:cxn modelId="{B14FF15F-A973-4861-9F1C-62BDE5796612}" type="presOf" srcId="{89518BBB-185C-433D-8C56-10FEB815C5B7}" destId="{F19859F0-F77C-4272-947A-4867505F0DDC}" srcOrd="0" destOrd="0" presId="urn:microsoft.com/office/officeart/2005/8/layout/chevron2"/>
    <dgm:cxn modelId="{95EFC47D-04AF-41BF-8EB3-24A29CAB43EB}" type="presOf" srcId="{C4726662-A95A-4A75-B042-F6CBF299A23A}" destId="{707D3A84-0329-4F69-A7B2-7005490F2C4A}" srcOrd="0" destOrd="0" presId="urn:microsoft.com/office/officeart/2005/8/layout/chevron2"/>
    <dgm:cxn modelId="{384B9F4C-5EDF-4653-B665-A338D7121C3E}" srcId="{89518BBB-185C-433D-8C56-10FEB815C5B7}" destId="{B7DB1723-22D5-446E-AE4D-7D5D8D63C936}" srcOrd="5" destOrd="0" parTransId="{17ED6C3C-52DF-43D4-8231-EB44B52B2E0C}" sibTransId="{F4A08533-8A07-4B52-B169-4982E6CE4DD6}"/>
    <dgm:cxn modelId="{BA14ABD4-2944-47ED-95ED-D6EF5D88C6A8}" srcId="{89518BBB-185C-433D-8C56-10FEB815C5B7}" destId="{2744490F-6B38-4E7B-93C1-8FB6888FF81C}" srcOrd="0" destOrd="0" parTransId="{0FB8C04F-D0F7-409A-9815-C781564D1AFD}" sibTransId="{506D6029-62D2-49DE-9B16-4C2F14B0F81A}"/>
    <dgm:cxn modelId="{AA1603C6-E0BE-4FDC-8198-1CC894EAB28F}" type="presOf" srcId="{D719353E-02C0-4D02-817F-367C2B9F3756}" destId="{1FEA6B8D-6BFE-405A-A2D0-32515DD464E0}" srcOrd="0" destOrd="0" presId="urn:microsoft.com/office/officeart/2005/8/layout/chevron2"/>
    <dgm:cxn modelId="{BCACCF9D-FEAE-4263-A2DB-24FECD0EDF0F}" srcId="{C3404B4A-EAF7-4728-96F7-AFEB36626E62}" destId="{59A09877-DE25-4162-AE66-0B3AE7920C92}" srcOrd="0" destOrd="0" parTransId="{6E4EAB41-A32C-4532-B0D7-F95F968ECBD2}" sibTransId="{4B525753-F357-45BB-8953-48E0D471AA63}"/>
    <dgm:cxn modelId="{CAAF3807-18B4-4632-AABD-5568B731F924}" srcId="{B7DB1723-22D5-446E-AE4D-7D5D8D63C936}" destId="{6B247B65-B8A1-4A5B-8C56-FD96A6508958}" srcOrd="0" destOrd="0" parTransId="{491D6DAC-6499-4C2A-A92A-E43CEDF65FE4}" sibTransId="{A6EC8864-8A52-4472-8F58-65CFD6131F7B}"/>
    <dgm:cxn modelId="{28006191-7EC6-4CDA-9AE9-82B4CCC259D1}" srcId="{89518BBB-185C-433D-8C56-10FEB815C5B7}" destId="{70FB822B-5B39-4F5D-B2FF-E75CF10C5A6F}" srcOrd="1" destOrd="0" parTransId="{9F830FDF-386E-4250-8B12-E57318F13DB4}" sibTransId="{C7515B3E-BF4D-4818-BFD5-5E050904A0F1}"/>
    <dgm:cxn modelId="{C6900B00-2BD6-4E59-B044-A9323CCAE1D5}" type="presOf" srcId="{2744490F-6B38-4E7B-93C1-8FB6888FF81C}" destId="{A8001CF8-69AD-4E15-B196-97A0D7A66E2A}" srcOrd="0" destOrd="0" presId="urn:microsoft.com/office/officeart/2005/8/layout/chevron2"/>
    <dgm:cxn modelId="{837F67C3-8CB3-45EA-8C92-3D2EF31C73C5}" srcId="{89518BBB-185C-433D-8C56-10FEB815C5B7}" destId="{69D77F57-28AE-41D0-9E71-89B25B66BC8A}" srcOrd="3" destOrd="0" parTransId="{4C43855A-2B77-4DCC-B92D-DEA46167894F}" sibTransId="{4E5785BB-8884-4B8F-ABA9-94462767DF3E}"/>
    <dgm:cxn modelId="{1B515C1B-A41C-433A-B6E7-276EDE1839FD}" type="presOf" srcId="{70FB822B-5B39-4F5D-B2FF-E75CF10C5A6F}" destId="{136055BB-C86F-41CA-B982-832B954DA2DF}" srcOrd="0" destOrd="0" presId="urn:microsoft.com/office/officeart/2005/8/layout/chevron2"/>
    <dgm:cxn modelId="{80CD2547-4AC8-42BB-9EF3-84CEE9E6BC70}" type="presOf" srcId="{293CD797-FC3B-4A77-BC93-CBCAFEB66FE7}" destId="{ED07A0E6-229F-49E9-ABD0-43581DECB230}" srcOrd="0" destOrd="0" presId="urn:microsoft.com/office/officeart/2005/8/layout/chevron2"/>
    <dgm:cxn modelId="{548730A7-74AE-4009-8284-307E5D9B8216}" type="presOf" srcId="{677787AD-80AE-4DE7-9A20-BC736840EB2D}" destId="{3637C1EF-2AAD-4CAC-A150-8B5A793E9D58}" srcOrd="0" destOrd="0" presId="urn:microsoft.com/office/officeart/2005/8/layout/chevron2"/>
    <dgm:cxn modelId="{8ADA2BC8-A8E2-485A-A8B9-08BB52FCA407}" type="presOf" srcId="{59A09877-DE25-4162-AE66-0B3AE7920C92}" destId="{7581BB1D-2FAA-4C70-93D9-29B364C07BC7}" srcOrd="0" destOrd="0" presId="urn:microsoft.com/office/officeart/2005/8/layout/chevron2"/>
    <dgm:cxn modelId="{CEB90F34-2B7C-49E3-8181-DC41A924582F}" srcId="{DDE40139-FE45-4018-AB46-F5344311C980}" destId="{677787AD-80AE-4DE7-9A20-BC736840EB2D}" srcOrd="0" destOrd="0" parTransId="{B8D7218B-9FD3-400A-8E87-AB44C3FBEEEF}" sibTransId="{21D2141C-5F63-4C08-9823-ABED552F08E5}"/>
    <dgm:cxn modelId="{1D810698-F1A1-4A2A-890C-D54C6CB17F93}" srcId="{70FB822B-5B39-4F5D-B2FF-E75CF10C5A6F}" destId="{293CD797-FC3B-4A77-BC93-CBCAFEB66FE7}" srcOrd="0" destOrd="0" parTransId="{ADEAA181-4F89-490C-875A-3B86535DE29B}" sibTransId="{7736D8F5-BD27-48BF-A865-F09C470A66C2}"/>
    <dgm:cxn modelId="{60DBA5EC-D125-4027-873C-2C1DCD883EFA}" srcId="{89518BBB-185C-433D-8C56-10FEB815C5B7}" destId="{DDE40139-FE45-4018-AB46-F5344311C980}" srcOrd="4" destOrd="0" parTransId="{5809CC79-3C5E-4346-836C-53771251E673}" sibTransId="{9629C555-1173-4B43-A6D2-1C7C298ACF87}"/>
    <dgm:cxn modelId="{4FC393DF-F37F-488F-B82F-C5DEE01FD911}" srcId="{69D77F57-28AE-41D0-9E71-89B25B66BC8A}" destId="{D719353E-02C0-4D02-817F-367C2B9F3756}" srcOrd="0" destOrd="0" parTransId="{CC970781-697A-4E34-978D-B0371C521DA2}" sibTransId="{B90B3068-F23A-4AE5-93A0-C9FA8AB4F61B}"/>
    <dgm:cxn modelId="{5444C8A6-CBA7-4947-B5BE-139B4519E8D1}" type="presOf" srcId="{B7DB1723-22D5-446E-AE4D-7D5D8D63C936}" destId="{21E8E17E-BD76-4CC0-92A3-B1C4291F20C1}" srcOrd="0" destOrd="0" presId="urn:microsoft.com/office/officeart/2005/8/layout/chevron2"/>
    <dgm:cxn modelId="{DA5A2196-9150-4D54-AA31-93D4445E5636}" srcId="{2744490F-6B38-4E7B-93C1-8FB6888FF81C}" destId="{C4726662-A95A-4A75-B042-F6CBF299A23A}" srcOrd="0" destOrd="0" parTransId="{1D092FCC-C995-4644-8917-1168AACD0774}" sibTransId="{106C51D9-C929-4DF4-9AF3-1B7DBCD7D53D}"/>
    <dgm:cxn modelId="{8125423B-B90B-41B9-A8ED-CCBA240B7D25}" type="presParOf" srcId="{F19859F0-F77C-4272-947A-4867505F0DDC}" destId="{6385289A-6B77-49B0-BBB1-5BD2CD88FD82}" srcOrd="0" destOrd="0" presId="urn:microsoft.com/office/officeart/2005/8/layout/chevron2"/>
    <dgm:cxn modelId="{1BF7BA91-0A9E-43B7-A331-F137D24C7407}" type="presParOf" srcId="{6385289A-6B77-49B0-BBB1-5BD2CD88FD82}" destId="{A8001CF8-69AD-4E15-B196-97A0D7A66E2A}" srcOrd="0" destOrd="0" presId="urn:microsoft.com/office/officeart/2005/8/layout/chevron2"/>
    <dgm:cxn modelId="{54968F7D-227F-40AC-9C24-6679304AC774}" type="presParOf" srcId="{6385289A-6B77-49B0-BBB1-5BD2CD88FD82}" destId="{707D3A84-0329-4F69-A7B2-7005490F2C4A}" srcOrd="1" destOrd="0" presId="urn:microsoft.com/office/officeart/2005/8/layout/chevron2"/>
    <dgm:cxn modelId="{FFA2232B-85F9-4D23-974F-6CE5C1602997}" type="presParOf" srcId="{F19859F0-F77C-4272-947A-4867505F0DDC}" destId="{96D7D9CD-3D1B-4367-AAA9-EB5414061B98}" srcOrd="1" destOrd="0" presId="urn:microsoft.com/office/officeart/2005/8/layout/chevron2"/>
    <dgm:cxn modelId="{A3B315D0-F633-443A-B875-731C5B2D93AF}" type="presParOf" srcId="{F19859F0-F77C-4272-947A-4867505F0DDC}" destId="{F5C90619-B993-4622-9503-68A940B3D0A1}" srcOrd="2" destOrd="0" presId="urn:microsoft.com/office/officeart/2005/8/layout/chevron2"/>
    <dgm:cxn modelId="{F0AC1A72-6C17-42A5-BEF9-ECFFBC80836B}" type="presParOf" srcId="{F5C90619-B993-4622-9503-68A940B3D0A1}" destId="{136055BB-C86F-41CA-B982-832B954DA2DF}" srcOrd="0" destOrd="0" presId="urn:microsoft.com/office/officeart/2005/8/layout/chevron2"/>
    <dgm:cxn modelId="{2559FAF4-88C0-45E1-B0EB-8F9904E76EAD}" type="presParOf" srcId="{F5C90619-B993-4622-9503-68A940B3D0A1}" destId="{ED07A0E6-229F-49E9-ABD0-43581DECB230}" srcOrd="1" destOrd="0" presId="urn:microsoft.com/office/officeart/2005/8/layout/chevron2"/>
    <dgm:cxn modelId="{681950DC-0C9A-40EC-8C17-334B1157163D}" type="presParOf" srcId="{F19859F0-F77C-4272-947A-4867505F0DDC}" destId="{198298B3-AFBD-4567-8A8B-83C8DA4D7E6C}" srcOrd="3" destOrd="0" presId="urn:microsoft.com/office/officeart/2005/8/layout/chevron2"/>
    <dgm:cxn modelId="{FD73FB80-AB1F-478A-9BAF-B3E869F497B5}" type="presParOf" srcId="{F19859F0-F77C-4272-947A-4867505F0DDC}" destId="{0533D417-A0DC-46B8-BADF-A68B5E4598FD}" srcOrd="4" destOrd="0" presId="urn:microsoft.com/office/officeart/2005/8/layout/chevron2"/>
    <dgm:cxn modelId="{AA81216D-A6B6-49C7-A951-22FD1D11CFDC}" type="presParOf" srcId="{0533D417-A0DC-46B8-BADF-A68B5E4598FD}" destId="{D3A81B7B-AAD7-4168-A070-58B38BDAE146}" srcOrd="0" destOrd="0" presId="urn:microsoft.com/office/officeart/2005/8/layout/chevron2"/>
    <dgm:cxn modelId="{CDC08C21-60F8-4848-A042-C7D83492BA3C}" type="presParOf" srcId="{0533D417-A0DC-46B8-BADF-A68B5E4598FD}" destId="{7581BB1D-2FAA-4C70-93D9-29B364C07BC7}" srcOrd="1" destOrd="0" presId="urn:microsoft.com/office/officeart/2005/8/layout/chevron2"/>
    <dgm:cxn modelId="{AB51D532-B68F-4DB1-9025-85A1420EE8D4}" type="presParOf" srcId="{F19859F0-F77C-4272-947A-4867505F0DDC}" destId="{95CD5D7C-787F-464F-BCBE-1E317E499968}" srcOrd="5" destOrd="0" presId="urn:microsoft.com/office/officeart/2005/8/layout/chevron2"/>
    <dgm:cxn modelId="{282EECE7-2271-47EE-AF86-349FCBC40B61}" type="presParOf" srcId="{F19859F0-F77C-4272-947A-4867505F0DDC}" destId="{8390D5C3-635D-44FB-9F96-059EE87B5ED4}" srcOrd="6" destOrd="0" presId="urn:microsoft.com/office/officeart/2005/8/layout/chevron2"/>
    <dgm:cxn modelId="{060BF3C2-9806-4EC2-987C-2B8D1D3A94CD}" type="presParOf" srcId="{8390D5C3-635D-44FB-9F96-059EE87B5ED4}" destId="{416E4C09-C21E-44E2-A6C7-8E23EF59A897}" srcOrd="0" destOrd="0" presId="urn:microsoft.com/office/officeart/2005/8/layout/chevron2"/>
    <dgm:cxn modelId="{2465CE2C-F1A0-4CED-BA00-DB16457B5349}" type="presParOf" srcId="{8390D5C3-635D-44FB-9F96-059EE87B5ED4}" destId="{1FEA6B8D-6BFE-405A-A2D0-32515DD464E0}" srcOrd="1" destOrd="0" presId="urn:microsoft.com/office/officeart/2005/8/layout/chevron2"/>
    <dgm:cxn modelId="{B05A1329-5965-4252-9B2E-7CC9A3F9D63F}" type="presParOf" srcId="{F19859F0-F77C-4272-947A-4867505F0DDC}" destId="{3FC56640-FA40-4D90-9311-4546AABDDF4B}" srcOrd="7" destOrd="0" presId="urn:microsoft.com/office/officeart/2005/8/layout/chevron2"/>
    <dgm:cxn modelId="{76588FD3-01A5-487A-8034-70638E04F6F7}" type="presParOf" srcId="{F19859F0-F77C-4272-947A-4867505F0DDC}" destId="{CC952E81-A3F5-43AF-8054-7F185844BE24}" srcOrd="8" destOrd="0" presId="urn:microsoft.com/office/officeart/2005/8/layout/chevron2"/>
    <dgm:cxn modelId="{11618737-1907-4BAE-B6D5-9672F5417B7C}" type="presParOf" srcId="{CC952E81-A3F5-43AF-8054-7F185844BE24}" destId="{A9637F7C-D86B-490F-8D04-CF3727A034EE}" srcOrd="0" destOrd="0" presId="urn:microsoft.com/office/officeart/2005/8/layout/chevron2"/>
    <dgm:cxn modelId="{43595244-A223-49AC-9814-F272ED1D1A63}" type="presParOf" srcId="{CC952E81-A3F5-43AF-8054-7F185844BE24}" destId="{3637C1EF-2AAD-4CAC-A150-8B5A793E9D58}" srcOrd="1" destOrd="0" presId="urn:microsoft.com/office/officeart/2005/8/layout/chevron2"/>
    <dgm:cxn modelId="{F551C019-DE2D-4073-87C0-E11746AA83E7}" type="presParOf" srcId="{F19859F0-F77C-4272-947A-4867505F0DDC}" destId="{ED6EE1C5-53D1-4990-B3D1-CE4C89CC584A}" srcOrd="9" destOrd="0" presId="urn:microsoft.com/office/officeart/2005/8/layout/chevron2"/>
    <dgm:cxn modelId="{52CBDDE0-A0B6-4D8A-AC0A-1D1923A8CD53}" type="presParOf" srcId="{F19859F0-F77C-4272-947A-4867505F0DDC}" destId="{034F53E7-ACAE-4E29-BF1E-3B8725EC640D}" srcOrd="10" destOrd="0" presId="urn:microsoft.com/office/officeart/2005/8/layout/chevron2"/>
    <dgm:cxn modelId="{71738032-EF08-426B-B4C7-4C01ACDCF2CF}" type="presParOf" srcId="{034F53E7-ACAE-4E29-BF1E-3B8725EC640D}" destId="{21E8E17E-BD76-4CC0-92A3-B1C4291F20C1}" srcOrd="0" destOrd="0" presId="urn:microsoft.com/office/officeart/2005/8/layout/chevron2"/>
    <dgm:cxn modelId="{29937DE5-8240-413C-A1E4-00D5CC811152}" type="presParOf" srcId="{034F53E7-ACAE-4E29-BF1E-3B8725EC640D}" destId="{31876A8A-4A82-4C83-879D-4CA88B1B20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5DEEE-2FC6-411A-AA45-FF2B0D82FB0E}">
      <dsp:nvSpPr>
        <dsp:cNvPr id="0" name=""/>
        <dsp:cNvSpPr/>
      </dsp:nvSpPr>
      <dsp:spPr>
        <a:xfrm>
          <a:off x="2477679" y="4203"/>
          <a:ext cx="3711984" cy="114512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Порог: </a:t>
          </a:r>
          <a:r>
            <a:rPr lang="ru-RU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0%</a:t>
          </a:r>
          <a:r>
            <a:rPr lang="ru-RU" sz="1100" b="1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вместо </a:t>
          </a:r>
          <a:r>
            <a:rPr lang="ru-RU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20%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Франшиза (урожай): </a:t>
          </a:r>
          <a:r>
            <a:rPr lang="ru-RU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10</a:t>
          </a:r>
          <a:r>
            <a:rPr lang="en-US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-</a:t>
          </a:r>
          <a:r>
            <a:rPr lang="ru-RU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5</a:t>
          </a:r>
          <a:r>
            <a:rPr lang="en-US" sz="1100" b="1" kern="1200" dirty="0" smtClean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0 % </a:t>
          </a:r>
          <a:r>
            <a:rPr lang="ru-RU" sz="1100" kern="1200" dirty="0" smtClean="0">
              <a:solidFill>
                <a:schemeClr val="tx1"/>
              </a:solidFill>
              <a:latin typeface="+mj-lt"/>
            </a:rPr>
            <a:t>страховой суммы</a:t>
          </a:r>
          <a:r>
            <a:rPr lang="en-US" sz="11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100" i="1" kern="1200" dirty="0" smtClean="0">
              <a:solidFill>
                <a:schemeClr val="tx1"/>
              </a:solidFill>
              <a:latin typeface="+mj-lt"/>
            </a:rPr>
            <a:t>(</a:t>
          </a:r>
          <a:r>
            <a:rPr lang="ru-RU" sz="1100" i="1" kern="1200" dirty="0" smtClean="0">
              <a:solidFill>
                <a:schemeClr val="tx1"/>
              </a:solidFill>
              <a:latin typeface="+mj-lt"/>
            </a:rPr>
            <a:t>ранее </a:t>
          </a:r>
          <a:r>
            <a:rPr lang="en-US" sz="1100" i="1" kern="1200" baseline="0" dirty="0" smtClean="0">
              <a:solidFill>
                <a:schemeClr val="tx1"/>
              </a:solidFill>
              <a:latin typeface="+mj-lt"/>
            </a:rPr>
            <a:t>0-30 %</a:t>
          </a:r>
          <a:r>
            <a:rPr lang="ru-RU" sz="1100" i="1" kern="1200" baseline="0" dirty="0" smtClean="0">
              <a:solidFill>
                <a:schemeClr val="tx1"/>
              </a:solidFill>
              <a:latin typeface="+mj-lt"/>
            </a:rPr>
            <a:t>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Страховая сумма: </a:t>
          </a:r>
          <a:r>
            <a: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70</a:t>
          </a:r>
          <a:r>
            <a: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-100</a:t>
          </a:r>
          <a:r>
            <a: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%</a:t>
          </a:r>
          <a:r>
            <a: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 </a:t>
          </a:r>
          <a:r>
            <a: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страховой стоимости </a:t>
          </a:r>
          <a:r>
            <a:rPr lang="en-US" sz="1100" i="1" kern="1200" dirty="0" smtClean="0">
              <a:solidFill>
                <a:schemeClr val="tx1"/>
              </a:solidFill>
              <a:latin typeface="+mj-lt"/>
            </a:rPr>
            <a:t>(</a:t>
          </a:r>
          <a:r>
            <a:rPr lang="ru-RU" sz="1100" i="1" kern="1200" dirty="0" smtClean="0">
              <a:solidFill>
                <a:schemeClr val="tx1"/>
              </a:solidFill>
              <a:latin typeface="+mj-lt"/>
            </a:rPr>
            <a:t>ранее </a:t>
          </a:r>
          <a:r>
            <a:rPr lang="en-US" sz="1100" i="1" kern="1200" dirty="0" smtClean="0">
              <a:solidFill>
                <a:schemeClr val="tx1"/>
              </a:solidFill>
              <a:latin typeface="+mj-lt"/>
            </a:rPr>
            <a:t>80</a:t>
          </a:r>
          <a:r>
            <a:rPr lang="ru-RU" sz="1100" i="1" kern="1200" dirty="0" smtClean="0">
              <a:solidFill>
                <a:schemeClr val="tx1"/>
              </a:solidFill>
              <a:latin typeface="+mj-lt"/>
            </a:rPr>
            <a:t>-100</a:t>
          </a:r>
          <a:r>
            <a:rPr lang="en-US" sz="1100" i="1" kern="1200" dirty="0" smtClean="0">
              <a:solidFill>
                <a:schemeClr val="tx1"/>
              </a:solidFill>
              <a:latin typeface="+mj-lt"/>
            </a:rPr>
            <a:t> %)</a:t>
          </a:r>
          <a:endParaRPr lang="ru-RU" sz="1100" i="1" kern="1200" dirty="0">
            <a:solidFill>
              <a:schemeClr val="tx1"/>
            </a:solidFill>
            <a:latin typeface="+mj-lt"/>
          </a:endParaRPr>
        </a:p>
      </dsp:txBody>
      <dsp:txXfrm>
        <a:off x="2477679" y="147344"/>
        <a:ext cx="3282562" cy="858844"/>
      </dsp:txXfrm>
    </dsp:sp>
    <dsp:sp modelId="{C98AB623-4A77-4508-B231-A7BFE7BC4C88}">
      <dsp:nvSpPr>
        <dsp:cNvPr id="0" name=""/>
        <dsp:cNvSpPr/>
      </dsp:nvSpPr>
      <dsp:spPr>
        <a:xfrm>
          <a:off x="3023" y="188662"/>
          <a:ext cx="2474656" cy="7762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Снятие порога и расширение уровня франшиз</a:t>
          </a:r>
          <a:endParaRPr lang="ru-RU" sz="1600" kern="1200" dirty="0"/>
        </a:p>
      </dsp:txBody>
      <dsp:txXfrm>
        <a:off x="40914" y="226553"/>
        <a:ext cx="2398874" cy="700427"/>
      </dsp:txXfrm>
    </dsp:sp>
    <dsp:sp modelId="{610D8C57-3D5D-437E-BADE-152F0B7F3EAE}">
      <dsp:nvSpPr>
        <dsp:cNvPr id="0" name=""/>
        <dsp:cNvSpPr/>
      </dsp:nvSpPr>
      <dsp:spPr>
        <a:xfrm>
          <a:off x="2477679" y="1226951"/>
          <a:ext cx="3711984" cy="101129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 smtClean="0"/>
            <a:t>+ риски</a:t>
          </a:r>
          <a:r>
            <a:rPr lang="ru-RU" sz="1100" kern="1200" baseline="0" dirty="0" smtClean="0"/>
            <a:t>: сильный ливень, сильный или продолжительный дождь, раннее появление или установление снежного покрова, промерзание верхнего слоя почвы</a:t>
          </a:r>
          <a:endParaRPr lang="ru-RU" sz="1100" kern="1200" dirty="0" smtClean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>
            <a:solidFill>
              <a:srgbClr val="CA3F3C"/>
            </a:solidFill>
            <a:latin typeface="+mj-lt"/>
            <a:cs typeface="Arial" panose="020B0604020202020204" pitchFamily="34" charset="0"/>
          </a:endParaRPr>
        </a:p>
      </dsp:txBody>
      <dsp:txXfrm>
        <a:off x="2477679" y="1353363"/>
        <a:ext cx="3332750" cy="758469"/>
      </dsp:txXfrm>
    </dsp:sp>
    <dsp:sp modelId="{2F239E29-2131-4C9D-81A4-F3E51A3F0F4A}">
      <dsp:nvSpPr>
        <dsp:cNvPr id="0" name=""/>
        <dsp:cNvSpPr/>
      </dsp:nvSpPr>
      <dsp:spPr>
        <a:xfrm>
          <a:off x="3023" y="1344492"/>
          <a:ext cx="2474656" cy="7762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 Расширение перечня рисков </a:t>
          </a:r>
          <a:endParaRPr lang="ru-RU" sz="1600" kern="1200" dirty="0"/>
        </a:p>
      </dsp:txBody>
      <dsp:txXfrm>
        <a:off x="40914" y="1382383"/>
        <a:ext cx="2398874" cy="700427"/>
      </dsp:txXfrm>
    </dsp:sp>
    <dsp:sp modelId="{F3059C24-A684-4576-AD9D-1995E85AA4F2}">
      <dsp:nvSpPr>
        <dsp:cNvPr id="0" name=""/>
        <dsp:cNvSpPr/>
      </dsp:nvSpPr>
      <dsp:spPr>
        <a:xfrm>
          <a:off x="2477679" y="2315864"/>
          <a:ext cx="3711984" cy="120147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Можно застраховать урожай как по мультирисковой программе, так и по перечню отдельных рисков</a:t>
          </a:r>
          <a:endParaRPr lang="ru-RU" sz="1100" kern="1200" dirty="0"/>
        </a:p>
      </dsp:txBody>
      <dsp:txXfrm>
        <a:off x="2477679" y="2466048"/>
        <a:ext cx="3261432" cy="901103"/>
      </dsp:txXfrm>
    </dsp:sp>
    <dsp:sp modelId="{0737D471-93B2-4B02-B582-A0A734A039A9}">
      <dsp:nvSpPr>
        <dsp:cNvPr id="0" name=""/>
        <dsp:cNvSpPr/>
      </dsp:nvSpPr>
      <dsp:spPr>
        <a:xfrm>
          <a:off x="0" y="2552153"/>
          <a:ext cx="2474656" cy="7762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r>
            <a:rPr lang="ru-RU" sz="1400" kern="1200" dirty="0" smtClean="0"/>
            <a:t>. Возможность страхования отдельных рисков</a:t>
          </a:r>
          <a:endParaRPr lang="ru-RU" sz="1400" kern="1200" dirty="0"/>
        </a:p>
      </dsp:txBody>
      <dsp:txXfrm>
        <a:off x="37891" y="2590044"/>
        <a:ext cx="2398874" cy="700427"/>
      </dsp:txXfrm>
    </dsp:sp>
    <dsp:sp modelId="{14924CD8-C428-45D8-AD32-4F19A72BA91B}">
      <dsp:nvSpPr>
        <dsp:cNvPr id="0" name=""/>
        <dsp:cNvSpPr/>
      </dsp:nvSpPr>
      <dsp:spPr>
        <a:xfrm>
          <a:off x="2448266" y="3557232"/>
          <a:ext cx="3715612" cy="77620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Экспертиза может проводиться на основании материалов, полученных в результате авиационного или космического иониторинга</a:t>
          </a:r>
          <a:endParaRPr lang="ru-RU" sz="1100" kern="1200" dirty="0"/>
        </a:p>
      </dsp:txBody>
      <dsp:txXfrm>
        <a:off x="2448266" y="3654258"/>
        <a:ext cx="3424534" cy="582157"/>
      </dsp:txXfrm>
    </dsp:sp>
    <dsp:sp modelId="{944E5054-9111-4260-8D6C-65F705D02C63}">
      <dsp:nvSpPr>
        <dsp:cNvPr id="0" name=""/>
        <dsp:cNvSpPr/>
      </dsp:nvSpPr>
      <dsp:spPr>
        <a:xfrm>
          <a:off x="0" y="3594956"/>
          <a:ext cx="2477075" cy="7762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 Правовой статус космического мониторинга</a:t>
          </a:r>
          <a:endParaRPr lang="ru-RU" sz="1600" kern="1200" dirty="0"/>
        </a:p>
      </dsp:txBody>
      <dsp:txXfrm>
        <a:off x="37891" y="3632847"/>
        <a:ext cx="2401293" cy="700427"/>
      </dsp:txXfrm>
    </dsp:sp>
    <dsp:sp modelId="{EE994EC2-137C-4EFA-BCD3-0272BB436103}">
      <dsp:nvSpPr>
        <dsp:cNvPr id="0" name=""/>
        <dsp:cNvSpPr/>
      </dsp:nvSpPr>
      <dsp:spPr>
        <a:xfrm>
          <a:off x="2477075" y="4448786"/>
          <a:ext cx="3715612" cy="77620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Страхование на случай ряда природных бедствий и некоторых рисков, специфических для рыбоводства</a:t>
          </a:r>
          <a:endParaRPr lang="ru-RU" sz="1100" kern="1200" dirty="0"/>
        </a:p>
      </dsp:txBody>
      <dsp:txXfrm>
        <a:off x="2477075" y="4545812"/>
        <a:ext cx="3424534" cy="582157"/>
      </dsp:txXfrm>
    </dsp:sp>
    <dsp:sp modelId="{BD9D6FCD-3F81-423D-B0C4-181551D7E716}">
      <dsp:nvSpPr>
        <dsp:cNvPr id="0" name=""/>
        <dsp:cNvSpPr/>
      </dsp:nvSpPr>
      <dsp:spPr>
        <a:xfrm>
          <a:off x="0" y="4448786"/>
          <a:ext cx="2477075" cy="7762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357188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5. </a:t>
          </a:r>
          <a:r>
            <a:rPr lang="ru-RU" sz="1400" kern="1200" dirty="0" smtClean="0"/>
            <a:t>Господдержка страхования аквакультуры</a:t>
          </a:r>
          <a:endParaRPr lang="ru-RU" sz="1400" kern="1200" dirty="0"/>
        </a:p>
      </dsp:txBody>
      <dsp:txXfrm>
        <a:off x="37891" y="4486677"/>
        <a:ext cx="2401293" cy="700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6113D-AFDC-4FC6-A3B9-72B93FDE1374}">
      <dsp:nvSpPr>
        <dsp:cNvPr id="0" name=""/>
        <dsp:cNvSpPr/>
      </dsp:nvSpPr>
      <dsp:spPr>
        <a:xfrm>
          <a:off x="1755194" y="1657469"/>
          <a:ext cx="1170130" cy="1170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2AD233-5721-48C9-AB28-125F955CF6B4}">
      <dsp:nvSpPr>
        <dsp:cNvPr id="0" name=""/>
        <dsp:cNvSpPr/>
      </dsp:nvSpPr>
      <dsp:spPr>
        <a:xfrm>
          <a:off x="1661584" y="704649"/>
          <a:ext cx="1357350" cy="7856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Изменения Закона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№260-ФЗ</a:t>
          </a:r>
          <a:endParaRPr lang="ru-RU" sz="1600" kern="1200" dirty="0"/>
        </a:p>
      </dsp:txBody>
      <dsp:txXfrm>
        <a:off x="1661584" y="704649"/>
        <a:ext cx="1357350" cy="785658"/>
      </dsp:txXfrm>
    </dsp:sp>
    <dsp:sp modelId="{D4E5C21B-E6CD-4122-8E4C-15548B08F95A}">
      <dsp:nvSpPr>
        <dsp:cNvPr id="0" name=""/>
        <dsp:cNvSpPr/>
      </dsp:nvSpPr>
      <dsp:spPr>
        <a:xfrm>
          <a:off x="2200312" y="1980760"/>
          <a:ext cx="1170130" cy="1170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0C8D7B-377A-4AE9-84B5-1DC991D7D57B}">
      <dsp:nvSpPr>
        <dsp:cNvPr id="0" name=""/>
        <dsp:cNvSpPr/>
      </dsp:nvSpPr>
      <dsp:spPr>
        <a:xfrm>
          <a:off x="3463584" y="1741050"/>
          <a:ext cx="1216935" cy="8525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Меры стимули-рования МСХ РФ</a:t>
          </a:r>
          <a:endParaRPr lang="ru-RU" sz="1600" kern="1200" dirty="0"/>
        </a:p>
      </dsp:txBody>
      <dsp:txXfrm>
        <a:off x="3463584" y="1741050"/>
        <a:ext cx="1216935" cy="852523"/>
      </dsp:txXfrm>
    </dsp:sp>
    <dsp:sp modelId="{C6D6DB98-55BD-4620-9EDB-3DC5B90F6C57}">
      <dsp:nvSpPr>
        <dsp:cNvPr id="0" name=""/>
        <dsp:cNvSpPr/>
      </dsp:nvSpPr>
      <dsp:spPr>
        <a:xfrm>
          <a:off x="2030409" y="2504309"/>
          <a:ext cx="1170130" cy="1170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F158AE-1879-43CB-8CD3-BB3E2EAB6299}">
      <dsp:nvSpPr>
        <dsp:cNvPr id="0" name=""/>
        <dsp:cNvSpPr/>
      </dsp:nvSpPr>
      <dsp:spPr>
        <a:xfrm>
          <a:off x="3276364" y="3195355"/>
          <a:ext cx="1216935" cy="8525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Активная позиция ряда регионов</a:t>
          </a:r>
          <a:endParaRPr lang="ru-RU" sz="1600" kern="1200" dirty="0"/>
        </a:p>
      </dsp:txBody>
      <dsp:txXfrm>
        <a:off x="3276364" y="3195355"/>
        <a:ext cx="1216935" cy="852523"/>
      </dsp:txXfrm>
    </dsp:sp>
    <dsp:sp modelId="{BBFC6D02-B0E4-4AA0-AE90-70FADBB3FED6}">
      <dsp:nvSpPr>
        <dsp:cNvPr id="0" name=""/>
        <dsp:cNvSpPr/>
      </dsp:nvSpPr>
      <dsp:spPr>
        <a:xfrm>
          <a:off x="1479980" y="2504309"/>
          <a:ext cx="1170130" cy="1170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FA9FA3-64C6-4F8C-BD26-9414336FC752}">
      <dsp:nvSpPr>
        <dsp:cNvPr id="0" name=""/>
        <dsp:cNvSpPr/>
      </dsp:nvSpPr>
      <dsp:spPr>
        <a:xfrm>
          <a:off x="187220" y="3195355"/>
          <a:ext cx="1216935" cy="8525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Изменение порядка помощи по ЧС</a:t>
          </a:r>
          <a:endParaRPr lang="ru-RU" sz="1600" kern="1200" dirty="0"/>
        </a:p>
      </dsp:txBody>
      <dsp:txXfrm>
        <a:off x="187220" y="3195355"/>
        <a:ext cx="1216935" cy="852523"/>
      </dsp:txXfrm>
    </dsp:sp>
    <dsp:sp modelId="{EB4A3B6E-B013-4422-AD27-505CAB808B20}">
      <dsp:nvSpPr>
        <dsp:cNvPr id="0" name=""/>
        <dsp:cNvSpPr/>
      </dsp:nvSpPr>
      <dsp:spPr>
        <a:xfrm>
          <a:off x="1310077" y="1980760"/>
          <a:ext cx="1170130" cy="1170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9A092E-1DCA-40B0-8224-75ABCC9680D7}">
      <dsp:nvSpPr>
        <dsp:cNvPr id="0" name=""/>
        <dsp:cNvSpPr/>
      </dsp:nvSpPr>
      <dsp:spPr>
        <a:xfrm>
          <a:off x="0" y="1741050"/>
          <a:ext cx="1216935" cy="8525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Меры НСА по развитию</a:t>
          </a:r>
          <a:endParaRPr lang="ru-RU" sz="1600" kern="1200" dirty="0"/>
        </a:p>
      </dsp:txBody>
      <dsp:txXfrm>
        <a:off x="0" y="1741050"/>
        <a:ext cx="1216935" cy="852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F90F1-B97C-4EF2-8CDA-7931D316803B}">
      <dsp:nvSpPr>
        <dsp:cNvPr id="0" name=""/>
        <dsp:cNvSpPr/>
      </dsp:nvSpPr>
      <dsp:spPr>
        <a:xfrm>
          <a:off x="0" y="392517"/>
          <a:ext cx="5845227" cy="36532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82DA8-6D44-42AA-B0D3-D9F65A8084E1}">
      <dsp:nvSpPr>
        <dsp:cNvPr id="0" name=""/>
        <dsp:cNvSpPr/>
      </dsp:nvSpPr>
      <dsp:spPr>
        <a:xfrm>
          <a:off x="575754" y="3109086"/>
          <a:ext cx="134440" cy="134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F1881-98C1-47B2-9EEF-09BDF45B39ED}">
      <dsp:nvSpPr>
        <dsp:cNvPr id="0" name=""/>
        <dsp:cNvSpPr/>
      </dsp:nvSpPr>
      <dsp:spPr>
        <a:xfrm>
          <a:off x="642975" y="3176307"/>
          <a:ext cx="765724" cy="86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3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2010</a:t>
          </a:r>
          <a:endParaRPr lang="ru-RU" sz="2400" kern="1200" dirty="0">
            <a:latin typeface="+mj-lt"/>
          </a:endParaRPr>
        </a:p>
      </dsp:txBody>
      <dsp:txXfrm>
        <a:off x="642975" y="3176307"/>
        <a:ext cx="765724" cy="869477"/>
      </dsp:txXfrm>
    </dsp:sp>
    <dsp:sp modelId="{7457BBD7-A591-4472-B7EF-3B4F4FABA126}">
      <dsp:nvSpPr>
        <dsp:cNvPr id="0" name=""/>
        <dsp:cNvSpPr/>
      </dsp:nvSpPr>
      <dsp:spPr>
        <a:xfrm>
          <a:off x="1303485" y="2409851"/>
          <a:ext cx="210428" cy="21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CCBEE-6746-468D-A827-90F75DE4F846}">
      <dsp:nvSpPr>
        <dsp:cNvPr id="0" name=""/>
        <dsp:cNvSpPr/>
      </dsp:nvSpPr>
      <dsp:spPr>
        <a:xfrm>
          <a:off x="1597909" y="2533342"/>
          <a:ext cx="970307" cy="153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0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2012</a:t>
          </a:r>
          <a:endParaRPr lang="ru-RU" sz="2400" kern="1200" dirty="0">
            <a:latin typeface="+mj-lt"/>
          </a:endParaRPr>
        </a:p>
      </dsp:txBody>
      <dsp:txXfrm>
        <a:off x="1597909" y="2533342"/>
        <a:ext cx="970307" cy="1530719"/>
      </dsp:txXfrm>
    </dsp:sp>
    <dsp:sp modelId="{43306697-A05A-4AD5-BE9A-F4613FFDCEB9}">
      <dsp:nvSpPr>
        <dsp:cNvPr id="0" name=""/>
        <dsp:cNvSpPr/>
      </dsp:nvSpPr>
      <dsp:spPr>
        <a:xfrm>
          <a:off x="2238722" y="1852362"/>
          <a:ext cx="280570" cy="280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221CB-7210-4B22-8D1A-DFCFED094377}">
      <dsp:nvSpPr>
        <dsp:cNvPr id="0" name=""/>
        <dsp:cNvSpPr/>
      </dsp:nvSpPr>
      <dsp:spPr>
        <a:xfrm>
          <a:off x="2379007" y="1992648"/>
          <a:ext cx="1128129" cy="205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6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2013</a:t>
          </a:r>
          <a:endParaRPr lang="ru-RU" sz="2400" kern="1200" dirty="0">
            <a:latin typeface="+mj-lt"/>
          </a:endParaRPr>
        </a:p>
      </dsp:txBody>
      <dsp:txXfrm>
        <a:off x="2379007" y="1992648"/>
        <a:ext cx="1128129" cy="2053136"/>
      </dsp:txXfrm>
    </dsp:sp>
    <dsp:sp modelId="{D04FEA91-ECB3-4A6B-A4FB-9DC0FF73381E}">
      <dsp:nvSpPr>
        <dsp:cNvPr id="0" name=""/>
        <dsp:cNvSpPr/>
      </dsp:nvSpPr>
      <dsp:spPr>
        <a:xfrm>
          <a:off x="3325934" y="1416893"/>
          <a:ext cx="362404" cy="362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76ADD-528F-4284-88FC-DA2DE3B2082B}">
      <dsp:nvSpPr>
        <dsp:cNvPr id="0" name=""/>
        <dsp:cNvSpPr/>
      </dsp:nvSpPr>
      <dsp:spPr>
        <a:xfrm>
          <a:off x="3507136" y="1598095"/>
          <a:ext cx="1169045" cy="2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2014-2017</a:t>
          </a:r>
          <a:endParaRPr lang="ru-RU" sz="2400" kern="1200" dirty="0">
            <a:latin typeface="+mj-lt"/>
          </a:endParaRPr>
        </a:p>
      </dsp:txBody>
      <dsp:txXfrm>
        <a:off x="3507136" y="1598095"/>
        <a:ext cx="1169045" cy="2447689"/>
      </dsp:txXfrm>
    </dsp:sp>
    <dsp:sp modelId="{3A66D9E0-90C6-4772-BE95-06DF266FF996}">
      <dsp:nvSpPr>
        <dsp:cNvPr id="0" name=""/>
        <dsp:cNvSpPr/>
      </dsp:nvSpPr>
      <dsp:spPr>
        <a:xfrm>
          <a:off x="4445295" y="1126093"/>
          <a:ext cx="461773" cy="461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C5279-97CF-494D-91CF-C489F9D9DA85}">
      <dsp:nvSpPr>
        <dsp:cNvPr id="0" name=""/>
        <dsp:cNvSpPr/>
      </dsp:nvSpPr>
      <dsp:spPr>
        <a:xfrm>
          <a:off x="4676182" y="1356979"/>
          <a:ext cx="1169045" cy="268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2018</a:t>
          </a:r>
          <a:endParaRPr lang="ru-RU" sz="2400" kern="1200" dirty="0">
            <a:latin typeface="+mj-lt"/>
          </a:endParaRPr>
        </a:p>
      </dsp:txBody>
      <dsp:txXfrm>
        <a:off x="4676182" y="1356979"/>
        <a:ext cx="1169045" cy="2688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01CF8-69AD-4E15-B196-97A0D7A66E2A}">
      <dsp:nvSpPr>
        <dsp:cNvPr id="0" name=""/>
        <dsp:cNvSpPr/>
      </dsp:nvSpPr>
      <dsp:spPr>
        <a:xfrm rot="5400000">
          <a:off x="-134920" y="137877"/>
          <a:ext cx="899472" cy="629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17771"/>
        <a:ext cx="629630" cy="269842"/>
      </dsp:txXfrm>
    </dsp:sp>
    <dsp:sp modelId="{707D3A84-0329-4F69-A7B2-7005490F2C4A}">
      <dsp:nvSpPr>
        <dsp:cNvPr id="0" name=""/>
        <dsp:cNvSpPr/>
      </dsp:nvSpPr>
      <dsp:spPr>
        <a:xfrm rot="5400000">
          <a:off x="4054934" y="-3422347"/>
          <a:ext cx="584657" cy="743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Рисковое районирование регионов РФ</a:t>
          </a:r>
          <a:endParaRPr lang="ru-RU" sz="1700" kern="1200" dirty="0"/>
        </a:p>
      </dsp:txBody>
      <dsp:txXfrm rot="-5400000">
        <a:off x="629631" y="31497"/>
        <a:ext cx="7406724" cy="527575"/>
      </dsp:txXfrm>
    </dsp:sp>
    <dsp:sp modelId="{136055BB-C86F-41CA-B982-832B954DA2DF}">
      <dsp:nvSpPr>
        <dsp:cNvPr id="0" name=""/>
        <dsp:cNvSpPr/>
      </dsp:nvSpPr>
      <dsp:spPr>
        <a:xfrm rot="5400000">
          <a:off x="-134920" y="939264"/>
          <a:ext cx="899472" cy="629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119158"/>
        <a:ext cx="629630" cy="269842"/>
      </dsp:txXfrm>
    </dsp:sp>
    <dsp:sp modelId="{ED07A0E6-229F-49E9-ABD0-43581DECB230}">
      <dsp:nvSpPr>
        <dsp:cNvPr id="0" name=""/>
        <dsp:cNvSpPr/>
      </dsp:nvSpPr>
      <dsp:spPr>
        <a:xfrm rot="5400000">
          <a:off x="4054934" y="-2620960"/>
          <a:ext cx="584657" cy="743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Специальные программы страхования для регионов и отраслей АПК (виноградарство, садоводство, оленеводство)</a:t>
          </a:r>
          <a:endParaRPr lang="ru-RU" sz="1700" kern="1200" dirty="0"/>
        </a:p>
      </dsp:txBody>
      <dsp:txXfrm rot="-5400000">
        <a:off x="629631" y="832884"/>
        <a:ext cx="7406724" cy="527575"/>
      </dsp:txXfrm>
    </dsp:sp>
    <dsp:sp modelId="{D3A81B7B-AAD7-4168-A070-58B38BDAE146}">
      <dsp:nvSpPr>
        <dsp:cNvPr id="0" name=""/>
        <dsp:cNvSpPr/>
      </dsp:nvSpPr>
      <dsp:spPr>
        <a:xfrm rot="5400000">
          <a:off x="-134920" y="1740651"/>
          <a:ext cx="899472" cy="629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920545"/>
        <a:ext cx="629630" cy="269842"/>
      </dsp:txXfrm>
    </dsp:sp>
    <dsp:sp modelId="{7581BB1D-2FAA-4C70-93D9-29B364C07BC7}">
      <dsp:nvSpPr>
        <dsp:cNvPr id="0" name=""/>
        <dsp:cNvSpPr/>
      </dsp:nvSpPr>
      <dsp:spPr>
        <a:xfrm rot="5400000">
          <a:off x="4054934" y="-1819573"/>
          <a:ext cx="584657" cy="743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Проекты агрострахования для регионов, подверженных рискам катастрофических ЧС</a:t>
          </a:r>
          <a:endParaRPr lang="ru-RU" sz="1700" kern="1200" dirty="0"/>
        </a:p>
      </dsp:txBody>
      <dsp:txXfrm rot="-5400000">
        <a:off x="629631" y="1634271"/>
        <a:ext cx="7406724" cy="527575"/>
      </dsp:txXfrm>
    </dsp:sp>
    <dsp:sp modelId="{416E4C09-C21E-44E2-A6C7-8E23EF59A897}">
      <dsp:nvSpPr>
        <dsp:cNvPr id="0" name=""/>
        <dsp:cNvSpPr/>
      </dsp:nvSpPr>
      <dsp:spPr>
        <a:xfrm rot="5400000">
          <a:off x="-134920" y="2542037"/>
          <a:ext cx="899472" cy="629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721931"/>
        <a:ext cx="629630" cy="269842"/>
      </dsp:txXfrm>
    </dsp:sp>
    <dsp:sp modelId="{1FEA6B8D-6BFE-405A-A2D0-32515DD464E0}">
      <dsp:nvSpPr>
        <dsp:cNvPr id="0" name=""/>
        <dsp:cNvSpPr/>
      </dsp:nvSpPr>
      <dsp:spPr>
        <a:xfrm rot="5400000">
          <a:off x="4054934" y="-1018186"/>
          <a:ext cx="584657" cy="743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Дополнительные программы (для тепличного овощеводства, озимых с/х культур)</a:t>
          </a:r>
          <a:endParaRPr lang="ru-RU" sz="1700" kern="1200" dirty="0"/>
        </a:p>
      </dsp:txBody>
      <dsp:txXfrm rot="-5400000">
        <a:off x="629631" y="2435658"/>
        <a:ext cx="7406724" cy="527575"/>
      </dsp:txXfrm>
    </dsp:sp>
    <dsp:sp modelId="{A9637F7C-D86B-490F-8D04-CF3727A034EE}">
      <dsp:nvSpPr>
        <dsp:cNvPr id="0" name=""/>
        <dsp:cNvSpPr/>
      </dsp:nvSpPr>
      <dsp:spPr>
        <a:xfrm rot="5400000">
          <a:off x="-134920" y="3343424"/>
          <a:ext cx="899472" cy="629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523318"/>
        <a:ext cx="629630" cy="269842"/>
      </dsp:txXfrm>
    </dsp:sp>
    <dsp:sp modelId="{3637C1EF-2AAD-4CAC-A150-8B5A793E9D58}">
      <dsp:nvSpPr>
        <dsp:cNvPr id="0" name=""/>
        <dsp:cNvSpPr/>
      </dsp:nvSpPr>
      <dsp:spPr>
        <a:xfrm rot="5400000">
          <a:off x="4054934" y="-216800"/>
          <a:ext cx="584657" cy="743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Расширение возможностей применения космического мониторинга и </a:t>
          </a:r>
          <a:r>
            <a:rPr lang="ru-RU" sz="1700" kern="1200" dirty="0" err="1" smtClean="0"/>
            <a:t>дронов</a:t>
          </a:r>
          <a:r>
            <a:rPr lang="ru-RU" sz="1700" kern="1200" dirty="0" smtClean="0"/>
            <a:t>. Учет процессов </a:t>
          </a:r>
          <a:r>
            <a:rPr lang="ru-RU" sz="1700" kern="1200" dirty="0" err="1" smtClean="0"/>
            <a:t>цифровизации</a:t>
          </a:r>
          <a:r>
            <a:rPr lang="ru-RU" sz="1700" kern="1200" dirty="0" smtClean="0"/>
            <a:t> отрасли АПК.</a:t>
          </a:r>
          <a:endParaRPr lang="ru-RU" sz="1700" kern="1200" dirty="0"/>
        </a:p>
      </dsp:txBody>
      <dsp:txXfrm rot="-5400000">
        <a:off x="629631" y="3237044"/>
        <a:ext cx="7406724" cy="527575"/>
      </dsp:txXfrm>
    </dsp:sp>
    <dsp:sp modelId="{21E8E17E-BD76-4CC0-92A3-B1C4291F20C1}">
      <dsp:nvSpPr>
        <dsp:cNvPr id="0" name=""/>
        <dsp:cNvSpPr/>
      </dsp:nvSpPr>
      <dsp:spPr>
        <a:xfrm rot="5400000">
          <a:off x="-134920" y="4144811"/>
          <a:ext cx="899472" cy="629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4324705"/>
        <a:ext cx="629630" cy="269842"/>
      </dsp:txXfrm>
    </dsp:sp>
    <dsp:sp modelId="{31876A8A-4A82-4C83-879D-4CA88B1B208E}">
      <dsp:nvSpPr>
        <dsp:cNvPr id="0" name=""/>
        <dsp:cNvSpPr/>
      </dsp:nvSpPr>
      <dsp:spPr>
        <a:xfrm rot="5400000">
          <a:off x="4054934" y="584586"/>
          <a:ext cx="584657" cy="743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Повышение финансовой грамотности аграриев</a:t>
          </a:r>
          <a:endParaRPr lang="ru-RU" sz="1700" kern="1200" dirty="0"/>
        </a:p>
      </dsp:txBody>
      <dsp:txXfrm rot="-5400000">
        <a:off x="629631" y="4038431"/>
        <a:ext cx="7406724" cy="527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0.64706</cdr:x>
      <cdr:y>0.36842</cdr:y>
    </cdr:from>
    <cdr:to>
      <cdr:x>0.86275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100811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</a:rPr>
            <a:t>+49%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0.58824</cdr:x>
      <cdr:y>0.48684</cdr:y>
    </cdr:from>
    <cdr:to>
      <cdr:x>0.84314</cdr:x>
      <cdr:y>0.61842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1332148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</a:rPr>
            <a:t>+315%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0.01852</cdr:x>
      <cdr:y>0.20447</cdr:y>
    </cdr:from>
    <cdr:to>
      <cdr:x>0.36364</cdr:x>
      <cdr:y>0.50007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10" y="588939"/>
          <a:ext cx="1025110" cy="851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×4,1 раза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0.26667</cdr:x>
      <cdr:y>0.22693</cdr:y>
    </cdr:from>
    <cdr:to>
      <cdr:x>0.43636</cdr:x>
      <cdr:y>0.77591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792088" y="595315"/>
          <a:ext cx="504056" cy="144016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bg2">
              <a:lumMod val="75000"/>
            </a:schemeClr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0.08108</cdr:x>
      <cdr:y>0.23621</cdr:y>
    </cdr:from>
    <cdr:to>
      <cdr:x>0.51351</cdr:x>
      <cdr:y>0.45843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612317"/>
          <a:ext cx="115212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rgbClr val="C00000"/>
              </a:solidFill>
            </a:rPr>
            <a:t>+315%</a:t>
          </a:r>
          <a:endParaRPr lang="ru-RU" sz="2400" dirty="0">
            <a:solidFill>
              <a:srgbClr val="C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0.08108</cdr:x>
      <cdr:y>0.23621</cdr:y>
    </cdr:from>
    <cdr:to>
      <cdr:x>0.51351</cdr:x>
      <cdr:y>0.45843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612317"/>
          <a:ext cx="115212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rgbClr val="C00000"/>
              </a:solidFill>
            </a:rPr>
            <a:t>+163%</a:t>
          </a:r>
          <a:endParaRPr lang="ru-RU" sz="2400" dirty="0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0.00943</cdr:x>
      <cdr:y>0.06234</cdr:y>
    </cdr:from>
    <cdr:to>
      <cdr:x>0.58045</cdr:x>
      <cdr:y>0.22164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90" y="184041"/>
          <a:ext cx="1398819" cy="470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C00000"/>
              </a:solidFill>
            </a:rPr>
            <a:t>+49%</a:t>
          </a:r>
          <a:endParaRPr lang="ru-RU" sz="2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0.37524</cdr:x>
      <cdr:y>0.16778</cdr:y>
    </cdr:from>
    <cdr:to>
      <cdr:x>0.62355</cdr:x>
      <cdr:y>0.35829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828085" y="507334"/>
          <a:ext cx="547958" cy="57606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bg2">
              <a:lumMod val="75000"/>
            </a:schemeClr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0.01316</cdr:x>
      <cdr:y>0.03792</cdr:y>
    </cdr:from>
    <cdr:to>
      <cdr:x>0.51316</cdr:x>
      <cdr:y>0.30113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128939"/>
          <a:ext cx="2736304" cy="894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Агрострахование (1 событие)</a:t>
          </a:r>
        </a:p>
        <a:p xmlns:a="http://schemas.openxmlformats.org/drawingml/2006/main">
          <a:r>
            <a:rPr lang="ru-RU" sz="1200" b="1" dirty="0" smtClean="0"/>
            <a:t>Млн. руб. 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069AE-22B0-4D92-9024-1C26BC1706A2}" type="datetimeFigureOut">
              <a:rPr lang="ru-RU" smtClean="0"/>
              <a:t>13.02.2020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2216B-8C69-4C87-B192-9B08B5E664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69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8E980-3B96-4DBF-8B16-39884304D0B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22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216B-8C69-4C87-B192-9B08B5E6644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48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B378-393B-4890-988B-20F50C31575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63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17189-2816-4977-95F1-EA28002A5F7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87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0A09-4B6A-4033-9A24-35A71D6812E5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12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-1" y="273163"/>
            <a:ext cx="12192001" cy="6584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371" y="1700808"/>
            <a:ext cx="10945216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371" y="5229200"/>
            <a:ext cx="10945216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91744" y="6381342"/>
            <a:ext cx="38608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34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3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" y="308292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7178965" y="360260"/>
            <a:ext cx="497842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7178997" y="440119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7176120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91424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12085081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12044593" y="-2001"/>
            <a:ext cx="59504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12025540" y="-2001"/>
            <a:ext cx="5950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11975535" y="-2001"/>
            <a:ext cx="59504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11915803" y="380"/>
            <a:ext cx="73151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11873587" y="380"/>
            <a:ext cx="5950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24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31"/>
            <a:ext cx="635088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761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763" y="3"/>
            <a:ext cx="12202763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55"/>
            <a:ext cx="28448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511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12192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51"/>
            <a:ext cx="28448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73002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32640" y="2272"/>
            <a:ext cx="624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914354"/>
            <a:fld id="{126D6573-FD59-47A7-BD0A-E3856452D580}" type="slidenum">
              <a:rPr lang="ru-RU" smtClean="0">
                <a:solidFill>
                  <a:srgbClr val="FFFFFF"/>
                </a:solidFill>
              </a:rPr>
              <a:pPr defTabSz="914354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9403" y="618894"/>
            <a:ext cx="11233248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39337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410" y="620688"/>
            <a:ext cx="1116123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3978164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whea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299872" y="6545244"/>
            <a:ext cx="28448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31"/>
            <a:ext cx="635088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12290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agricultur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250"/>
            <a:ext cx="12192000" cy="68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299872" y="6545244"/>
            <a:ext cx="28448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31"/>
            <a:ext cx="635088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41737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Pictures\агрокультура биждов\champs-ciel-bleu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"/>
            <a:ext cx="12192000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5" y="188640"/>
            <a:ext cx="11041227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299872" y="6545244"/>
            <a:ext cx="28448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31"/>
            <a:ext cx="635088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88846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-1" y="273163"/>
            <a:ext cx="12192001" cy="6584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371" y="1700808"/>
            <a:ext cx="10945216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371" y="5229200"/>
            <a:ext cx="10945216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91744" y="6381352"/>
            <a:ext cx="38608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4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3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" y="30830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7178965" y="360269"/>
            <a:ext cx="497842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7179000" y="440119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7176120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91424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12085081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12044593" y="-2001"/>
            <a:ext cx="59504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12025540" y="-2001"/>
            <a:ext cx="5950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11975535" y="-2001"/>
            <a:ext cx="59504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11915806" y="380"/>
            <a:ext cx="73151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11873587" y="380"/>
            <a:ext cx="5950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64" y="324412"/>
            <a:ext cx="815592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572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84784"/>
            <a:ext cx="11641293" cy="5040560"/>
          </a:xfrm>
        </p:spPr>
        <p:txBody>
          <a:bodyPr lIns="71997" rIns="71997"/>
          <a:lstStyle>
            <a:lvl1pPr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82" indent="-342882">
              <a:buClrTx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410" y="620688"/>
            <a:ext cx="1116123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07708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410" y="620688"/>
            <a:ext cx="1116123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36668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84784"/>
            <a:ext cx="11641293" cy="5040560"/>
          </a:xfrm>
        </p:spPr>
        <p:txBody>
          <a:bodyPr lIns="71997" rIns="71997"/>
          <a:lstStyle>
            <a:lvl1pPr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82" indent="-342882">
              <a:buClrTx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410" y="620688"/>
            <a:ext cx="1116123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31"/>
            <a:ext cx="635088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6172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12192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61"/>
            <a:ext cx="28448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06140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763" y="3"/>
            <a:ext cx="12202763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65"/>
            <a:ext cx="28448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9794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763" y="3"/>
            <a:ext cx="12202763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65"/>
            <a:ext cx="28448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3509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763" y="3"/>
            <a:ext cx="12202763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65"/>
            <a:ext cx="28448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79986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12192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61"/>
            <a:ext cx="28448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039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763" y="3"/>
            <a:ext cx="12202763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65"/>
            <a:ext cx="28448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68366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12192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61"/>
            <a:ext cx="28448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73438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102482-004-72D1229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299872" y="6545257"/>
            <a:ext cx="28448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pPr defTabSz="914354"/>
            <a:fld id="{7991DEB4-17E9-4A42-9923-3EEE1C321D28}" type="slidenum">
              <a:rPr lang="ru-RU" smtClean="0">
                <a:solidFill>
                  <a:srgbClr val="005910"/>
                </a:solidFill>
              </a:rPr>
              <a:pPr defTabSz="914354"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30"/>
            <a:ext cx="635088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57585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whea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299872" y="6545245"/>
            <a:ext cx="28448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pPr defTabSz="914354"/>
            <a:fld id="{7991DEB4-17E9-4A42-9923-3EEE1C321D28}" type="slidenum">
              <a:rPr lang="ru-RU" smtClean="0">
                <a:solidFill>
                  <a:srgbClr val="005910"/>
                </a:solidFill>
              </a:rPr>
              <a:pPr defTabSz="914354"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30"/>
            <a:ext cx="635088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41912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Pictures\агрокультура биждов\champs-ciel-bleu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5" y="188640"/>
            <a:ext cx="11041227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299872" y="6545245"/>
            <a:ext cx="28448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pPr defTabSz="914354"/>
            <a:fld id="{7991DEB4-17E9-4A42-9923-3EEE1C321D28}" type="slidenum">
              <a:rPr lang="ru-RU" smtClean="0">
                <a:solidFill>
                  <a:srgbClr val="005910"/>
                </a:solidFill>
              </a:rPr>
              <a:pPr defTabSz="914354"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30"/>
            <a:ext cx="635088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04357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448" y="620688"/>
            <a:ext cx="10825201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45" y="44631"/>
            <a:ext cx="635088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77560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12192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51"/>
            <a:ext cx="28448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292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763" y="3"/>
            <a:ext cx="12202763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55"/>
            <a:ext cx="28448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411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763" y="3"/>
            <a:ext cx="12202763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55"/>
            <a:ext cx="28448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352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12192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51"/>
            <a:ext cx="28448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7014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763" y="3"/>
            <a:ext cx="12202763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55"/>
            <a:ext cx="28448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51669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12192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99872" y="6545251"/>
            <a:ext cx="28448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4" y="44631"/>
            <a:ext cx="480047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0092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3" y="1484784"/>
            <a:ext cx="11653580" cy="518457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911425" y="562670"/>
            <a:ext cx="11077515" cy="634083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66834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" y="308292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7178965" y="360260"/>
            <a:ext cx="497842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178997" y="440119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176120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white">
          <a:xfrm>
            <a:off x="91424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2085081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2044593" y="-2001"/>
            <a:ext cx="59504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12025540" y="-2001"/>
            <a:ext cx="5950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11975535" y="-2001"/>
            <a:ext cx="59504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11915803" y="380"/>
            <a:ext cx="73151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11873587" y="380"/>
            <a:ext cx="5950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11424592" y="2272"/>
            <a:ext cx="624000" cy="252000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z="1400" smtClean="0">
                <a:solidFill>
                  <a:srgbClr val="FFFFFF"/>
                </a:solidFill>
              </a:rPr>
              <a:pPr/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8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hf hdr="0" ftr="0" dt="0"/>
  <p:txStyles>
    <p:titleStyle>
      <a:lvl1pPr algn="l" defTabSz="914354" rtl="0" eaLnBrk="1" latinLnBrk="0" hangingPunct="1">
        <a:spcBef>
          <a:spcPct val="0"/>
        </a:spcBef>
        <a:buNone/>
        <a:defRPr kumimoji="0" lang="ru-RU" sz="23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3" y="1484784"/>
            <a:ext cx="11653580" cy="518457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911425" y="562670"/>
            <a:ext cx="11077515" cy="634083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6684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" y="30830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7178965" y="360269"/>
            <a:ext cx="497842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179000" y="440119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176120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white">
          <a:xfrm>
            <a:off x="91424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2085081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2044593" y="-2001"/>
            <a:ext cx="59504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12025540" y="-2001"/>
            <a:ext cx="5950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11975535" y="-2001"/>
            <a:ext cx="59504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11915806" y="380"/>
            <a:ext cx="73151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11873587" y="380"/>
            <a:ext cx="5950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11424592" y="2272"/>
            <a:ext cx="624000" cy="252000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z="1400" smtClean="0">
                <a:solidFill>
                  <a:srgbClr val="FFFFFF"/>
                </a:solidFill>
              </a:rPr>
              <a:pPr/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84" y="332669"/>
            <a:ext cx="324000" cy="8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7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slow">
    <p:wipe/>
  </p:transition>
  <p:hf hdr="0" ftr="0" dt="0"/>
  <p:txStyles>
    <p:titleStyle>
      <a:lvl1pPr algn="l" defTabSz="914354" rtl="0" eaLnBrk="1" latinLnBrk="0" hangingPunct="1">
        <a:spcBef>
          <a:spcPct val="0"/>
        </a:spcBef>
        <a:buNone/>
        <a:defRPr kumimoji="0" lang="ru-RU" sz="23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ai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2192000" cy="69573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DFC7BE-CC98-4F2E-914B-F98BC2883E38}"/>
              </a:ext>
            </a:extLst>
          </p:cNvPr>
          <p:cNvSpPr/>
          <p:nvPr/>
        </p:nvSpPr>
        <p:spPr>
          <a:xfrm>
            <a:off x="4743611" y="6021298"/>
            <a:ext cx="2704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algn="ctr">
              <a:defRPr/>
            </a:pPr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Казань</a:t>
            </a:r>
            <a:endParaRPr lang="ru-RU" b="1" dirty="0">
              <a:solidFill>
                <a:schemeClr val="bg1"/>
              </a:solidFill>
              <a:latin typeface="Calibri"/>
              <a:cs typeface="Arial" panose="020B0604020202020204" pitchFamily="34" charset="0"/>
            </a:endParaRPr>
          </a:p>
          <a:p>
            <a:pPr marL="45720" algn="ctr">
              <a:defRPr/>
            </a:pPr>
            <a:r>
              <a:rPr lang="ru-RU" b="1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13 февраля 2020</a:t>
            </a:r>
            <a:endParaRPr lang="ru-RU" b="1" dirty="0">
              <a:solidFill>
                <a:schemeClr val="bg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3C16B73-246D-4400-81C1-47393DB796ED}"/>
              </a:ext>
            </a:extLst>
          </p:cNvPr>
          <p:cNvSpPr txBox="1">
            <a:spLocks/>
          </p:cNvSpPr>
          <p:nvPr/>
        </p:nvSpPr>
        <p:spPr>
          <a:xfrm>
            <a:off x="2237402" y="2636912"/>
            <a:ext cx="7740858" cy="1368152"/>
          </a:xfrm>
          <a:prstGeom prst="rect">
            <a:avLst/>
          </a:prstGeom>
          <a:ln/>
          <a:effectLst>
            <a:innerShdw blurRad="114300">
              <a:srgbClr val="D7E92B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dirty="0"/>
              <a:t>«</a:t>
            </a:r>
            <a:r>
              <a:rPr lang="ru-RU" sz="3600" dirty="0">
                <a:solidFill>
                  <a:srgbClr val="000000"/>
                </a:solidFill>
              </a:rPr>
              <a:t>Агрострахование: предварительные итоги 2019 г</a:t>
            </a:r>
            <a:r>
              <a:rPr lang="ru-RU" sz="3600" dirty="0">
                <a:solidFill>
                  <a:srgbClr val="000000"/>
                </a:solidFill>
              </a:rPr>
              <a:t>.</a:t>
            </a:r>
            <a:r>
              <a:rPr lang="ru-RU" sz="3600" dirty="0"/>
              <a:t>»</a:t>
            </a:r>
            <a:endParaRPr lang="fr-FR" sz="3600" dirty="0">
              <a:solidFill>
                <a:srgbClr val="000000"/>
              </a:solidFill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3F83853-C75D-4CBD-B89D-20ECD201682F}"/>
              </a:ext>
            </a:extLst>
          </p:cNvPr>
          <p:cNvSpPr txBox="1">
            <a:spLocks/>
          </p:cNvSpPr>
          <p:nvPr/>
        </p:nvSpPr>
        <p:spPr>
          <a:xfrm>
            <a:off x="4223792" y="4581137"/>
            <a:ext cx="6211638" cy="1040815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srgbClr val="F8F8F8"/>
                </a:solidFill>
                <a:latin typeface="Calibri" panose="020F0502020204030204" pitchFamily="34" charset="0"/>
              </a:rPr>
              <a:t>Корней Даткович Биждов</a:t>
            </a:r>
            <a:endParaRPr lang="en-US" sz="1800" dirty="0">
              <a:solidFill>
                <a:srgbClr val="F8F8F8"/>
              </a:solidFill>
              <a:latin typeface="Calibri" panose="020F0502020204030204" pitchFamily="34" charset="0"/>
            </a:endParaRP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F8F8F8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F8F8F8"/>
                </a:solidFill>
                <a:latin typeface="Calibri" panose="020F0502020204030204" pitchFamily="34" charset="0"/>
              </a:rPr>
              <a:t>Президент НСА</a:t>
            </a:r>
            <a:endParaRPr lang="ru-RU" sz="1800" dirty="0">
              <a:solidFill>
                <a:srgbClr val="F8F8F8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8094" y="471208"/>
            <a:ext cx="800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Круглый стол</a:t>
            </a:r>
          </a:p>
          <a:p>
            <a:pPr algn="ctr">
              <a:defRPr/>
            </a:pPr>
            <a:r>
              <a:rPr lang="ru-RU" sz="2000" dirty="0"/>
              <a:t>«Агрострахование как инструмент обеспечения финансовой устойчивости аграриев»</a:t>
            </a:r>
            <a:endParaRPr lang="ru-RU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1" name="Picture 2" descr="C:\Users\admin\Downloads\image001 (1).jpg">
            <a:extLst>
              <a:ext uri="{FF2B5EF4-FFF2-40B4-BE49-F238E27FC236}">
                <a16:creationId xmlns:a16="http://schemas.microsoft.com/office/drawing/2014/main" id="{4C59A82B-78AF-4C59-A63A-DC5D99FE8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24" y="142859"/>
            <a:ext cx="482803" cy="1126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33856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Динамика рынка агрострахования 2019 / 2018</a:t>
            </a:r>
            <a:br>
              <a:rPr lang="ru-RU" sz="2000" dirty="0"/>
            </a:br>
            <a:r>
              <a:rPr lang="ru-RU" sz="2000" b="0" dirty="0"/>
              <a:t>Восстановление системы с господдержкой: животноводство</a:t>
            </a:r>
            <a:endParaRPr lang="ru-RU" sz="2000" b="0" dirty="0"/>
          </a:p>
        </p:txBody>
      </p:sp>
      <p:sp>
        <p:nvSpPr>
          <p:cNvPr id="8" name="TextBox 1"/>
          <p:cNvSpPr txBox="1"/>
          <p:nvPr/>
        </p:nvSpPr>
        <p:spPr>
          <a:xfrm>
            <a:off x="4406232" y="1484789"/>
            <a:ext cx="2520280" cy="5760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54"/>
            <a:endParaRPr lang="ru-RU" sz="1800" dirty="0">
              <a:solidFill>
                <a:srgbClr val="005910"/>
              </a:solidFill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424726" y="238286"/>
            <a:ext cx="2133600" cy="26813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00591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63887142"/>
              </p:ext>
            </p:extLst>
          </p:nvPr>
        </p:nvGraphicFramePr>
        <p:xfrm>
          <a:off x="4943875" y="1484784"/>
          <a:ext cx="244968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27548" y="4581131"/>
            <a:ext cx="8136904" cy="18312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2425" indent="-352425" defTabSz="914354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</a:rPr>
              <a:t>+11%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5910"/>
                </a:solidFill>
              </a:rPr>
              <a:t>-увеличение количества застрахованных </a:t>
            </a:r>
            <a:r>
              <a:rPr lang="ru-RU" dirty="0">
                <a:solidFill>
                  <a:srgbClr val="005910"/>
                </a:solidFill>
              </a:rPr>
              <a:t>хозяйств</a:t>
            </a:r>
            <a:endParaRPr lang="ru-RU" dirty="0">
              <a:solidFill>
                <a:srgbClr val="005910"/>
              </a:solidFill>
            </a:endParaRPr>
          </a:p>
          <a:p>
            <a:pPr marL="352425" indent="-352425" defTabSz="914354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</a:rPr>
              <a:t>+49% </a:t>
            </a:r>
            <a:r>
              <a:rPr lang="ru-RU" dirty="0">
                <a:solidFill>
                  <a:srgbClr val="005910"/>
                </a:solidFill>
              </a:rPr>
              <a:t>- увеличение охвата поголовья</a:t>
            </a:r>
          </a:p>
          <a:p>
            <a:pPr marL="285750" indent="-285750" defTabSz="91435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</a:rPr>
              <a:t>+40% </a:t>
            </a:r>
            <a:r>
              <a:rPr lang="ru-RU" dirty="0">
                <a:solidFill>
                  <a:srgbClr val="005910"/>
                </a:solidFill>
              </a:rPr>
              <a:t>- рост страховой </a:t>
            </a:r>
            <a:r>
              <a:rPr lang="ru-RU" dirty="0">
                <a:solidFill>
                  <a:srgbClr val="005910"/>
                </a:solidFill>
              </a:rPr>
              <a:t>премии (с </a:t>
            </a:r>
            <a:r>
              <a:rPr lang="ru-RU" sz="2000" b="1" dirty="0">
                <a:solidFill>
                  <a:srgbClr val="C00000"/>
                </a:solidFill>
              </a:rPr>
              <a:t>900</a:t>
            </a:r>
            <a:r>
              <a:rPr lang="ru-RU" dirty="0">
                <a:solidFill>
                  <a:srgbClr val="00591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млн.</a:t>
            </a:r>
            <a:r>
              <a:rPr lang="ru-RU" dirty="0">
                <a:solidFill>
                  <a:srgbClr val="005910"/>
                </a:solidFill>
              </a:rPr>
              <a:t> до </a:t>
            </a:r>
            <a:r>
              <a:rPr lang="ru-RU" sz="2000" b="1" dirty="0">
                <a:solidFill>
                  <a:srgbClr val="C00000"/>
                </a:solidFill>
              </a:rPr>
              <a:t>1,3</a:t>
            </a:r>
            <a:r>
              <a:rPr lang="ru-RU" dirty="0">
                <a:solidFill>
                  <a:srgbClr val="00591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млрд.</a:t>
            </a:r>
            <a:r>
              <a:rPr lang="ru-RU" dirty="0">
                <a:solidFill>
                  <a:srgbClr val="005910"/>
                </a:solidFill>
              </a:rPr>
              <a:t> руб.)</a:t>
            </a:r>
          </a:p>
          <a:p>
            <a:pPr marL="285750" indent="-285750" defTabSz="91435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C00000"/>
                </a:solidFill>
              </a:rPr>
              <a:t>Факторы </a:t>
            </a:r>
            <a:r>
              <a:rPr lang="ru-RU" i="1" dirty="0">
                <a:solidFill>
                  <a:srgbClr val="C00000"/>
                </a:solidFill>
              </a:rPr>
              <a:t>роста </a:t>
            </a:r>
            <a:r>
              <a:rPr lang="ru-RU" i="1" dirty="0">
                <a:solidFill>
                  <a:srgbClr val="005910"/>
                </a:solidFill>
              </a:rPr>
              <a:t>– увеличение спроса и рост страховых сумм (стимул – риск эпизоотий)</a:t>
            </a:r>
          </a:p>
        </p:txBody>
      </p:sp>
      <p:pic>
        <p:nvPicPr>
          <p:cNvPr id="1026" name="Picture 2" descr="Овец, Стадо, Скот, Животные, Сельское Хозяй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060843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рова, Коров, Сельское Хозяйство, Крупный Рогатый Ско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7" y="2136916"/>
            <a:ext cx="259199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121" y="692699"/>
            <a:ext cx="568643" cy="568643"/>
          </a:xfrm>
          <a:prstGeom prst="rect">
            <a:avLst/>
          </a:prstGeom>
          <a:noFill/>
          <a:ln w="952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41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30" y="548683"/>
            <a:ext cx="8370929" cy="63408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8F8F8">
                    <a:lumMod val="10000"/>
                  </a:srgbClr>
                </a:solidFill>
              </a:rPr>
              <a:t>Страхование </a:t>
            </a:r>
            <a:r>
              <a:rPr lang="ru-RU" sz="2000" dirty="0">
                <a:solidFill>
                  <a:srgbClr val="F8F8F8">
                    <a:lumMod val="10000"/>
                  </a:srgbClr>
                </a:solidFill>
              </a:rPr>
              <a:t>с/х животных с господдержкой</a:t>
            </a:r>
            <a:br>
              <a:rPr lang="ru-RU" sz="2000" dirty="0">
                <a:solidFill>
                  <a:srgbClr val="F8F8F8">
                    <a:lumMod val="10000"/>
                  </a:srgbClr>
                </a:solidFill>
              </a:rPr>
            </a:br>
            <a:r>
              <a:rPr lang="ru-RU" sz="2000" b="0" dirty="0">
                <a:solidFill>
                  <a:srgbClr val="F8F8F8">
                    <a:lumMod val="10000"/>
                  </a:srgbClr>
                </a:solidFill>
              </a:rPr>
              <a:t>2019 г.</a:t>
            </a:r>
            <a:endParaRPr lang="ru-RU" sz="2000" b="0" dirty="0">
              <a:solidFill>
                <a:srgbClr val="F8F8F8">
                  <a:lumMod val="1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82" y="2420891"/>
            <a:ext cx="8097445" cy="349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1824" y="1479270"/>
            <a:ext cx="47812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C92B5">
                    <a:lumMod val="50000"/>
                  </a:srgbClr>
                </a:solidFill>
              </a:rPr>
              <a:t>Крупнейшие регионы по размеру застрахованного </a:t>
            </a:r>
            <a:r>
              <a:rPr lang="ru-RU" sz="1200" dirty="0">
                <a:solidFill>
                  <a:srgbClr val="5C92B5">
                    <a:lumMod val="50000"/>
                  </a:srgbClr>
                </a:solidFill>
              </a:rPr>
              <a:t>поголовья</a:t>
            </a:r>
            <a:endParaRPr lang="ru-RU" sz="1200" dirty="0">
              <a:solidFill>
                <a:srgbClr val="5C92B5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3513" y="5661248"/>
            <a:ext cx="8784976" cy="1107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4" tIns="60957" rIns="121914" bIns="60957" rtlCol="0">
            <a:spAutoFit/>
          </a:bodyPr>
          <a:lstStyle/>
          <a:p>
            <a:pPr algn="just" defTabSz="1219140"/>
            <a:r>
              <a:rPr lang="ru-RU" sz="1600" dirty="0">
                <a:solidFill>
                  <a:srgbClr val="000000"/>
                </a:solidFill>
              </a:rPr>
              <a:t>По данным на 1 </a:t>
            </a:r>
            <a:r>
              <a:rPr lang="ru-RU" sz="1600" dirty="0">
                <a:solidFill>
                  <a:srgbClr val="000000"/>
                </a:solidFill>
              </a:rPr>
              <a:t>декабря </a:t>
            </a:r>
            <a:r>
              <a:rPr lang="ru-RU" sz="1600" dirty="0">
                <a:solidFill>
                  <a:srgbClr val="000000"/>
                </a:solidFill>
              </a:rPr>
              <a:t>в системе страхования животных </a:t>
            </a:r>
            <a:r>
              <a:rPr lang="ru-RU" sz="1600" dirty="0">
                <a:solidFill>
                  <a:srgbClr val="000000"/>
                </a:solidFill>
              </a:rPr>
              <a:t>участвовали </a:t>
            </a:r>
            <a:r>
              <a:rPr lang="ru-RU" sz="1600" b="1" dirty="0">
                <a:solidFill>
                  <a:srgbClr val="C00000"/>
                </a:solidFill>
              </a:rPr>
              <a:t>52 субъекта РФ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algn="just" defTabSz="1219140"/>
            <a:r>
              <a:rPr lang="ru-RU" sz="1600" dirty="0">
                <a:solidFill>
                  <a:srgbClr val="000000">
                    <a:lumMod val="50000"/>
                  </a:srgbClr>
                </a:solidFill>
              </a:rPr>
              <a:t>Застраховано </a:t>
            </a:r>
            <a:r>
              <a:rPr lang="ru-RU" sz="1600" b="1" dirty="0">
                <a:solidFill>
                  <a:srgbClr val="C00000"/>
                </a:solidFill>
              </a:rPr>
              <a:t>6,7 млн</a:t>
            </a:r>
            <a:r>
              <a:rPr lang="ru-RU" sz="1600" dirty="0">
                <a:solidFill>
                  <a:srgbClr val="000000">
                    <a:lumMod val="50000"/>
                  </a:srgbClr>
                </a:solidFill>
              </a:rPr>
              <a:t> условных голов </a:t>
            </a:r>
            <a:r>
              <a:rPr lang="ru-RU" sz="1600" dirty="0">
                <a:solidFill>
                  <a:srgbClr val="000000">
                    <a:lumMod val="50000"/>
                  </a:srgbClr>
                </a:solidFill>
              </a:rPr>
              <a:t>– </a:t>
            </a:r>
            <a:r>
              <a:rPr lang="ru-RU" sz="1600" dirty="0">
                <a:solidFill>
                  <a:srgbClr val="000000">
                    <a:lumMod val="50000"/>
                  </a:srgbClr>
                </a:solidFill>
              </a:rPr>
              <a:t>более </a:t>
            </a:r>
            <a:r>
              <a:rPr lang="ru-RU" sz="1600" b="1" dirty="0">
                <a:solidFill>
                  <a:srgbClr val="C00000"/>
                </a:solidFill>
              </a:rPr>
              <a:t>22%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>
                <a:solidFill>
                  <a:srgbClr val="000000">
                    <a:lumMod val="50000"/>
                  </a:srgbClr>
                </a:solidFill>
              </a:rPr>
              <a:t>от </a:t>
            </a:r>
            <a:r>
              <a:rPr lang="ru-RU" sz="1600" dirty="0">
                <a:solidFill>
                  <a:srgbClr val="000000">
                    <a:lumMod val="50000"/>
                  </a:srgbClr>
                </a:solidFill>
              </a:rPr>
              <a:t>поголовья.</a:t>
            </a:r>
          </a:p>
          <a:p>
            <a:pPr algn="just" defTabSz="1219140"/>
            <a:r>
              <a:rPr lang="ru-RU" sz="1600" b="1" dirty="0"/>
              <a:t>Застраховано:</a:t>
            </a:r>
          </a:p>
          <a:p>
            <a:pPr algn="just" defTabSz="1219140"/>
            <a:r>
              <a:rPr lang="ru-RU" sz="1600" b="1" dirty="0">
                <a:solidFill>
                  <a:srgbClr val="C00000"/>
                </a:solidFill>
              </a:rPr>
              <a:t>159 </a:t>
            </a:r>
            <a:r>
              <a:rPr lang="ru-RU" sz="1600" b="1" dirty="0">
                <a:solidFill>
                  <a:srgbClr val="C00000"/>
                </a:solidFill>
              </a:rPr>
              <a:t>млн </a:t>
            </a:r>
            <a:r>
              <a:rPr lang="ru-RU" sz="1600" b="1" dirty="0"/>
              <a:t>голов птицы, </a:t>
            </a:r>
            <a:r>
              <a:rPr lang="ru-RU" sz="1600" b="1" dirty="0">
                <a:solidFill>
                  <a:srgbClr val="C00000"/>
                </a:solidFill>
              </a:rPr>
              <a:t>9 млн </a:t>
            </a:r>
            <a:r>
              <a:rPr lang="ru-RU" sz="1600" b="1" dirty="0"/>
              <a:t>голов свиней, </a:t>
            </a:r>
            <a:r>
              <a:rPr lang="ru-RU" sz="1600" b="1" dirty="0">
                <a:solidFill>
                  <a:srgbClr val="C00000"/>
                </a:solidFill>
              </a:rPr>
              <a:t>823 тыс. </a:t>
            </a:r>
            <a:r>
              <a:rPr lang="ru-RU" sz="1600" b="1" dirty="0"/>
              <a:t>КРС и </a:t>
            </a:r>
            <a:r>
              <a:rPr lang="ru-RU" sz="1600" b="1" dirty="0">
                <a:solidFill>
                  <a:srgbClr val="C00000"/>
                </a:solidFill>
              </a:rPr>
              <a:t>104 </a:t>
            </a:r>
            <a:r>
              <a:rPr lang="ru-RU" sz="1600" b="1" dirty="0"/>
              <a:t>тыс. </a:t>
            </a:r>
            <a:r>
              <a:rPr lang="ru-RU" sz="1600" b="1" dirty="0"/>
              <a:t>МРС</a:t>
            </a:r>
            <a:r>
              <a:rPr lang="ru-RU" sz="1600" dirty="0">
                <a:solidFill>
                  <a:srgbClr val="000000">
                    <a:lumMod val="50000"/>
                  </a:srgbClr>
                </a:solidFill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95255"/>
              </p:ext>
            </p:extLst>
          </p:nvPr>
        </p:nvGraphicFramePr>
        <p:xfrm>
          <a:off x="2351584" y="1756572"/>
          <a:ext cx="6984776" cy="3592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Округ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Регион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Застраховано </a:t>
                      </a:r>
                      <a:r>
                        <a:rPr lang="ru-RU" sz="1200" dirty="0">
                          <a:effectLst/>
                        </a:rPr>
                        <a:t>животных, тыс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 err="1" smtClean="0">
                          <a:effectLst/>
                        </a:rPr>
                        <a:t>усл</a:t>
                      </a:r>
                      <a:r>
                        <a:rPr lang="ru-RU" sz="1200" dirty="0" smtClean="0">
                          <a:effectLst/>
                        </a:rPr>
                        <a:t>. гол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Прирост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Тамбовская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Брянская область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2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Воронежская область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Липецкая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СЗФО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Ленинградская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Чувашская республика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Многократный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Пензенская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Республика Башкортостан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177%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6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Белгородская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Восстановление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2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УФО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Тюменская область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ТОП-10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3 442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61%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Всего, РФ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6 741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49%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8" marR="6068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07854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Страхование поголовья в Приволжье</a:t>
            </a:r>
            <a:br>
              <a:rPr lang="ru-RU" sz="2000" dirty="0"/>
            </a:br>
            <a:r>
              <a:rPr lang="ru-RU" sz="2000" b="0" dirty="0"/>
              <a:t>12 м 2018/12 м 2019</a:t>
            </a:r>
            <a:endParaRPr lang="ru-RU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672064" y="1109814"/>
            <a:ext cx="18722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</a:rPr>
              <a:t>Застраховано </a:t>
            </a:r>
            <a:r>
              <a:rPr lang="ru-RU" sz="1500" dirty="0" err="1">
                <a:solidFill>
                  <a:srgbClr val="000000"/>
                </a:solidFill>
              </a:rPr>
              <a:t>сельхозживотных</a:t>
            </a:r>
            <a:r>
              <a:rPr lang="ru-RU" sz="1500" dirty="0">
                <a:solidFill>
                  <a:srgbClr val="000000"/>
                </a:solidFill>
              </a:rPr>
              <a:t>, </a:t>
            </a:r>
            <a:r>
              <a:rPr lang="ru-RU" sz="1500" dirty="0">
                <a:solidFill>
                  <a:srgbClr val="000000"/>
                </a:solidFill>
              </a:rPr>
              <a:t>тыс. </a:t>
            </a:r>
            <a:r>
              <a:rPr lang="ru-RU" sz="1500" dirty="0" err="1">
                <a:solidFill>
                  <a:srgbClr val="000000"/>
                </a:solidFill>
              </a:rPr>
              <a:t>усл</a:t>
            </a:r>
            <a:r>
              <a:rPr lang="ru-RU" sz="1500" dirty="0">
                <a:solidFill>
                  <a:srgbClr val="000000"/>
                </a:solidFill>
              </a:rPr>
              <a:t>. голов</a:t>
            </a:r>
            <a:endParaRPr lang="ru-RU" sz="1500" dirty="0">
              <a:solidFill>
                <a:srgbClr val="000000"/>
              </a:solidFill>
            </a:endParaRPr>
          </a:p>
        </p:txBody>
      </p:sp>
      <p:pic>
        <p:nvPicPr>
          <p:cNvPr id="8194" name="Picture 2" descr="Forest, Karelia, Russia, Summer, Lake, Landscape, Roc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32659"/>
            <a:ext cx="1748894" cy="11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5936664" y="2420888"/>
            <a:ext cx="3316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2131488"/>
              </p:ext>
            </p:extLst>
          </p:nvPr>
        </p:nvGraphicFramePr>
        <p:xfrm>
          <a:off x="4495705" y="1556792"/>
          <a:ext cx="6072336" cy="411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06516214"/>
              </p:ext>
            </p:extLst>
          </p:nvPr>
        </p:nvGraphicFramePr>
        <p:xfrm>
          <a:off x="1775520" y="1412776"/>
          <a:ext cx="2808312" cy="330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55073" y="5651959"/>
            <a:ext cx="8712968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Господдержка </a:t>
            </a:r>
            <a:r>
              <a:rPr lang="ru-RU" sz="1600" dirty="0">
                <a:solidFill>
                  <a:srgbClr val="C00000"/>
                </a:solidFill>
              </a:rPr>
              <a:t>оказана </a:t>
            </a:r>
            <a:r>
              <a:rPr lang="ru-RU" sz="1600" dirty="0">
                <a:solidFill>
                  <a:srgbClr val="C00000"/>
                </a:solidFill>
              </a:rPr>
              <a:t>в 13 регионах ПФО.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В Кировской области восстановление с нуля.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Регион-лидер по приросту застрахованного поголовья – Чувашская Республика 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875352" y="1539374"/>
            <a:ext cx="663389" cy="4668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</a:rPr>
              <a:t>61%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80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1079012"/>
              </p:ext>
            </p:extLst>
          </p:nvPr>
        </p:nvGraphicFramePr>
        <p:xfrm>
          <a:off x="2050422" y="1310002"/>
          <a:ext cx="5845228" cy="443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25408" y="4216833"/>
            <a:ext cx="219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Катастрофическая засуха</a:t>
            </a:r>
            <a:endParaRPr lang="ru-RU" sz="16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7346" y="3408922"/>
            <a:ext cx="1887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Засуха в Сибири</a:t>
            </a:r>
            <a:endParaRPr lang="ru-RU" sz="14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0561" y="2636220"/>
            <a:ext cx="3584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Наводнения на Дальнем Востоке</a:t>
            </a:r>
            <a:endParaRPr lang="ru-RU" sz="14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8707" y="1911214"/>
            <a:ext cx="3367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Локальные ЧС</a:t>
            </a:r>
            <a:endParaRPr lang="ru-RU" sz="14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6566" y="4717540"/>
            <a:ext cx="1645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 </a:t>
            </a:r>
            <a:r>
              <a:rPr lang="ru-RU" sz="16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42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3620" y="3841915"/>
            <a:ext cx="1691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 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14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</a:t>
            </a:r>
            <a:r>
              <a:rPr lang="ru-RU" sz="11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ED1C24">
                  <a:lumMod val="50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16486" y="2975068"/>
            <a:ext cx="1766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  </a:t>
            </a:r>
            <a:r>
              <a:rPr lang="ru-RU" sz="16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6,6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68380" y="2326710"/>
            <a:ext cx="1766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</a:t>
            </a:r>
            <a:r>
              <a:rPr lang="ru-RU" sz="16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16,5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14582" y="1371547"/>
            <a:ext cx="353181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Град на Юге, локальные ЧС</a:t>
            </a:r>
          </a:p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≈</a:t>
            </a:r>
            <a:r>
              <a:rPr lang="ru-RU" sz="2400" dirty="0">
                <a:solidFill>
                  <a:srgbClr val="CA3F3C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7,3</a:t>
            </a:r>
            <a:r>
              <a:rPr lang="ru-RU" sz="11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 </a:t>
            </a:r>
            <a:r>
              <a:rPr lang="ru-RU" sz="1400" dirty="0">
                <a:solidFill>
                  <a:srgbClr val="ED1C24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руб.</a:t>
            </a:r>
          </a:p>
        </p:txBody>
      </p:sp>
      <p:pic>
        <p:nvPicPr>
          <p:cNvPr id="1026" name="Picture 2" descr="Imagine similarÄ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1008318"/>
            <a:ext cx="2164654" cy="14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Ð±Ð¸Ð¾Ð»Ð¾Ð³Ð¸ÑÐµÑÐºÐ°Ñ Ð±ÐµÐ·Ð¾Ð¿Ð°ÑÐ½Ð¾ÑÑÑ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72" y="1636389"/>
            <a:ext cx="1329281" cy="8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2084" y="3535009"/>
            <a:ext cx="368678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Наводнения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Восточная Сибирь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Дальний Восток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Массовые потери поголовья в ДФО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вспышка ящура /Приморье, природные пожары/Забайкалье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Потери озимых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Засуха, град и сильный ветер, переувлажнение почвы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733745" y="597731"/>
            <a:ext cx="94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/>
              <a:t>2019</a:t>
            </a:r>
            <a:endParaRPr lang="ru-RU" sz="2400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43486" y="2485588"/>
            <a:ext cx="2894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&gt;</a:t>
            </a:r>
            <a:r>
              <a:rPr lang="ru-RU" sz="3200" b="1" u="sng" dirty="0">
                <a:solidFill>
                  <a:srgbClr val="C00000"/>
                </a:solidFill>
              </a:rPr>
              <a:t>13,2 </a:t>
            </a:r>
            <a:r>
              <a:rPr lang="ru-RU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млрд </a:t>
            </a:r>
            <a:r>
              <a:rPr lang="ru-RU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руб.</a:t>
            </a:r>
          </a:p>
          <a:p>
            <a:pPr algn="ctr"/>
            <a:r>
              <a:rPr lang="ru-RU" sz="3200" b="1" u="sng" dirty="0">
                <a:solidFill>
                  <a:srgbClr val="C00000"/>
                </a:solidFill>
              </a:rPr>
              <a:t>25 </a:t>
            </a:r>
            <a:r>
              <a:rPr lang="ru-RU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ре</a:t>
            </a:r>
            <a:r>
              <a:rPr lang="ru-RU" sz="2400" b="1" u="sng" dirty="0">
                <a:solidFill>
                  <a:srgbClr val="C00000"/>
                </a:solidFill>
                <a:cs typeface="Arial" panose="020B0604020202020204" pitchFamily="34" charset="0"/>
              </a:rPr>
              <a:t>гионов</a:t>
            </a:r>
            <a:endParaRPr lang="ru-RU" sz="1600" b="1" u="sng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2820" y="5537103"/>
            <a:ext cx="8668493" cy="81560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Значительная часть ущерба от ЧС в 2019 г. пришлась на незастрахованные  поля (ДФО – более 90%)</a:t>
            </a:r>
          </a:p>
          <a:p>
            <a:pPr algn="ctr">
              <a:spcAft>
                <a:spcPts val="3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 из бюджета: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 млрд.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руб., но приоритет – ДФО и Иркутская область.</a:t>
            </a:r>
          </a:p>
          <a:p>
            <a:pPr algn="ctr">
              <a:spcAft>
                <a:spcPts val="3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остальных регионах: помощь бюджета -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млн.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(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только застрахованные хозяйства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2103617" y="565291"/>
            <a:ext cx="804689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 sz="2200" dirty="0"/>
              <a:t>Реализация крупных рисков в АПК РФ</a:t>
            </a:r>
          </a:p>
          <a:p>
            <a:r>
              <a:rPr lang="ru-RU" b="0" dirty="0">
                <a:solidFill>
                  <a:schemeClr val="bg1">
                    <a:lumMod val="10000"/>
                  </a:schemeClr>
                </a:solidFill>
              </a:rPr>
              <a:t>20</a:t>
            </a:r>
            <a:r>
              <a:rPr lang="en-US" b="0" dirty="0">
                <a:solidFill>
                  <a:schemeClr val="bg1">
                    <a:lumMod val="10000"/>
                  </a:schemeClr>
                </a:solidFill>
              </a:rPr>
              <a:t>10-201</a:t>
            </a:r>
            <a:r>
              <a:rPr lang="ru-RU" b="0" dirty="0">
                <a:solidFill>
                  <a:schemeClr val="bg1">
                    <a:lumMod val="10000"/>
                  </a:schemeClr>
                </a:solidFill>
              </a:rPr>
              <a:t>9</a:t>
            </a:r>
            <a:endParaRPr lang="ru-RU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35922" y="4328972"/>
            <a:ext cx="3034999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гибели с/х культур в 2019 г.: 1,6 млн. га</a:t>
            </a:r>
          </a:p>
          <a:p>
            <a:pPr algn="ctr">
              <a:spcAft>
                <a:spcPts val="300"/>
              </a:spcAft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(1,9% от посевной площади).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3424" y="6352711"/>
            <a:ext cx="8247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Порядок приоритетной помощи застрахованным будет сохранен в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515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Агрострахование: крупные выплаты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2012-2019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255" y="5269836"/>
            <a:ext cx="874930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 январе 2019 года совершены крупные выплаты по страхованию урожая, например:</a:t>
            </a:r>
          </a:p>
          <a:p>
            <a:r>
              <a:rPr lang="ru-RU" dirty="0">
                <a:solidFill>
                  <a:srgbClr val="C00000"/>
                </a:solidFill>
              </a:rPr>
              <a:t>73 млн. руб. </a:t>
            </a:r>
            <a:r>
              <a:rPr lang="ru-RU" dirty="0"/>
              <a:t>– выплата по гибели озимых, Республика Мордовия;</a:t>
            </a:r>
          </a:p>
          <a:p>
            <a:r>
              <a:rPr lang="ru-RU" dirty="0">
                <a:solidFill>
                  <a:srgbClr val="C00000"/>
                </a:solidFill>
              </a:rPr>
              <a:t>63 млн. руб. </a:t>
            </a:r>
            <a:r>
              <a:rPr lang="ru-RU" dirty="0"/>
              <a:t>– выплата по гибели озимых, Самарская область.</a:t>
            </a:r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53102600"/>
              </p:ext>
            </p:extLst>
          </p:nvPr>
        </p:nvGraphicFramePr>
        <p:xfrm>
          <a:off x="1991544" y="1397000"/>
          <a:ext cx="5472608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17296" y="1527893"/>
            <a:ext cx="27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Максимальные </a:t>
            </a:r>
            <a:r>
              <a:rPr lang="ru-RU" dirty="0"/>
              <a:t>выплаты по страхованию с/х </a:t>
            </a:r>
            <a:r>
              <a:rPr lang="ru-RU" dirty="0"/>
              <a:t>рисков, млн. руб.</a:t>
            </a:r>
          </a:p>
          <a:p>
            <a:r>
              <a:rPr lang="ru-RU" dirty="0"/>
              <a:t>(По 1 событию)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93250"/>
              </p:ext>
            </p:extLst>
          </p:nvPr>
        </p:nvGraphicFramePr>
        <p:xfrm>
          <a:off x="7666954" y="2794417"/>
          <a:ext cx="2856149" cy="972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4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570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С/х животные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371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</a:t>
                      </a:r>
                      <a:r>
                        <a:rPr lang="ru-RU" sz="1400" baseline="0" dirty="0" smtClean="0"/>
                        <a:t>/х животные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206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Урожай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79145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Крупнейшие страховые выплаты по рискам АПК РФ</a:t>
            </a:r>
            <a:br>
              <a:rPr lang="ru-RU" dirty="0" smtClean="0"/>
            </a:br>
            <a:r>
              <a:rPr lang="ru-RU" b="0" dirty="0" smtClean="0"/>
              <a:t>2016-2019 (примеры)</a:t>
            </a:r>
            <a:endParaRPr lang="ru-RU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25442"/>
              </p:ext>
            </p:extLst>
          </p:nvPr>
        </p:nvGraphicFramePr>
        <p:xfrm>
          <a:off x="1822575" y="1628802"/>
          <a:ext cx="8546852" cy="38896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1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0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СК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Регион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36000" marB="7200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Объект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Событие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Год </a:t>
                      </a:r>
                      <a:r>
                        <a:rPr lang="ru-RU" sz="1400" u="none" strike="noStrike" dirty="0" smtClean="0">
                          <a:effectLst/>
                        </a:rPr>
                        <a:t>выплат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Страховые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выплаты, млн руб.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7" marR="6857" marT="6857" marB="0"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АльфаСтрахование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Приморский край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Свиньи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Уничтожение поголовья (ящур)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570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Авангард-Гарант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Воронежская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Подсолнечник на зерно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Переувлажнение почвы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206,4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АльфаСтрахование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Белгородская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Свиньи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АЧС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145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8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Мурманская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Рыба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Гибель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РСХБ-Страхование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Рязанская 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Свиньи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АЧС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82,9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20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РСХБ-Страхование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Республика Мордовия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Пшеница озимая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Зимние риски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1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АльфаСтрахование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/>
                        </a:rPr>
                        <a:t>Республика Башкортостан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Урожай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Засуха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1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Согласие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/>
                        </a:rPr>
                        <a:t>Воронежская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rebuchet MS"/>
                        </a:rPr>
                        <a:t> область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Урожай с/х культур (без ГП)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Засуха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857" marR="6857" marT="6857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19,6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7" marR="6857" marT="685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87339" y="609329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отрасль покрывает убытки от опасных природных явлений</a:t>
            </a:r>
            <a:r>
              <a:rPr lang="ru-RU" b="1" dirty="0">
                <a:solidFill>
                  <a:srgbClr val="00591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риски которых создают реальную финансовую угрозу разорения</a:t>
            </a:r>
            <a:endParaRPr lang="ru-RU" b="1" dirty="0">
              <a:solidFill>
                <a:srgbClr val="00591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3516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НСА: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ru-RU" sz="2000" b="0" dirty="0"/>
              <a:t>Основные направления развития</a:t>
            </a:r>
            <a:endParaRPr lang="ru-RU" sz="20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545266"/>
            <a:ext cx="2133600" cy="268287"/>
          </a:xfrm>
          <a:prstGeom prst="rect">
            <a:avLst/>
          </a:prstGeom>
        </p:spPr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16</a:t>
            </a:fld>
            <a:endParaRPr lang="ru-RU" dirty="0">
              <a:solidFill>
                <a:srgbClr val="00591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0194888"/>
              </p:ext>
            </p:extLst>
          </p:nvPr>
        </p:nvGraphicFramePr>
        <p:xfrm>
          <a:off x="2279576" y="1397000"/>
          <a:ext cx="806489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7130254" y="620691"/>
            <a:ext cx="3559236" cy="144016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2020-2023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0494" y="6165307"/>
            <a:ext cx="88657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Основой развития станет диверсификация программ с учетом специфики рисков отдельных регионов и направлений </a:t>
            </a:r>
            <a:r>
              <a:rPr lang="ru-RU" sz="1600" dirty="0" err="1">
                <a:solidFill>
                  <a:srgbClr val="C00000"/>
                </a:solidFill>
              </a:rPr>
              <a:t>агропроизводства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888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39266"/>
            <a:ext cx="7924800" cy="44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naai.ru/upload/iblock/8c5/8c5435b656d4ee82db1f773993a68f9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5" y="1546410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8F8F8">
                    <a:lumMod val="10000"/>
                  </a:srgbClr>
                </a:solidFill>
              </a:rPr>
              <a:t>НСА: мероприятия в регионах в </a:t>
            </a:r>
            <a:r>
              <a:rPr lang="ru-RU" sz="2000" dirty="0">
                <a:solidFill>
                  <a:srgbClr val="F8F8F8">
                    <a:lumMod val="10000"/>
                  </a:srgbClr>
                </a:solidFill>
              </a:rPr>
              <a:t>2019</a:t>
            </a:r>
            <a:endParaRPr lang="ru-RU" sz="2000" dirty="0">
              <a:solidFill>
                <a:srgbClr val="F8F8F8">
                  <a:lumMod val="1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5667" y="3467095"/>
            <a:ext cx="3384376" cy="31085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400" b="1" u="sng" dirty="0">
                <a:solidFill>
                  <a:srgbClr val="002060"/>
                </a:solidFill>
                <a:latin typeface="+mj-lt"/>
              </a:rPr>
              <a:t>Крупнейшие региональные </a:t>
            </a:r>
            <a:r>
              <a:rPr lang="ru-RU" sz="1400" b="1" u="sng" dirty="0">
                <a:solidFill>
                  <a:srgbClr val="002060"/>
                </a:solidFill>
                <a:latin typeface="+mj-lt"/>
              </a:rPr>
              <a:t>мероприятия по повышению финансовой </a:t>
            </a:r>
            <a:r>
              <a:rPr lang="ru-RU" sz="1400" b="1" u="sng" dirty="0">
                <a:solidFill>
                  <a:srgbClr val="002060"/>
                </a:solidFill>
                <a:latin typeface="+mj-lt"/>
              </a:rPr>
              <a:t>грамотности в 2019 г.:</a:t>
            </a:r>
            <a:endParaRPr lang="ru-RU" sz="1600" b="1" u="sng" dirty="0">
              <a:solidFill>
                <a:srgbClr val="002060"/>
              </a:solidFill>
              <a:latin typeface="+mj-lt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Ростовская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Тамбовская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Республика Крым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Нижегородская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Калининградская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Ярославская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Новосибирская область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Республика Карачаево-Черкесия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Чеченская Республ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ика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Новосибирская область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Приморский край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9634" y="3467095"/>
            <a:ext cx="3744416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400" b="1" u="sng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ru-RU" dirty="0"/>
              <a:t>Рабочие совещания </a:t>
            </a:r>
            <a:r>
              <a:rPr lang="ru-RU" dirty="0"/>
              <a:t>и </a:t>
            </a:r>
            <a:r>
              <a:rPr lang="ru-RU" dirty="0"/>
              <a:t>встречи: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Краснодарский </a:t>
            </a:r>
            <a:r>
              <a:rPr lang="ru-RU" b="0" u="none" dirty="0"/>
              <a:t>край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Ленинградская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Республика Карачаево-Черкесия</a:t>
            </a:r>
            <a:endParaRPr lang="ru-RU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Республика Удмуртия</a:t>
            </a:r>
            <a:endParaRPr lang="ru-RU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Ростовская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Республика </a:t>
            </a:r>
            <a:r>
              <a:rPr lang="ru-RU" b="0" u="none" dirty="0"/>
              <a:t>Якутия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Орловская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Московская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u="none" dirty="0"/>
              <a:t>Краснодарский край</a:t>
            </a:r>
            <a:endParaRPr lang="ru-RU" b="0" u="none" dirty="0"/>
          </a:p>
        </p:txBody>
      </p:sp>
      <p:pic>
        <p:nvPicPr>
          <p:cNvPr id="2050" name="Picture 2" descr="НСА окажет страховую поддержку аграриям Удмуртской Республи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16" y="1042511"/>
            <a:ext cx="2124456" cy="15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96200" y="0"/>
            <a:ext cx="212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DD94AD-A3E0-431F-813F-F09B9CBEB3E5}"/>
              </a:ext>
            </a:extLst>
          </p:cNvPr>
          <p:cNvSpPr/>
          <p:nvPr/>
        </p:nvSpPr>
        <p:spPr>
          <a:xfrm>
            <a:off x="3575720" y="2204864"/>
            <a:ext cx="5040560" cy="1046432"/>
          </a:xfrm>
          <a:prstGeom prst="rect">
            <a:avLst/>
          </a:prstGeom>
          <a:solidFill>
            <a:schemeClr val="bg1"/>
          </a:solidFill>
        </p:spPr>
        <p:txBody>
          <a:bodyPr wrap="square" lIns="121912" tIns="60956" rIns="121912" bIns="60956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+mj-lt"/>
              </a:rPr>
              <a:t>Информационно-разъяснительная работа НСА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+mj-lt"/>
              </a:rPr>
              <a:t>В форме семинаров, мероприятий и совещаний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в регионах с участием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НСА для аграриев и СМИ проведено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более 20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мероприятий, в т.ч.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960" y="5805264"/>
            <a:ext cx="46805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Заключены соглашения: 10 Регионов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78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87428" y="6092825"/>
            <a:ext cx="6480572" cy="64928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_tradnl" sz="1900" dirty="0"/>
              <a:t> </a:t>
            </a:r>
            <a:endParaRPr lang="ru-RU" sz="19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55542" y="3068960"/>
            <a:ext cx="8280920" cy="720080"/>
          </a:xfrm>
          <a:prstGeom prst="rect">
            <a:avLst/>
          </a:prstGeom>
          <a:noFill/>
        </p:spPr>
        <p:txBody>
          <a:bodyPr vert="horz" lIns="91436" tIns="45718" rIns="91436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991917" y="5637509"/>
            <a:ext cx="8281988" cy="1031875"/>
          </a:xfrm>
          <a:prstGeom prst="rect">
            <a:avLst/>
          </a:prstGeom>
          <a:noFill/>
        </p:spPr>
        <p:txBody>
          <a:bodyPr vert="horz" lIns="91436" tIns="45718" rIns="91436" bIns="4571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Тел. / факс: +7 495 782</a:t>
            </a:r>
            <a:r>
              <a:rPr lang="en-US" b="1" dirty="0"/>
              <a:t> </a:t>
            </a:r>
            <a:r>
              <a:rPr lang="ru-RU" b="1" dirty="0"/>
              <a:t>04</a:t>
            </a:r>
            <a:r>
              <a:rPr lang="en-US" b="1" dirty="0"/>
              <a:t> </a:t>
            </a:r>
            <a:r>
              <a:rPr lang="ru-RU" b="1" dirty="0"/>
              <a:t>99</a:t>
            </a:r>
          </a:p>
          <a:p>
            <a:pPr algn="ctr"/>
            <a:r>
              <a:rPr lang="ru-RU" b="1" dirty="0">
                <a:hlinkClick r:id="rId3"/>
              </a:rPr>
              <a:t>www.naai.</a:t>
            </a:r>
            <a:r>
              <a:rPr lang="en-US" b="1" dirty="0">
                <a:hlinkClick r:id="rId3"/>
              </a:rPr>
              <a:t>ru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5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F8F8F8">
                    <a:lumMod val="10000"/>
                  </a:srgbClr>
                </a:solidFill>
              </a:rPr>
              <a:t>Изменения Закона №260-ФЗ</a:t>
            </a:r>
            <a:br>
              <a:rPr lang="ru-RU" sz="2200" dirty="0">
                <a:solidFill>
                  <a:srgbClr val="F8F8F8">
                    <a:lumMod val="10000"/>
                  </a:srgbClr>
                </a:solidFill>
              </a:rPr>
            </a:br>
            <a:r>
              <a:rPr lang="ru-RU" sz="2200" b="0" dirty="0">
                <a:solidFill>
                  <a:srgbClr val="F8F8F8">
                    <a:lumMod val="10000"/>
                  </a:srgbClr>
                </a:solidFill>
              </a:rPr>
              <a:t>2019 г.</a:t>
            </a:r>
            <a:endParaRPr lang="ru-RU" sz="1800" b="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0199688" y="1588"/>
            <a:ext cx="468312" cy="252412"/>
          </a:xfrm>
          <a:prstGeom prst="rect">
            <a:avLst/>
          </a:prstGeom>
        </p:spPr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2</a:t>
            </a:fld>
            <a:endParaRPr lang="ru-RU" dirty="0">
              <a:solidFill>
                <a:srgbClr val="00591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0316233"/>
              </p:ext>
            </p:extLst>
          </p:nvPr>
        </p:nvGraphicFramePr>
        <p:xfrm>
          <a:off x="2055612" y="1332356"/>
          <a:ext cx="619268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248300" y="1484784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Позволит снизить расходы аграриев и субсидирующих бюджетов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48300" y="263691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Подлежат страхованию риски, характерные для центральных и восточных регионов </a:t>
            </a:r>
            <a:r>
              <a:rPr lang="ru-RU" sz="1200" dirty="0"/>
              <a:t>РФ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48300" y="371703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Повышение гибкости программ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 должно стимулировать </a:t>
            </a:r>
            <a:r>
              <a:rPr lang="ru-RU" sz="1100" dirty="0">
                <a:solidFill>
                  <a:schemeClr val="bg1"/>
                </a:solidFill>
              </a:rPr>
              <a:t>спрос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49140" y="4766280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- Позволит </a:t>
            </a:r>
            <a:r>
              <a:rPr lang="ru-RU" sz="1100" dirty="0"/>
              <a:t>повысить уровень сервиса, особенно удаленно расположенным </a:t>
            </a:r>
            <a:r>
              <a:rPr lang="ru-RU" sz="1100" dirty="0"/>
              <a:t>хозяйствам</a:t>
            </a:r>
            <a:endParaRPr lang="ru-RU" sz="1100" dirty="0"/>
          </a:p>
          <a:p>
            <a:pPr lvl="0" algn="ctr"/>
            <a:r>
              <a:rPr lang="ru-RU" sz="1100" dirty="0"/>
              <a:t>- Основа </a:t>
            </a:r>
            <a:r>
              <a:rPr lang="ru-RU" sz="1100" dirty="0"/>
              <a:t>для создания индексных продуктов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424726" y="238282"/>
            <a:ext cx="2133600" cy="26813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00591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4078" y="573325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/>
              <a:t>Рыба, водоросли, моллюски: данная продукция может быть застрахована с 2019 г.</a:t>
            </a:r>
            <a:endParaRPr lang="ru-RU" sz="1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5884774"/>
            <a:ext cx="561060" cy="56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80176" y="76470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Вступили в силу с 1 марта 2019 г.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99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7" y="548683"/>
            <a:ext cx="8118901" cy="634083"/>
          </a:xfrm>
        </p:spPr>
        <p:txBody>
          <a:bodyPr/>
          <a:lstStyle/>
          <a:p>
            <a:r>
              <a:rPr lang="ru-RU" dirty="0" smtClean="0"/>
              <a:t>2019: комплекс мер, изменивших систему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72649605"/>
              </p:ext>
            </p:extLst>
          </p:nvPr>
        </p:nvGraphicFramePr>
        <p:xfrm>
          <a:off x="1775520" y="1628800"/>
          <a:ext cx="46805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77724" y="1184994"/>
            <a:ext cx="328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Рост </a:t>
            </a:r>
            <a:r>
              <a:rPr lang="ru-RU" sz="1600" dirty="0">
                <a:solidFill>
                  <a:srgbClr val="000000"/>
                </a:solidFill>
              </a:rPr>
              <a:t>рынка агрострахования с господдержкой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2018 / 2019: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2,3</a:t>
            </a:r>
            <a:r>
              <a:rPr lang="ru-RU" dirty="0">
                <a:solidFill>
                  <a:srgbClr val="000000"/>
                </a:solidFill>
              </a:rPr>
              <a:t> раза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37931716"/>
              </p:ext>
            </p:extLst>
          </p:nvPr>
        </p:nvGraphicFramePr>
        <p:xfrm>
          <a:off x="7321448" y="2412259"/>
          <a:ext cx="2999656" cy="325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Блок-схема: извлечение 7"/>
          <p:cNvSpPr/>
          <p:nvPr/>
        </p:nvSpPr>
        <p:spPr>
          <a:xfrm rot="5400000">
            <a:off x="4649431" y="3753036"/>
            <a:ext cx="4680520" cy="576064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F8F8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8328248" y="3212976"/>
            <a:ext cx="432048" cy="936104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01890" y="3198170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</a:t>
            </a:r>
            <a:r>
              <a:rPr lang="ru-RU" sz="2400" b="1" dirty="0">
                <a:solidFill>
                  <a:srgbClr val="C00000"/>
                </a:solidFill>
              </a:rPr>
              <a:t>129%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6200" y="0"/>
            <a:ext cx="212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8F8F8"/>
                </a:solidFill>
              </a:rPr>
              <a:t>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6412" y="5877272"/>
            <a:ext cx="33843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2019: Объем премии по всем направлениям с/х страхования </a:t>
            </a:r>
            <a:r>
              <a:rPr lang="en-US" dirty="0">
                <a:solidFill>
                  <a:srgbClr val="C00000"/>
                </a:solidFill>
              </a:rPr>
              <a:t>&gt; 5 </a:t>
            </a:r>
            <a:r>
              <a:rPr lang="ru-RU" dirty="0">
                <a:solidFill>
                  <a:srgbClr val="C00000"/>
                </a:solidFill>
              </a:rPr>
              <a:t>млрд. руб.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301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7" y="548683"/>
            <a:ext cx="8118901" cy="6340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Страхование с господдержкой: охват посевов и с/х животных</a:t>
            </a:r>
            <a:br>
              <a:rPr lang="ru-RU" dirty="0" smtClean="0"/>
            </a:br>
            <a:endParaRPr lang="ru-RU" b="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0978365"/>
              </p:ext>
            </p:extLst>
          </p:nvPr>
        </p:nvGraphicFramePr>
        <p:xfrm>
          <a:off x="6384032" y="1628800"/>
          <a:ext cx="367240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55868212"/>
              </p:ext>
            </p:extLst>
          </p:nvPr>
        </p:nvGraphicFramePr>
        <p:xfrm>
          <a:off x="2135560" y="1628800"/>
          <a:ext cx="367240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3391" y="4581131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Рост застрахованной площади: в </a:t>
            </a:r>
            <a:r>
              <a:rPr lang="ru-RU" sz="2800" b="1" dirty="0">
                <a:solidFill>
                  <a:srgbClr val="C00000"/>
                </a:solidFill>
              </a:rPr>
              <a:t>4,2 </a:t>
            </a:r>
            <a:r>
              <a:rPr lang="ru-RU" dirty="0"/>
              <a:t>раза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Прирост поголовья: в </a:t>
            </a:r>
            <a:r>
              <a:rPr lang="ru-RU" sz="2800" b="1" dirty="0">
                <a:solidFill>
                  <a:srgbClr val="C00000"/>
                </a:solidFill>
              </a:rPr>
              <a:t>1,5</a:t>
            </a:r>
            <a:r>
              <a:rPr lang="ru-RU" dirty="0"/>
              <a:t> раз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Достигнут прирост охвата по отношению к 2016 г. – периоду до введения «единой субсидии»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5399" y="428577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2019/2018:</a:t>
            </a:r>
          </a:p>
        </p:txBody>
      </p:sp>
      <p:pic>
        <p:nvPicPr>
          <p:cNvPr id="9" name="Picture 4" descr="Корова, Коров, Сельское Хозяйство, Крупный Рогатый Ско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3" y="1556792"/>
            <a:ext cx="118813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ле, Сельское Хозяйство, Урожай, Деревня, Кукуруза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1321" y="1561066"/>
            <a:ext cx="1188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410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5291" y="1650618"/>
            <a:ext cx="4083936" cy="5112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ru-RU" sz="1900" dirty="0">
              <a:solidFill>
                <a:srgbClr val="F8F8F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Восстановление системы с </a:t>
            </a:r>
            <a:r>
              <a:rPr lang="ru-RU" sz="2000" dirty="0"/>
              <a:t>господдержкой</a:t>
            </a:r>
            <a:br>
              <a:rPr lang="ru-RU" sz="2000" dirty="0"/>
            </a:br>
            <a:r>
              <a:rPr lang="ru-RU" sz="2000" b="0" dirty="0"/>
              <a:t>Растениеводство 2019/2018</a:t>
            </a:r>
            <a:br>
              <a:rPr lang="ru-RU" sz="2000" b="0" dirty="0"/>
            </a:br>
            <a:endParaRPr lang="ru-RU" sz="2000" b="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8403298"/>
              </p:ext>
            </p:extLst>
          </p:nvPr>
        </p:nvGraphicFramePr>
        <p:xfrm>
          <a:off x="2351584" y="1969592"/>
          <a:ext cx="2970330" cy="262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3"/>
          <p:cNvSpPr txBox="1">
            <a:spLocks/>
          </p:cNvSpPr>
          <p:nvPr/>
        </p:nvSpPr>
        <p:spPr>
          <a:xfrm>
            <a:off x="8424726" y="238286"/>
            <a:ext cx="2133600" cy="26813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00591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3514" y="4585325"/>
            <a:ext cx="8854812" cy="190821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 marL="342900" indent="-342900" defTabSz="91435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591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4,3</a:t>
            </a:r>
            <a:r>
              <a:rPr lang="ru-RU" dirty="0">
                <a:solidFill>
                  <a:srgbClr val="005910"/>
                </a:solidFill>
              </a:rPr>
              <a:t> </a:t>
            </a:r>
            <a:r>
              <a:rPr lang="ru-RU" dirty="0">
                <a:solidFill>
                  <a:srgbClr val="005910"/>
                </a:solidFill>
              </a:rPr>
              <a:t>раза выросло количество застрахованных хозяйств</a:t>
            </a:r>
          </a:p>
          <a:p>
            <a:pPr marL="285750" indent="-285750" defTabSz="91435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591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4,1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5910"/>
                </a:solidFill>
              </a:rPr>
              <a:t>раза увеличилась застрахованная площадь</a:t>
            </a:r>
          </a:p>
          <a:p>
            <a:pPr marL="285750" indent="-285750" defTabSz="91435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591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005910"/>
                </a:solidFill>
              </a:rPr>
              <a:t> </a:t>
            </a:r>
            <a:r>
              <a:rPr lang="ru-RU" dirty="0">
                <a:solidFill>
                  <a:srgbClr val="005910"/>
                </a:solidFill>
              </a:rPr>
              <a:t>раза вырос объем страховой </a:t>
            </a:r>
            <a:r>
              <a:rPr lang="ru-RU" dirty="0">
                <a:solidFill>
                  <a:srgbClr val="005910"/>
                </a:solidFill>
              </a:rPr>
              <a:t>премии – с </a:t>
            </a:r>
            <a:r>
              <a:rPr lang="ru-RU" sz="2000" b="1" dirty="0">
                <a:solidFill>
                  <a:srgbClr val="C00000"/>
                </a:solidFill>
              </a:rPr>
              <a:t>990</a:t>
            </a:r>
            <a:r>
              <a:rPr lang="ru-RU" dirty="0">
                <a:solidFill>
                  <a:srgbClr val="005910"/>
                </a:solidFill>
              </a:rPr>
              <a:t> млн руб. до </a:t>
            </a:r>
            <a:r>
              <a:rPr lang="ru-RU" sz="2000" b="1" dirty="0">
                <a:solidFill>
                  <a:srgbClr val="C00000"/>
                </a:solidFill>
              </a:rPr>
              <a:t>3,1</a:t>
            </a:r>
            <a:r>
              <a:rPr lang="ru-RU" dirty="0">
                <a:solidFill>
                  <a:srgbClr val="005910"/>
                </a:solidFill>
              </a:rPr>
              <a:t> млрд руб.</a:t>
            </a:r>
            <a:endParaRPr lang="ru-RU" dirty="0">
              <a:solidFill>
                <a:srgbClr val="005910"/>
              </a:solidFill>
            </a:endParaRPr>
          </a:p>
          <a:p>
            <a:pPr marL="285750" indent="-285750" defTabSz="91435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C00000"/>
                </a:solidFill>
              </a:rPr>
              <a:t>Основная застрахованная группа </a:t>
            </a:r>
            <a:r>
              <a:rPr lang="ru-RU" i="1" dirty="0">
                <a:solidFill>
                  <a:srgbClr val="005910"/>
                </a:solidFill>
              </a:rPr>
              <a:t>культур – </a:t>
            </a:r>
            <a:r>
              <a:rPr lang="ru-RU" i="1" dirty="0">
                <a:solidFill>
                  <a:srgbClr val="C00000"/>
                </a:solidFill>
              </a:rPr>
              <a:t>зерновые </a:t>
            </a:r>
            <a:r>
              <a:rPr lang="ru-RU" i="1" dirty="0">
                <a:solidFill>
                  <a:srgbClr val="005910"/>
                </a:solidFill>
              </a:rPr>
              <a:t>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77%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площадей</a:t>
            </a:r>
            <a:r>
              <a:rPr lang="ru-RU" i="1" dirty="0">
                <a:solidFill>
                  <a:srgbClr val="005910"/>
                </a:solidFill>
              </a:rPr>
              <a:t>)</a:t>
            </a:r>
          </a:p>
          <a:p>
            <a:pPr marL="285750" indent="-285750" defTabSz="91435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C00000"/>
                </a:solidFill>
              </a:rPr>
              <a:t>Факторы роста </a:t>
            </a:r>
            <a:r>
              <a:rPr lang="ru-RU" i="1" dirty="0">
                <a:solidFill>
                  <a:srgbClr val="005910"/>
                </a:solidFill>
              </a:rPr>
              <a:t>– стимулирующие меры и изменения закона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692699"/>
            <a:ext cx="57383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729737543"/>
              </p:ext>
            </p:extLst>
          </p:nvPr>
        </p:nvGraphicFramePr>
        <p:xfrm>
          <a:off x="5971248" y="1827529"/>
          <a:ext cx="4443001" cy="319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932049" y="1461759"/>
            <a:ext cx="4174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4"/>
            <a:r>
              <a:rPr lang="ru-RU" sz="1600" b="1" dirty="0">
                <a:solidFill>
                  <a:srgbClr val="000000"/>
                </a:solidFill>
              </a:rPr>
              <a:t>Застрахованная </a:t>
            </a:r>
            <a:r>
              <a:rPr lang="ru-RU" sz="1600" b="1" dirty="0">
                <a:solidFill>
                  <a:srgbClr val="000000"/>
                </a:solidFill>
              </a:rPr>
              <a:t>площадь, тыс. </a:t>
            </a:r>
            <a:r>
              <a:rPr lang="ru-RU" sz="1600" b="1" dirty="0">
                <a:solidFill>
                  <a:srgbClr val="000000"/>
                </a:solidFill>
              </a:rPr>
              <a:t>га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7611" y="1631036"/>
            <a:ext cx="4174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4"/>
            <a:r>
              <a:rPr lang="ru-RU" sz="1600" b="1" dirty="0">
                <a:solidFill>
                  <a:srgbClr val="000000"/>
                </a:solidFill>
              </a:rPr>
              <a:t>Структура, </a:t>
            </a:r>
            <a:r>
              <a:rPr lang="ru-RU" sz="1600" b="1" dirty="0">
                <a:solidFill>
                  <a:srgbClr val="000000"/>
                </a:solidFill>
              </a:rPr>
              <a:t>тыс. </a:t>
            </a:r>
            <a:r>
              <a:rPr lang="ru-RU" sz="1600" b="1" dirty="0">
                <a:solidFill>
                  <a:srgbClr val="000000"/>
                </a:solidFill>
              </a:rPr>
              <a:t>га (</a:t>
            </a:r>
            <a:r>
              <a:rPr lang="ru-RU" sz="1600" b="1" i="1" u="sng" dirty="0">
                <a:solidFill>
                  <a:srgbClr val="000000"/>
                </a:solidFill>
              </a:rPr>
              <a:t>на 01.11.2019</a:t>
            </a:r>
            <a:r>
              <a:rPr lang="ru-RU" sz="1600" b="1" dirty="0">
                <a:solidFill>
                  <a:srgbClr val="000000"/>
                </a:solidFill>
              </a:rPr>
              <a:t>)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4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закона: востребованы ли аграриями?</a:t>
            </a:r>
            <a:br>
              <a:rPr lang="ru-RU" dirty="0" smtClean="0"/>
            </a:br>
            <a:r>
              <a:rPr lang="ru-RU" b="0" dirty="0"/>
              <a:t>Растениеводство, </a:t>
            </a:r>
            <a:r>
              <a:rPr lang="ru-RU" b="0" dirty="0" smtClean="0"/>
              <a:t>11 </a:t>
            </a:r>
            <a:r>
              <a:rPr lang="ru-RU" b="0" dirty="0"/>
              <a:t>м. 2019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02005507"/>
              </p:ext>
            </p:extLst>
          </p:nvPr>
        </p:nvGraphicFramePr>
        <p:xfrm>
          <a:off x="1847528" y="1700808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75520" y="5517235"/>
            <a:ext cx="8712968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41% площади под с/х культурами застраховано в 2019 г. с использованием повышенной франшизы на уровне,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который был разрешен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 1 марта 2019 г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Оценка НСА: такое поведение указывает на заинтересованность аграриев в снижении стоимости страхования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982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30" y="548683"/>
            <a:ext cx="8370929" cy="63408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8F8F8">
                    <a:lumMod val="10000"/>
                  </a:srgbClr>
                </a:solidFill>
              </a:rPr>
              <a:t>Страхование </a:t>
            </a:r>
            <a:r>
              <a:rPr lang="ru-RU" sz="2000" dirty="0">
                <a:solidFill>
                  <a:srgbClr val="F8F8F8">
                    <a:lumMod val="10000"/>
                  </a:srgbClr>
                </a:solidFill>
              </a:rPr>
              <a:t>урожая с господдержкой</a:t>
            </a:r>
            <a:br>
              <a:rPr lang="ru-RU" sz="2000" dirty="0">
                <a:solidFill>
                  <a:srgbClr val="F8F8F8">
                    <a:lumMod val="10000"/>
                  </a:srgbClr>
                </a:solidFill>
              </a:rPr>
            </a:br>
            <a:r>
              <a:rPr lang="ru-RU" sz="2000" b="0" dirty="0">
                <a:solidFill>
                  <a:srgbClr val="F8F8F8">
                    <a:lumMod val="10000"/>
                  </a:srgbClr>
                </a:solidFill>
              </a:rPr>
              <a:t>2019 г.</a:t>
            </a:r>
            <a:endParaRPr lang="ru-RU" sz="2000" b="0" dirty="0">
              <a:solidFill>
                <a:srgbClr val="F8F8F8">
                  <a:lumMod val="1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82" y="2420891"/>
            <a:ext cx="8097445" cy="349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71884" y="186697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C92B5">
                    <a:lumMod val="50000"/>
                  </a:srgbClr>
                </a:solidFill>
              </a:rPr>
              <a:t>Крупнейшие регионы по страхованию урожая в </a:t>
            </a:r>
            <a:r>
              <a:rPr lang="ru-RU" sz="1200" dirty="0">
                <a:solidFill>
                  <a:srgbClr val="5C92B5">
                    <a:lumMod val="50000"/>
                  </a:srgbClr>
                </a:solidFill>
              </a:rPr>
              <a:t>2019 </a:t>
            </a:r>
            <a:r>
              <a:rPr lang="ru-RU" sz="1200" dirty="0">
                <a:solidFill>
                  <a:srgbClr val="5C92B5">
                    <a:lumMod val="50000"/>
                  </a:srgbClr>
                </a:solidFill>
              </a:rPr>
              <a:t>г.</a:t>
            </a:r>
          </a:p>
          <a:p>
            <a:r>
              <a:rPr lang="ru-RU" sz="1200" dirty="0">
                <a:solidFill>
                  <a:srgbClr val="5C92B5">
                    <a:lumMod val="50000"/>
                  </a:srgbClr>
                </a:solidFill>
              </a:rPr>
              <a:t>(оценка по застрахованной площади)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2210" y="5805267"/>
            <a:ext cx="8360815" cy="615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ru-RU" sz="1600" dirty="0">
                <a:solidFill>
                  <a:srgbClr val="C00000"/>
                </a:solidFill>
              </a:rPr>
              <a:t>По данным на 1 декабря в системе с/х страхования участвовали </a:t>
            </a:r>
            <a:r>
              <a:rPr lang="ru-RU" sz="1600" b="1" dirty="0">
                <a:solidFill>
                  <a:srgbClr val="C00000"/>
                </a:solidFill>
              </a:rPr>
              <a:t>45 субъектов РФ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  <a:p>
            <a:pPr defTabSz="1219140"/>
            <a:r>
              <a:rPr lang="ru-RU" sz="1600" dirty="0">
                <a:solidFill>
                  <a:srgbClr val="C00000"/>
                </a:solidFill>
              </a:rPr>
              <a:t>Застраховано </a:t>
            </a:r>
            <a:r>
              <a:rPr lang="ru-RU" sz="1600" b="1" dirty="0">
                <a:solidFill>
                  <a:srgbClr val="C00000"/>
                </a:solidFill>
              </a:rPr>
              <a:t>4,8 млн </a:t>
            </a:r>
            <a:r>
              <a:rPr lang="ru-RU" sz="1600" b="1" dirty="0">
                <a:solidFill>
                  <a:srgbClr val="C00000"/>
                </a:solidFill>
              </a:rPr>
              <a:t>га </a:t>
            </a:r>
            <a:r>
              <a:rPr lang="ru-RU" sz="1600" dirty="0">
                <a:solidFill>
                  <a:srgbClr val="C00000"/>
                </a:solidFill>
              </a:rPr>
              <a:t>сельхозкультур – </a:t>
            </a:r>
            <a:r>
              <a:rPr lang="ru-RU" sz="1600" b="1" dirty="0">
                <a:solidFill>
                  <a:srgbClr val="C00000"/>
                </a:solidFill>
              </a:rPr>
              <a:t>6</a:t>
            </a:r>
            <a:r>
              <a:rPr lang="ru-RU" sz="1600" b="1" dirty="0">
                <a:solidFill>
                  <a:srgbClr val="C00000"/>
                </a:solidFill>
              </a:rPr>
              <a:t>%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площади сева в РФ.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0811" y="1651532"/>
            <a:ext cx="38047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На Топ-10 регионов приходится </a:t>
            </a:r>
            <a:r>
              <a:rPr lang="ru-RU" sz="2000" dirty="0">
                <a:solidFill>
                  <a:srgbClr val="C00000"/>
                </a:solidFill>
              </a:rPr>
              <a:t>75 %</a:t>
            </a:r>
            <a:r>
              <a:rPr lang="ru-RU" dirty="0">
                <a:solidFill>
                  <a:srgbClr val="000000"/>
                </a:solidFill>
              </a:rPr>
              <a:t> от застрахованной площади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260883"/>
              </p:ext>
            </p:extLst>
          </p:nvPr>
        </p:nvGraphicFramePr>
        <p:xfrm>
          <a:off x="3035661" y="2420888"/>
          <a:ext cx="5537512" cy="3216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1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Округ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Застрахованная площадь, тыс. 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Прирост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Воронежская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Многократный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Омская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Многократный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ЮФО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Ростовская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Самарская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Тамбовская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Многократный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ЮФО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Волгоградская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ПФО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Республика Татарстан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257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170%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Республика Мордовия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Многократный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СКФО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Ставропольский край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Восстановление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СФО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Алтайский край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ТОП-10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3 591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458%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ВСЕГО, РФ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4 820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315%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9668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40041"/>
              </p:ext>
            </p:extLst>
          </p:nvPr>
        </p:nvGraphicFramePr>
        <p:xfrm>
          <a:off x="4813872" y="1268763"/>
          <a:ext cx="5746627" cy="316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Застрахованные посевные площади, динамика в разрезе округов</a:t>
            </a:r>
            <a:br>
              <a:rPr lang="ru-RU" sz="2000" dirty="0"/>
            </a:br>
            <a:r>
              <a:rPr lang="ru-RU" sz="2000" b="0" dirty="0"/>
              <a:t>2019/2018</a:t>
            </a:r>
            <a:endParaRPr lang="ru-RU" sz="2000" b="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82125907"/>
              </p:ext>
            </p:extLst>
          </p:nvPr>
        </p:nvGraphicFramePr>
        <p:xfrm>
          <a:off x="1847528" y="1664555"/>
          <a:ext cx="28083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48228" y="148478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Застраховано посевов, тыс. га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99537"/>
              </p:ext>
            </p:extLst>
          </p:nvPr>
        </p:nvGraphicFramePr>
        <p:xfrm>
          <a:off x="1703512" y="4509123"/>
          <a:ext cx="2088232" cy="18583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ЦФО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ПФО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8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СФО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ЮФО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СКФО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восстановление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3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ДФО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50376"/>
              </p:ext>
            </p:extLst>
          </p:nvPr>
        </p:nvGraphicFramePr>
        <p:xfrm>
          <a:off x="3935760" y="5661248"/>
          <a:ext cx="2245076" cy="675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2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7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УрФО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восстановление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СЗФО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67642" y="4725147"/>
            <a:ext cx="4292854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Господдержка оказана во всех ФО.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Максимальный прирост составил 512%. СКФО, </a:t>
            </a:r>
            <a:r>
              <a:rPr lang="ru-RU" dirty="0" err="1">
                <a:solidFill>
                  <a:srgbClr val="C00000"/>
                </a:solidFill>
              </a:rPr>
              <a:t>УрФО</a:t>
            </a:r>
            <a:r>
              <a:rPr lang="ru-RU" dirty="0">
                <a:solidFill>
                  <a:srgbClr val="C00000"/>
                </a:solidFill>
              </a:rPr>
              <a:t> - </a:t>
            </a:r>
            <a:r>
              <a:rPr lang="ru-RU" dirty="0">
                <a:solidFill>
                  <a:srgbClr val="C00000"/>
                </a:solidFill>
              </a:rPr>
              <a:t>восстановление с 0.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Наибольший прирост охвата отмечен в </a:t>
            </a:r>
            <a:r>
              <a:rPr lang="ru-RU" dirty="0">
                <a:solidFill>
                  <a:srgbClr val="C00000"/>
                </a:solidFill>
              </a:rPr>
              <a:t>ЦФО.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76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433136"/>
              </p:ext>
            </p:extLst>
          </p:nvPr>
        </p:nvGraphicFramePr>
        <p:xfrm>
          <a:off x="4583832" y="1390328"/>
          <a:ext cx="576019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Страхование урожая в Приволжье</a:t>
            </a:r>
            <a:br>
              <a:rPr lang="ru-RU" sz="2200" dirty="0"/>
            </a:br>
            <a:r>
              <a:rPr lang="ru-RU" sz="2200" b="0" dirty="0"/>
              <a:t>2019/2018</a:t>
            </a:r>
            <a:endParaRPr lang="ru-RU" sz="2200" b="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14018772"/>
              </p:ext>
            </p:extLst>
          </p:nvPr>
        </p:nvGraphicFramePr>
        <p:xfrm>
          <a:off x="1847528" y="1664555"/>
          <a:ext cx="28083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04112" y="1560609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</a:rPr>
              <a:t>Застраховано посевов, тыс. 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7528" y="5229203"/>
            <a:ext cx="8712968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Господдержка оказана </a:t>
            </a:r>
            <a:r>
              <a:rPr lang="ru-RU" sz="1600" dirty="0">
                <a:solidFill>
                  <a:srgbClr val="C00000"/>
                </a:solidFill>
              </a:rPr>
              <a:t>в 11 регионах ПФО.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Регион с наибольшим охватом застрахованных площадей – Самарская область.</a:t>
            </a:r>
            <a:endParaRPr lang="ru-RU" sz="1600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Наиболее динамично охват площадей защитой вырос в Оренбургской области.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Nature, Landscape, Yaroslavl, River, Volga, Russia, S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68" y="404664"/>
            <a:ext cx="202984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988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3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1590</Words>
  <Application>Microsoft Office PowerPoint</Application>
  <PresentationFormat>Широкоэкранный</PresentationFormat>
  <Paragraphs>457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Stencil</vt:lpstr>
      <vt:lpstr>Times New Roman</vt:lpstr>
      <vt:lpstr>Trebuchet MS</vt:lpstr>
      <vt:lpstr>Wingdings</vt:lpstr>
      <vt:lpstr>13_Тема Office</vt:lpstr>
      <vt:lpstr>14_Тема Office</vt:lpstr>
      <vt:lpstr>Презентация PowerPoint</vt:lpstr>
      <vt:lpstr>Изменения Закона №260-ФЗ 2019 г.</vt:lpstr>
      <vt:lpstr>2019: комплекс мер, изменивших систему</vt:lpstr>
      <vt:lpstr>Страхование с господдержкой: охват посевов и с/х животных </vt:lpstr>
      <vt:lpstr>Восстановление системы с господдержкой Растениеводство 2019/2018 </vt:lpstr>
      <vt:lpstr>Изменения закона: востребованы ли аграриями? Растениеводство, 11 м. 2019</vt:lpstr>
      <vt:lpstr>Страхование урожая с господдержкой 2019 г.</vt:lpstr>
      <vt:lpstr>Застрахованные посевные площади, динамика в разрезе округов 2019/2018</vt:lpstr>
      <vt:lpstr>Страхование урожая в Приволжье 2019/2018</vt:lpstr>
      <vt:lpstr>Динамика рынка агрострахования 2019 / 2018 Восстановление системы с господдержкой: животноводство</vt:lpstr>
      <vt:lpstr>Страхование с/х животных с господдержкой 2019 г.</vt:lpstr>
      <vt:lpstr>Страхование поголовья в Приволжье 12 м 2018/12 м 2019</vt:lpstr>
      <vt:lpstr>Презентация PowerPoint</vt:lpstr>
      <vt:lpstr>Агрострахование: крупные выплаты 2012-2019</vt:lpstr>
      <vt:lpstr>Крупнейшие страховые выплаты по рискам АПК РФ 2016-2019 (примеры)</vt:lpstr>
      <vt:lpstr>НСА: Основные направления развития</vt:lpstr>
      <vt:lpstr>НСА: мероприятия в регионах в 2019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Татьяна Александровна</dc:creator>
  <cp:lastModifiedBy>Media Team</cp:lastModifiedBy>
  <cp:revision>105</cp:revision>
  <cp:lastPrinted>2020-02-12T12:08:56Z</cp:lastPrinted>
  <dcterms:created xsi:type="dcterms:W3CDTF">2019-12-03T10:25:48Z</dcterms:created>
  <dcterms:modified xsi:type="dcterms:W3CDTF">2020-02-13T08:09:29Z</dcterms:modified>
</cp:coreProperties>
</file>