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401" r:id="rId2"/>
    <p:sldId id="488" r:id="rId3"/>
    <p:sldId id="449" r:id="rId4"/>
    <p:sldId id="481" r:id="rId5"/>
    <p:sldId id="459" r:id="rId6"/>
    <p:sldId id="478" r:id="rId7"/>
    <p:sldId id="479" r:id="rId8"/>
    <p:sldId id="490" r:id="rId9"/>
    <p:sldId id="495" r:id="rId10"/>
    <p:sldId id="463" r:id="rId11"/>
    <p:sldId id="465" r:id="rId12"/>
    <p:sldId id="493" r:id="rId13"/>
    <p:sldId id="466" r:id="rId14"/>
    <p:sldId id="467" r:id="rId15"/>
    <p:sldId id="338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D35C8D-8890-482E-B3DB-FA40B4C4AE84}">
          <p14:sldIdLst>
            <p14:sldId id="401"/>
            <p14:sldId id="488"/>
            <p14:sldId id="449"/>
            <p14:sldId id="481"/>
            <p14:sldId id="459"/>
            <p14:sldId id="478"/>
            <p14:sldId id="479"/>
            <p14:sldId id="490"/>
            <p14:sldId id="495"/>
            <p14:sldId id="463"/>
            <p14:sldId id="465"/>
            <p14:sldId id="493"/>
            <p14:sldId id="466"/>
            <p14:sldId id="46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A2B0E"/>
    <a:srgbClr val="CC3300"/>
    <a:srgbClr val="FFFFCC"/>
    <a:srgbClr val="FFFFE1"/>
    <a:srgbClr val="E0A7E1"/>
    <a:srgbClr val="CC70CE"/>
    <a:srgbClr val="9F7935"/>
    <a:srgbClr val="B11743"/>
    <a:srgbClr val="D7E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1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87759222609917"/>
          <c:y val="0.1484850944073594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A2B0E"/>
              </a:solidFill>
            </c:spPr>
            <c:extLst>
              <c:ext xmlns:c16="http://schemas.microsoft.com/office/drawing/2014/chart" uri="{C3380CC4-5D6E-409C-BE32-E72D297353CC}">
                <c16:uniqueId val="{00000001-1E15-4841-81AB-9F772D202D8C}"/>
              </c:ext>
            </c:extLst>
          </c:dPt>
          <c:dPt>
            <c:idx val="1"/>
            <c:invertIfNegative val="0"/>
            <c:bubble3D val="0"/>
            <c:spPr>
              <a:solidFill>
                <a:srgbClr val="B6C84C"/>
              </a:solidFill>
            </c:spPr>
            <c:extLst>
              <c:ext xmlns:c16="http://schemas.microsoft.com/office/drawing/2014/chart" uri="{C3380CC4-5D6E-409C-BE32-E72D297353CC}">
                <c16:uniqueId val="{00000003-1E15-4841-81AB-9F772D202D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E15-4841-81AB-9F772D202D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E15-4841-81AB-9F772D202D8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E15-4841-81AB-9F772D202D8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E15-4841-81AB-9F772D202D8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E15-4841-81AB-9F772D202D8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E15-4841-81AB-9F772D202D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Ущерб от ЧС*, 2019</c:v>
                </c:pt>
                <c:pt idx="1">
                  <c:v>Выделено из ФБ**, 2018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13.7</c:v>
                </c:pt>
                <c:pt idx="1">
                  <c:v>6.8</c:v>
                </c:pt>
                <c:pt idx="2" formatCode="0.0">
                  <c:v>2.5</c:v>
                </c:pt>
                <c:pt idx="3">
                  <c:v>2.5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15-4841-81AB-9F772D202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39424"/>
        <c:axId val="110904064"/>
      </c:barChart>
      <c:catAx>
        <c:axId val="110439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904064"/>
        <c:crosses val="autoZero"/>
        <c:auto val="1"/>
        <c:lblAlgn val="ctr"/>
        <c:lblOffset val="100"/>
        <c:noMultiLvlLbl val="0"/>
      </c:catAx>
      <c:valAx>
        <c:axId val="11090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439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83890149771716E-2"/>
          <c:y val="0.17394463242148792"/>
          <c:w val="0.91187698721306099"/>
          <c:h val="0.73103080892327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Компенсации из бюджета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37B-4A08-93EF-B87D296EE06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37B-4A08-93EF-B87D296EE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7B-4A08-93EF-B87D296EE0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Страховые выплаты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B11743"/>
              </a:solidFill>
            </c:spPr>
            <c:extLst>
              <c:ext xmlns:c16="http://schemas.microsoft.com/office/drawing/2014/chart" uri="{C3380CC4-5D6E-409C-BE32-E72D297353CC}">
                <c16:uniqueId val="{00000005-737B-4A08-93EF-B87D296EE06C}"/>
              </c:ext>
            </c:extLst>
          </c:dPt>
          <c:dLbls>
            <c:dLbl>
              <c:idx val="0"/>
              <c:layout>
                <c:manualLayout>
                  <c:x val="0"/>
                  <c:y val="-1.4333406317082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37B-4A08-93EF-B87D296EE06C}"/>
                </c:ext>
              </c:extLst>
            </c:dLbl>
            <c:dLbl>
              <c:idx val="5"/>
              <c:layout>
                <c:manualLayout>
                  <c:x val="2.1836198094391628E-2"/>
                  <c:y val="-1.0750054737811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7B-4A08-93EF-B87D296EE06C}"/>
                </c:ext>
              </c:extLst>
            </c:dLbl>
            <c:dLbl>
              <c:idx val="6"/>
              <c:layout>
                <c:manualLayout>
                  <c:x val="1.3437660365779463E-2"/>
                  <c:y val="-1.0750054737811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7B-4A08-93EF-B87D296EE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7B-4A08-93EF-B87D296EE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28192"/>
        <c:axId val="111681536"/>
      </c:barChart>
      <c:catAx>
        <c:axId val="11152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681536"/>
        <c:crosses val="autoZero"/>
        <c:auto val="1"/>
        <c:lblAlgn val="ctr"/>
        <c:lblOffset val="100"/>
        <c:noMultiLvlLbl val="0"/>
      </c:catAx>
      <c:valAx>
        <c:axId val="111681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5281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Застрахованное поголовье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AFF-4A84-ACE3-7E7769C12E7A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AFF-4A84-ACE3-7E7769C12E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poly"/>
            <c:order val="2"/>
            <c:dispRSqr val="0"/>
            <c:dispEq val="0"/>
          </c:trendline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#,##0.0_ ;\-#,##0.0\ </c:formatCode>
                <c:ptCount val="4"/>
                <c:pt idx="0">
                  <c:v>4.0532509000000001</c:v>
                </c:pt>
                <c:pt idx="1">
                  <c:v>3.9686044799999984</c:v>
                </c:pt>
                <c:pt idx="2">
                  <c:v>4.526052749999999</c:v>
                </c:pt>
                <c:pt idx="3">
                  <c:v>6.7405938000000027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F-4A84-ACE3-7E7769C12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93024"/>
        <c:axId val="144194560"/>
      </c:barChart>
      <c:catAx>
        <c:axId val="14419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194560"/>
        <c:crosses val="autoZero"/>
        <c:auto val="1"/>
        <c:lblAlgn val="ctr"/>
        <c:lblOffset val="100"/>
        <c:noMultiLvlLbl val="0"/>
      </c:catAx>
      <c:valAx>
        <c:axId val="144194560"/>
        <c:scaling>
          <c:orientation val="minMax"/>
        </c:scaling>
        <c:delete val="1"/>
        <c:axPos val="l"/>
        <c:numFmt formatCode="#,##0.0_ ;\-#,##0.0\ " sourceLinked="1"/>
        <c:majorTickMark val="out"/>
        <c:minorTickMark val="none"/>
        <c:tickLblPos val="nextTo"/>
        <c:crossAx val="14419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Застрахованная площадь, млн. га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9B2-4AFA-8383-CE0ABA2E2FE4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9B2-4AFA-8383-CE0ABA2E2F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poly"/>
            <c:order val="2"/>
            <c:dispRSqr val="0"/>
            <c:dispEq val="0"/>
          </c:trendline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4.0999999999999996</c:v>
                </c:pt>
                <c:pt idx="1">
                  <c:v>1.3</c:v>
                </c:pt>
                <c:pt idx="2">
                  <c:v>1.2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B2-4AFA-8383-CE0ABA2E2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229504"/>
        <c:axId val="144231040"/>
      </c:barChart>
      <c:catAx>
        <c:axId val="14422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231040"/>
        <c:crosses val="autoZero"/>
        <c:auto val="1"/>
        <c:lblAlgn val="ctr"/>
        <c:lblOffset val="100"/>
        <c:noMultiLvlLbl val="0"/>
      </c:catAx>
      <c:valAx>
        <c:axId val="144231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422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805825734684243E-2"/>
                  <c:y val="-3.118838490519007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E0C-4EB8-A793-25167B469D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Страховая премия, млрд 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0C-4EB8-A793-25167B469D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E0C-4EB8-A793-25167B469D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Страховая премия, млрд 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0C-4EB8-A793-25167B469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20000"/>
        <c:axId val="144321536"/>
      </c:barChart>
      <c:catAx>
        <c:axId val="144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321536"/>
        <c:crosses val="autoZero"/>
        <c:auto val="1"/>
        <c:lblAlgn val="ctr"/>
        <c:lblOffset val="100"/>
        <c:noMultiLvlLbl val="0"/>
      </c:catAx>
      <c:valAx>
        <c:axId val="1443215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4320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Agrohelp@naai.ru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Agrohelp@naai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7FC5F-25C0-4D32-8A2A-9BCEA47B2CC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B65D02-3F1C-4D25-81C5-C68BCAD35A57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2010</a:t>
          </a:r>
          <a:endParaRPr lang="ru-RU" sz="2400" dirty="0">
            <a:latin typeface="+mj-lt"/>
          </a:endParaRPr>
        </a:p>
      </dgm:t>
    </dgm:pt>
    <dgm:pt modelId="{7A66D75E-C456-47B0-A85F-05DD03B62195}" type="parTrans" cxnId="{1351EC20-3D74-4120-A606-F34AB4F41E0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BE5F890-C14D-48C1-9465-BEF6B2335F8C}" type="sibTrans" cxnId="{1351EC20-3D74-4120-A606-F34AB4F41E0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89210B4-BC05-46B1-95BF-D4916782C01C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2012</a:t>
          </a:r>
          <a:endParaRPr lang="ru-RU" sz="2400" dirty="0">
            <a:latin typeface="+mj-lt"/>
          </a:endParaRPr>
        </a:p>
      </dgm:t>
    </dgm:pt>
    <dgm:pt modelId="{DE07D177-11CC-4F33-B2C5-E48419C64062}" type="parTrans" cxnId="{5FBEFF89-9D2F-453E-8C5F-ECD8E6B9C9B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BAA6097-D056-4778-9234-C32445F8FDDC}" type="sibTrans" cxnId="{5FBEFF89-9D2F-453E-8C5F-ECD8E6B9C9B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5EEE91C-CC71-49DE-BD85-AF0CE0BC7AF8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2014-2017</a:t>
          </a:r>
          <a:endParaRPr lang="ru-RU" sz="2400" dirty="0">
            <a:latin typeface="+mj-lt"/>
          </a:endParaRPr>
        </a:p>
      </dgm:t>
    </dgm:pt>
    <dgm:pt modelId="{9BBA0F11-B537-4816-9DFC-C106748DC251}" type="parTrans" cxnId="{865C101C-BEDE-4F4F-A382-29DC37520E0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15C236C-60FF-4940-8E8B-F12AAE13F07E}" type="sibTrans" cxnId="{865C101C-BEDE-4F4F-A382-29DC37520E0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E3CEE93-795C-43F8-BF41-A909EA71989F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2013</a:t>
          </a:r>
          <a:endParaRPr lang="ru-RU" sz="2400" dirty="0">
            <a:latin typeface="+mj-lt"/>
          </a:endParaRPr>
        </a:p>
      </dgm:t>
    </dgm:pt>
    <dgm:pt modelId="{7589ED34-A354-4E3E-BE68-46CC93221BC9}" type="parTrans" cxnId="{53377342-9506-4FC1-8718-6860838E51CC}">
      <dgm:prSet/>
      <dgm:spPr/>
      <dgm:t>
        <a:bodyPr/>
        <a:lstStyle/>
        <a:p>
          <a:endParaRPr lang="ru-RU"/>
        </a:p>
      </dgm:t>
    </dgm:pt>
    <dgm:pt modelId="{24C84211-D512-4409-B2B9-A7F33201BC3E}" type="sibTrans" cxnId="{53377342-9506-4FC1-8718-6860838E51CC}">
      <dgm:prSet/>
      <dgm:spPr/>
      <dgm:t>
        <a:bodyPr/>
        <a:lstStyle/>
        <a:p>
          <a:endParaRPr lang="ru-RU"/>
        </a:p>
      </dgm:t>
    </dgm:pt>
    <dgm:pt modelId="{38E9BD54-E755-4D82-8BA1-C7A878246874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2018</a:t>
          </a:r>
          <a:endParaRPr lang="ru-RU" sz="2400" dirty="0">
            <a:latin typeface="+mj-lt"/>
          </a:endParaRPr>
        </a:p>
      </dgm:t>
    </dgm:pt>
    <dgm:pt modelId="{11637E3C-3D4D-4197-ABE5-D1214E03C6EE}" type="parTrans" cxnId="{87D7181A-172C-4330-96B5-C42E57D22353}">
      <dgm:prSet/>
      <dgm:spPr/>
      <dgm:t>
        <a:bodyPr/>
        <a:lstStyle/>
        <a:p>
          <a:endParaRPr lang="ru-RU"/>
        </a:p>
      </dgm:t>
    </dgm:pt>
    <dgm:pt modelId="{9599A790-81A8-42A3-927B-60C4844DC1AE}" type="sibTrans" cxnId="{87D7181A-172C-4330-96B5-C42E57D22353}">
      <dgm:prSet/>
      <dgm:spPr/>
      <dgm:t>
        <a:bodyPr/>
        <a:lstStyle/>
        <a:p>
          <a:endParaRPr lang="ru-RU"/>
        </a:p>
      </dgm:t>
    </dgm:pt>
    <dgm:pt modelId="{90D1BD01-4643-4B02-8687-03F29CBDBD4B}" type="pres">
      <dgm:prSet presAssocID="{D977FC5F-25C0-4D32-8A2A-9BCEA47B2CC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1F90F1-B97C-4EF2-8CDA-7931D316803B}" type="pres">
      <dgm:prSet presAssocID="{D977FC5F-25C0-4D32-8A2A-9BCEA47B2CC2}" presName="arrow" presStyleLbl="bgShp" presStyleIdx="0" presStyleCnt="1"/>
      <dgm:spPr/>
      <dgm:t>
        <a:bodyPr/>
        <a:lstStyle/>
        <a:p>
          <a:endParaRPr lang="ru-RU"/>
        </a:p>
      </dgm:t>
    </dgm:pt>
    <dgm:pt modelId="{BC41B4B7-D1CC-4A65-A7F1-933D9C786F83}" type="pres">
      <dgm:prSet presAssocID="{D977FC5F-25C0-4D32-8A2A-9BCEA47B2CC2}" presName="arrowDiagram5" presStyleCnt="0"/>
      <dgm:spPr/>
    </dgm:pt>
    <dgm:pt modelId="{8F982DA8-6D44-42AA-B0D3-D9F65A8084E1}" type="pres">
      <dgm:prSet presAssocID="{57B65D02-3F1C-4D25-81C5-C68BCAD35A57}" presName="bullet5a" presStyleLbl="node1" presStyleIdx="0" presStyleCnt="5"/>
      <dgm:spPr/>
    </dgm:pt>
    <dgm:pt modelId="{717F1881-98C1-47B2-9EEF-09BDF45B39ED}" type="pres">
      <dgm:prSet presAssocID="{57B65D02-3F1C-4D25-81C5-C68BCAD35A5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7BBD7-A591-4472-B7EF-3B4F4FABA126}" type="pres">
      <dgm:prSet presAssocID="{C89210B4-BC05-46B1-95BF-D4916782C01C}" presName="bullet5b" presStyleLbl="node1" presStyleIdx="1" presStyleCnt="5"/>
      <dgm:spPr/>
    </dgm:pt>
    <dgm:pt modelId="{7E3CCBEE-6746-468D-A827-90F75DE4F846}" type="pres">
      <dgm:prSet presAssocID="{C89210B4-BC05-46B1-95BF-D4916782C01C}" presName="textBox5b" presStyleLbl="revTx" presStyleIdx="1" presStyleCnt="5" custLinFactNeighborX="19500" custLinFactNeighborY="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06697-A05A-4AD5-BE9A-F4613FFDCEB9}" type="pres">
      <dgm:prSet presAssocID="{3E3CEE93-795C-43F8-BF41-A909EA71989F}" presName="bullet5c" presStyleLbl="node1" presStyleIdx="2" presStyleCnt="5"/>
      <dgm:spPr/>
    </dgm:pt>
    <dgm:pt modelId="{92E221CB-7210-4B22-8D1A-DFCFED094377}" type="pres">
      <dgm:prSet presAssocID="{3E3CEE93-795C-43F8-BF41-A909EA71989F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EA91-ECB3-4A6B-A4FB-9DC0FF73381E}" type="pres">
      <dgm:prSet presAssocID="{25EEE91C-CC71-49DE-BD85-AF0CE0BC7AF8}" presName="bullet5d" presStyleLbl="node1" presStyleIdx="3" presStyleCnt="5"/>
      <dgm:spPr/>
    </dgm:pt>
    <dgm:pt modelId="{8D176ADD-528F-4284-88FC-DA2DE3B2082B}" type="pres">
      <dgm:prSet presAssocID="{25EEE91C-CC71-49DE-BD85-AF0CE0BC7AF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6D9E0-90C6-4772-BE95-06DF266FF996}" type="pres">
      <dgm:prSet presAssocID="{38E9BD54-E755-4D82-8BA1-C7A878246874}" presName="bullet5e" presStyleLbl="node1" presStyleIdx="4" presStyleCnt="5"/>
      <dgm:spPr/>
    </dgm:pt>
    <dgm:pt modelId="{DCFC5279-97CF-494D-91CF-C489F9D9DA85}" type="pres">
      <dgm:prSet presAssocID="{38E9BD54-E755-4D82-8BA1-C7A878246874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0E043-1662-4993-A9EC-FC4B18CFE26C}" type="presOf" srcId="{57B65D02-3F1C-4D25-81C5-C68BCAD35A57}" destId="{717F1881-98C1-47B2-9EEF-09BDF45B39ED}" srcOrd="0" destOrd="0" presId="urn:microsoft.com/office/officeart/2005/8/layout/arrow2"/>
    <dgm:cxn modelId="{4F26FDDD-53D4-4FC2-B7C0-579F2444D512}" type="presOf" srcId="{38E9BD54-E755-4D82-8BA1-C7A878246874}" destId="{DCFC5279-97CF-494D-91CF-C489F9D9DA85}" srcOrd="0" destOrd="0" presId="urn:microsoft.com/office/officeart/2005/8/layout/arrow2"/>
    <dgm:cxn modelId="{5FBEFF89-9D2F-453E-8C5F-ECD8E6B9C9BC}" srcId="{D977FC5F-25C0-4D32-8A2A-9BCEA47B2CC2}" destId="{C89210B4-BC05-46B1-95BF-D4916782C01C}" srcOrd="1" destOrd="0" parTransId="{DE07D177-11CC-4F33-B2C5-E48419C64062}" sibTransId="{6BAA6097-D056-4778-9234-C32445F8FDDC}"/>
    <dgm:cxn modelId="{87D7181A-172C-4330-96B5-C42E57D22353}" srcId="{D977FC5F-25C0-4D32-8A2A-9BCEA47B2CC2}" destId="{38E9BD54-E755-4D82-8BA1-C7A878246874}" srcOrd="4" destOrd="0" parTransId="{11637E3C-3D4D-4197-ABE5-D1214E03C6EE}" sibTransId="{9599A790-81A8-42A3-927B-60C4844DC1AE}"/>
    <dgm:cxn modelId="{A7CCB076-AE47-41E2-BEF2-805C62A82BC5}" type="presOf" srcId="{3E3CEE93-795C-43F8-BF41-A909EA71989F}" destId="{92E221CB-7210-4B22-8D1A-DFCFED094377}" srcOrd="0" destOrd="0" presId="urn:microsoft.com/office/officeart/2005/8/layout/arrow2"/>
    <dgm:cxn modelId="{7D7FA4F0-C80C-41EB-8633-813C5D525A5C}" type="presOf" srcId="{25EEE91C-CC71-49DE-BD85-AF0CE0BC7AF8}" destId="{8D176ADD-528F-4284-88FC-DA2DE3B2082B}" srcOrd="0" destOrd="0" presId="urn:microsoft.com/office/officeart/2005/8/layout/arrow2"/>
    <dgm:cxn modelId="{865C101C-BEDE-4F4F-A382-29DC37520E06}" srcId="{D977FC5F-25C0-4D32-8A2A-9BCEA47B2CC2}" destId="{25EEE91C-CC71-49DE-BD85-AF0CE0BC7AF8}" srcOrd="3" destOrd="0" parTransId="{9BBA0F11-B537-4816-9DFC-C106748DC251}" sibTransId="{615C236C-60FF-4940-8E8B-F12AAE13F07E}"/>
    <dgm:cxn modelId="{F615F47A-7D03-4A59-9522-7DF33DAE17B5}" type="presOf" srcId="{D977FC5F-25C0-4D32-8A2A-9BCEA47B2CC2}" destId="{90D1BD01-4643-4B02-8687-03F29CBDBD4B}" srcOrd="0" destOrd="0" presId="urn:microsoft.com/office/officeart/2005/8/layout/arrow2"/>
    <dgm:cxn modelId="{1351EC20-3D74-4120-A606-F34AB4F41E07}" srcId="{D977FC5F-25C0-4D32-8A2A-9BCEA47B2CC2}" destId="{57B65D02-3F1C-4D25-81C5-C68BCAD35A57}" srcOrd="0" destOrd="0" parTransId="{7A66D75E-C456-47B0-A85F-05DD03B62195}" sibTransId="{ABE5F890-C14D-48C1-9465-BEF6B2335F8C}"/>
    <dgm:cxn modelId="{53377342-9506-4FC1-8718-6860838E51CC}" srcId="{D977FC5F-25C0-4D32-8A2A-9BCEA47B2CC2}" destId="{3E3CEE93-795C-43F8-BF41-A909EA71989F}" srcOrd="2" destOrd="0" parTransId="{7589ED34-A354-4E3E-BE68-46CC93221BC9}" sibTransId="{24C84211-D512-4409-B2B9-A7F33201BC3E}"/>
    <dgm:cxn modelId="{0AC253C4-4ECC-4327-B94E-39DCC1AC825E}" type="presOf" srcId="{C89210B4-BC05-46B1-95BF-D4916782C01C}" destId="{7E3CCBEE-6746-468D-A827-90F75DE4F846}" srcOrd="0" destOrd="0" presId="urn:microsoft.com/office/officeart/2005/8/layout/arrow2"/>
    <dgm:cxn modelId="{97F46335-3BC0-4415-BF13-A8D287E74BAA}" type="presParOf" srcId="{90D1BD01-4643-4B02-8687-03F29CBDBD4B}" destId="{B01F90F1-B97C-4EF2-8CDA-7931D316803B}" srcOrd="0" destOrd="0" presId="urn:microsoft.com/office/officeart/2005/8/layout/arrow2"/>
    <dgm:cxn modelId="{7886D98D-84C7-4316-8861-F03BE97C3247}" type="presParOf" srcId="{90D1BD01-4643-4B02-8687-03F29CBDBD4B}" destId="{BC41B4B7-D1CC-4A65-A7F1-933D9C786F83}" srcOrd="1" destOrd="0" presId="urn:microsoft.com/office/officeart/2005/8/layout/arrow2"/>
    <dgm:cxn modelId="{114E8484-A512-4B6D-9528-660768428B9A}" type="presParOf" srcId="{BC41B4B7-D1CC-4A65-A7F1-933D9C786F83}" destId="{8F982DA8-6D44-42AA-B0D3-D9F65A8084E1}" srcOrd="0" destOrd="0" presId="urn:microsoft.com/office/officeart/2005/8/layout/arrow2"/>
    <dgm:cxn modelId="{D2BFC5DD-0AEC-45AA-96DA-E8C9C7121BD6}" type="presParOf" srcId="{BC41B4B7-D1CC-4A65-A7F1-933D9C786F83}" destId="{717F1881-98C1-47B2-9EEF-09BDF45B39ED}" srcOrd="1" destOrd="0" presId="urn:microsoft.com/office/officeart/2005/8/layout/arrow2"/>
    <dgm:cxn modelId="{8F09AF85-2F5F-4C11-9CFD-432F7FC5956F}" type="presParOf" srcId="{BC41B4B7-D1CC-4A65-A7F1-933D9C786F83}" destId="{7457BBD7-A591-4472-B7EF-3B4F4FABA126}" srcOrd="2" destOrd="0" presId="urn:microsoft.com/office/officeart/2005/8/layout/arrow2"/>
    <dgm:cxn modelId="{FD9BF5B8-67AC-46F0-819B-B8647D70382C}" type="presParOf" srcId="{BC41B4B7-D1CC-4A65-A7F1-933D9C786F83}" destId="{7E3CCBEE-6746-468D-A827-90F75DE4F846}" srcOrd="3" destOrd="0" presId="urn:microsoft.com/office/officeart/2005/8/layout/arrow2"/>
    <dgm:cxn modelId="{7271CF83-2C84-410C-9028-7A473E36DA47}" type="presParOf" srcId="{BC41B4B7-D1CC-4A65-A7F1-933D9C786F83}" destId="{43306697-A05A-4AD5-BE9A-F4613FFDCEB9}" srcOrd="4" destOrd="0" presId="urn:microsoft.com/office/officeart/2005/8/layout/arrow2"/>
    <dgm:cxn modelId="{3E210552-9F84-477F-B21E-C8CF51B183B0}" type="presParOf" srcId="{BC41B4B7-D1CC-4A65-A7F1-933D9C786F83}" destId="{92E221CB-7210-4B22-8D1A-DFCFED094377}" srcOrd="5" destOrd="0" presId="urn:microsoft.com/office/officeart/2005/8/layout/arrow2"/>
    <dgm:cxn modelId="{F504EE3B-FE5B-4510-BC28-F7967EAE2DF6}" type="presParOf" srcId="{BC41B4B7-D1CC-4A65-A7F1-933D9C786F83}" destId="{D04FEA91-ECB3-4A6B-A4FB-9DC0FF73381E}" srcOrd="6" destOrd="0" presId="urn:microsoft.com/office/officeart/2005/8/layout/arrow2"/>
    <dgm:cxn modelId="{CC8515E6-3C16-4116-9EC6-1EAB3CBD02FA}" type="presParOf" srcId="{BC41B4B7-D1CC-4A65-A7F1-933D9C786F83}" destId="{8D176ADD-528F-4284-88FC-DA2DE3B2082B}" srcOrd="7" destOrd="0" presId="urn:microsoft.com/office/officeart/2005/8/layout/arrow2"/>
    <dgm:cxn modelId="{04D70E80-F810-44D9-86C0-683E35036CF0}" type="presParOf" srcId="{BC41B4B7-D1CC-4A65-A7F1-933D9C786F83}" destId="{3A66D9E0-90C6-4772-BE95-06DF266FF996}" srcOrd="8" destOrd="0" presId="urn:microsoft.com/office/officeart/2005/8/layout/arrow2"/>
    <dgm:cxn modelId="{EA938C63-C284-4302-B37B-EBE77ECC464A}" type="presParOf" srcId="{BC41B4B7-D1CC-4A65-A7F1-933D9C786F83}" destId="{DCFC5279-97CF-494D-91CF-C489F9D9DA85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8E6F1-8AD7-4D23-AD5A-F7758FC1548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C58B4-782B-4618-B6B4-59B8E385B418}">
      <dgm:prSet/>
      <dgm:spPr/>
      <dgm:t>
        <a:bodyPr/>
        <a:lstStyle/>
        <a:p>
          <a:pPr rtl="0"/>
          <a:r>
            <a:rPr lang="ru-RU" dirty="0" smtClean="0"/>
            <a:t>Изменение закона об агростраховании</a:t>
          </a:r>
          <a:endParaRPr lang="ru-RU" dirty="0"/>
        </a:p>
      </dgm:t>
    </dgm:pt>
    <dgm:pt modelId="{897C4507-0F26-4DA1-85C5-2BAD64088082}" type="parTrans" cxnId="{00F69135-DC3A-4DBD-9602-755B814108B2}">
      <dgm:prSet/>
      <dgm:spPr/>
      <dgm:t>
        <a:bodyPr/>
        <a:lstStyle/>
        <a:p>
          <a:endParaRPr lang="ru-RU"/>
        </a:p>
      </dgm:t>
    </dgm:pt>
    <dgm:pt modelId="{6AE17C2A-1210-426A-A5EE-8B98D6CF494D}" type="sibTrans" cxnId="{00F69135-DC3A-4DBD-9602-755B814108B2}">
      <dgm:prSet/>
      <dgm:spPr/>
      <dgm:t>
        <a:bodyPr/>
        <a:lstStyle/>
        <a:p>
          <a:endParaRPr lang="ru-RU"/>
        </a:p>
      </dgm:t>
    </dgm:pt>
    <dgm:pt modelId="{13CA2D2A-3FD1-494A-9E01-67F13A8BDD3B}">
      <dgm:prSet/>
      <dgm:spPr/>
      <dgm:t>
        <a:bodyPr/>
        <a:lstStyle/>
        <a:p>
          <a:pPr rtl="0"/>
          <a:r>
            <a:rPr lang="ru-RU" dirty="0" smtClean="0"/>
            <a:t>Контроль МСХ РФ совместно с НСА за организацией агрострахования в регионах</a:t>
          </a:r>
          <a:endParaRPr lang="ru-RU" dirty="0"/>
        </a:p>
      </dgm:t>
    </dgm:pt>
    <dgm:pt modelId="{D39F6A69-EE9D-4210-8366-A98AF1E38B36}" type="parTrans" cxnId="{EFD68DD0-CFB8-4376-BCD8-111A1675CC47}">
      <dgm:prSet/>
      <dgm:spPr/>
      <dgm:t>
        <a:bodyPr/>
        <a:lstStyle/>
        <a:p>
          <a:endParaRPr lang="ru-RU"/>
        </a:p>
      </dgm:t>
    </dgm:pt>
    <dgm:pt modelId="{07C8D955-9E63-45D3-89EA-06F91EE78508}" type="sibTrans" cxnId="{EFD68DD0-CFB8-4376-BCD8-111A1675CC47}">
      <dgm:prSet/>
      <dgm:spPr/>
      <dgm:t>
        <a:bodyPr/>
        <a:lstStyle/>
        <a:p>
          <a:endParaRPr lang="ru-RU"/>
        </a:p>
      </dgm:t>
    </dgm:pt>
    <dgm:pt modelId="{05273CD3-DC31-4341-999B-740AD9FD5025}">
      <dgm:prSet/>
      <dgm:spPr/>
      <dgm:t>
        <a:bodyPr/>
        <a:lstStyle/>
        <a:p>
          <a:pPr rtl="0"/>
          <a:r>
            <a:rPr lang="ru-RU" dirty="0" smtClean="0"/>
            <a:t>Предоставление повышенной погектарной господдержки</a:t>
          </a:r>
          <a:endParaRPr lang="ru-RU" dirty="0"/>
        </a:p>
      </dgm:t>
    </dgm:pt>
    <dgm:pt modelId="{464D8570-9459-418F-BEAF-0D8A3C4A2A13}" type="parTrans" cxnId="{5F0D9D98-E28B-4A6E-BF56-51D0436CA395}">
      <dgm:prSet/>
      <dgm:spPr/>
      <dgm:t>
        <a:bodyPr/>
        <a:lstStyle/>
        <a:p>
          <a:endParaRPr lang="ru-RU"/>
        </a:p>
      </dgm:t>
    </dgm:pt>
    <dgm:pt modelId="{DE00733D-0730-4F27-8F9E-62037A9938F4}" type="sibTrans" cxnId="{5F0D9D98-E28B-4A6E-BF56-51D0436CA395}">
      <dgm:prSet/>
      <dgm:spPr/>
      <dgm:t>
        <a:bodyPr/>
        <a:lstStyle/>
        <a:p>
          <a:endParaRPr lang="ru-RU"/>
        </a:p>
      </dgm:t>
    </dgm:pt>
    <dgm:pt modelId="{6F223116-AAFF-4784-B475-466D132C6AF0}">
      <dgm:prSet/>
      <dgm:spPr/>
      <dgm:t>
        <a:bodyPr/>
        <a:lstStyle/>
        <a:p>
          <a:pPr rtl="0"/>
          <a:r>
            <a:rPr lang="ru-RU" dirty="0" smtClean="0"/>
            <a:t>Изменения порядка предоставления помощи при ЧС </a:t>
          </a:r>
          <a:endParaRPr lang="ru-RU" dirty="0"/>
        </a:p>
      </dgm:t>
    </dgm:pt>
    <dgm:pt modelId="{2826829D-1110-4B6B-BFC1-037AE650DC6A}" type="parTrans" cxnId="{6E666F05-4CC3-4F72-8D9E-0B4913A02047}">
      <dgm:prSet/>
      <dgm:spPr/>
      <dgm:t>
        <a:bodyPr/>
        <a:lstStyle/>
        <a:p>
          <a:endParaRPr lang="ru-RU"/>
        </a:p>
      </dgm:t>
    </dgm:pt>
    <dgm:pt modelId="{37105A3D-62D1-4135-90D9-6C0443473F62}" type="sibTrans" cxnId="{6E666F05-4CC3-4F72-8D9E-0B4913A02047}">
      <dgm:prSet/>
      <dgm:spPr/>
      <dgm:t>
        <a:bodyPr/>
        <a:lstStyle/>
        <a:p>
          <a:endParaRPr lang="ru-RU"/>
        </a:p>
      </dgm:t>
    </dgm:pt>
    <dgm:pt modelId="{A676B3F7-AF88-4244-ABEC-60A4834ED58F}">
      <dgm:prSet/>
      <dgm:spPr/>
      <dgm:t>
        <a:bodyPr/>
        <a:lstStyle/>
        <a:p>
          <a:pPr rtl="0"/>
          <a:r>
            <a:rPr lang="ru-RU" dirty="0" smtClean="0"/>
            <a:t>Мероприятия НСА по информированию аграриев</a:t>
          </a:r>
        </a:p>
      </dgm:t>
    </dgm:pt>
    <dgm:pt modelId="{B01DE46C-3587-4128-B60C-C114C436AABA}" type="parTrans" cxnId="{BE01C0C5-8F45-4BCC-A414-FB0C386117BC}">
      <dgm:prSet/>
      <dgm:spPr/>
      <dgm:t>
        <a:bodyPr/>
        <a:lstStyle/>
        <a:p>
          <a:endParaRPr lang="ru-RU"/>
        </a:p>
      </dgm:t>
    </dgm:pt>
    <dgm:pt modelId="{10584287-C310-4328-8BD0-3EE517B76BC9}" type="sibTrans" cxnId="{BE01C0C5-8F45-4BCC-A414-FB0C386117BC}">
      <dgm:prSet/>
      <dgm:spPr/>
      <dgm:t>
        <a:bodyPr/>
        <a:lstStyle/>
        <a:p>
          <a:endParaRPr lang="ru-RU"/>
        </a:p>
      </dgm:t>
    </dgm:pt>
    <dgm:pt modelId="{D29638BB-1854-4C28-BD0D-66F2565111C4}" type="pres">
      <dgm:prSet presAssocID="{E168E6F1-8AD7-4D23-AD5A-F7758FC154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7C81DBF-563C-489B-8D9F-BB327EC6D938}" type="pres">
      <dgm:prSet presAssocID="{E168E6F1-8AD7-4D23-AD5A-F7758FC15484}" presName="Name1" presStyleCnt="0"/>
      <dgm:spPr/>
    </dgm:pt>
    <dgm:pt modelId="{A7137134-7CF5-4FC4-AEC1-31AD3FB1DA27}" type="pres">
      <dgm:prSet presAssocID="{E168E6F1-8AD7-4D23-AD5A-F7758FC15484}" presName="cycle" presStyleCnt="0"/>
      <dgm:spPr/>
    </dgm:pt>
    <dgm:pt modelId="{E085CE84-E2F8-44A0-814B-9A70378BDB86}" type="pres">
      <dgm:prSet presAssocID="{E168E6F1-8AD7-4D23-AD5A-F7758FC15484}" presName="srcNode" presStyleLbl="node1" presStyleIdx="0" presStyleCnt="5"/>
      <dgm:spPr/>
    </dgm:pt>
    <dgm:pt modelId="{1F5793E4-88F2-457C-ABE6-3FF14E6E65A7}" type="pres">
      <dgm:prSet presAssocID="{E168E6F1-8AD7-4D23-AD5A-F7758FC15484}" presName="conn" presStyleLbl="parChTrans1D2" presStyleIdx="0" presStyleCnt="1"/>
      <dgm:spPr/>
      <dgm:t>
        <a:bodyPr/>
        <a:lstStyle/>
        <a:p>
          <a:endParaRPr lang="ru-RU"/>
        </a:p>
      </dgm:t>
    </dgm:pt>
    <dgm:pt modelId="{AD052949-9D42-49DC-980C-D9D6F6C6DA1C}" type="pres">
      <dgm:prSet presAssocID="{E168E6F1-8AD7-4D23-AD5A-F7758FC15484}" presName="extraNode" presStyleLbl="node1" presStyleIdx="0" presStyleCnt="5"/>
      <dgm:spPr/>
    </dgm:pt>
    <dgm:pt modelId="{695D3CE6-C37D-4511-B015-6A25671B0E11}" type="pres">
      <dgm:prSet presAssocID="{E168E6F1-8AD7-4D23-AD5A-F7758FC15484}" presName="dstNode" presStyleLbl="node1" presStyleIdx="0" presStyleCnt="5"/>
      <dgm:spPr/>
    </dgm:pt>
    <dgm:pt modelId="{E0CBD15F-62B8-46A9-ADA2-4D54D928FBEB}" type="pres">
      <dgm:prSet presAssocID="{575C58B4-782B-4618-B6B4-59B8E385B41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103AB-FD59-4908-823D-2D3118484356}" type="pres">
      <dgm:prSet presAssocID="{575C58B4-782B-4618-B6B4-59B8E385B418}" presName="accent_1" presStyleCnt="0"/>
      <dgm:spPr/>
    </dgm:pt>
    <dgm:pt modelId="{E52BE992-B8FD-4874-B7A4-4C285464A10D}" type="pres">
      <dgm:prSet presAssocID="{575C58B4-782B-4618-B6B4-59B8E385B418}" presName="accentRepeatNode" presStyleLbl="solidFgAcc1" presStyleIdx="0" presStyleCnt="5"/>
      <dgm:spPr/>
    </dgm:pt>
    <dgm:pt modelId="{234D8B10-2052-4E16-AD9A-696B91783345}" type="pres">
      <dgm:prSet presAssocID="{13CA2D2A-3FD1-494A-9E01-67F13A8BDD3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37FDF-D9AF-490E-ACFB-169FC91364A5}" type="pres">
      <dgm:prSet presAssocID="{13CA2D2A-3FD1-494A-9E01-67F13A8BDD3B}" presName="accent_2" presStyleCnt="0"/>
      <dgm:spPr/>
    </dgm:pt>
    <dgm:pt modelId="{4F2470B1-A383-4894-A83E-B58BE7F6069A}" type="pres">
      <dgm:prSet presAssocID="{13CA2D2A-3FD1-494A-9E01-67F13A8BDD3B}" presName="accentRepeatNode" presStyleLbl="solidFgAcc1" presStyleIdx="1" presStyleCnt="5"/>
      <dgm:spPr/>
    </dgm:pt>
    <dgm:pt modelId="{35E90FCA-45B9-461B-96A7-A44B982DAFFE}" type="pres">
      <dgm:prSet presAssocID="{05273CD3-DC31-4341-999B-740AD9FD502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D058C-BEC8-4E16-8F7B-A8C18FBCBAB0}" type="pres">
      <dgm:prSet presAssocID="{05273CD3-DC31-4341-999B-740AD9FD5025}" presName="accent_3" presStyleCnt="0"/>
      <dgm:spPr/>
    </dgm:pt>
    <dgm:pt modelId="{1A8BFAA1-4092-4B4D-A225-4D5996A689C4}" type="pres">
      <dgm:prSet presAssocID="{05273CD3-DC31-4341-999B-740AD9FD5025}" presName="accentRepeatNode" presStyleLbl="solidFgAcc1" presStyleIdx="2" presStyleCnt="5"/>
      <dgm:spPr/>
    </dgm:pt>
    <dgm:pt modelId="{01BCD7FD-921E-4A0A-A91C-2AC26CC20AB7}" type="pres">
      <dgm:prSet presAssocID="{6F223116-AAFF-4784-B475-466D132C6AF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047FF-E483-4778-9516-3F1864FBA421}" type="pres">
      <dgm:prSet presAssocID="{6F223116-AAFF-4784-B475-466D132C6AF0}" presName="accent_4" presStyleCnt="0"/>
      <dgm:spPr/>
    </dgm:pt>
    <dgm:pt modelId="{1CEF8572-1DF6-44D7-A74F-5EDCF5F1C6B2}" type="pres">
      <dgm:prSet presAssocID="{6F223116-AAFF-4784-B475-466D132C6AF0}" presName="accentRepeatNode" presStyleLbl="solidFgAcc1" presStyleIdx="3" presStyleCnt="5"/>
      <dgm:spPr/>
    </dgm:pt>
    <dgm:pt modelId="{FFDDF98C-232B-48F9-A566-29AB5407FEA1}" type="pres">
      <dgm:prSet presAssocID="{A676B3F7-AF88-4244-ABEC-60A4834ED58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F9CF1-EA6C-4BE6-BC9A-439F53BD33BC}" type="pres">
      <dgm:prSet presAssocID="{A676B3F7-AF88-4244-ABEC-60A4834ED58F}" presName="accent_5" presStyleCnt="0"/>
      <dgm:spPr/>
    </dgm:pt>
    <dgm:pt modelId="{5669FCE6-B09E-472D-A6F6-FC3F181EF2D2}" type="pres">
      <dgm:prSet presAssocID="{A676B3F7-AF88-4244-ABEC-60A4834ED58F}" presName="accentRepeatNode" presStyleLbl="solidFgAcc1" presStyleIdx="4" presStyleCnt="5"/>
      <dgm:spPr/>
    </dgm:pt>
  </dgm:ptLst>
  <dgm:cxnLst>
    <dgm:cxn modelId="{7671513D-2F5E-4293-850C-74ED1EBD3026}" type="presOf" srcId="{E168E6F1-8AD7-4D23-AD5A-F7758FC15484}" destId="{D29638BB-1854-4C28-BD0D-66F2565111C4}" srcOrd="0" destOrd="0" presId="urn:microsoft.com/office/officeart/2008/layout/VerticalCurvedList"/>
    <dgm:cxn modelId="{6E666F05-4CC3-4F72-8D9E-0B4913A02047}" srcId="{E168E6F1-8AD7-4D23-AD5A-F7758FC15484}" destId="{6F223116-AAFF-4784-B475-466D132C6AF0}" srcOrd="3" destOrd="0" parTransId="{2826829D-1110-4B6B-BFC1-037AE650DC6A}" sibTransId="{37105A3D-62D1-4135-90D9-6C0443473F62}"/>
    <dgm:cxn modelId="{02DF63C3-02AD-4D0D-BE30-720A9194749F}" type="presOf" srcId="{6AE17C2A-1210-426A-A5EE-8B98D6CF494D}" destId="{1F5793E4-88F2-457C-ABE6-3FF14E6E65A7}" srcOrd="0" destOrd="0" presId="urn:microsoft.com/office/officeart/2008/layout/VerticalCurvedList"/>
    <dgm:cxn modelId="{BE01C0C5-8F45-4BCC-A414-FB0C386117BC}" srcId="{E168E6F1-8AD7-4D23-AD5A-F7758FC15484}" destId="{A676B3F7-AF88-4244-ABEC-60A4834ED58F}" srcOrd="4" destOrd="0" parTransId="{B01DE46C-3587-4128-B60C-C114C436AABA}" sibTransId="{10584287-C310-4328-8BD0-3EE517B76BC9}"/>
    <dgm:cxn modelId="{00F69135-DC3A-4DBD-9602-755B814108B2}" srcId="{E168E6F1-8AD7-4D23-AD5A-F7758FC15484}" destId="{575C58B4-782B-4618-B6B4-59B8E385B418}" srcOrd="0" destOrd="0" parTransId="{897C4507-0F26-4DA1-85C5-2BAD64088082}" sibTransId="{6AE17C2A-1210-426A-A5EE-8B98D6CF494D}"/>
    <dgm:cxn modelId="{797C038F-77C5-44AC-9E9B-2C50B1FD1F98}" type="presOf" srcId="{575C58B4-782B-4618-B6B4-59B8E385B418}" destId="{E0CBD15F-62B8-46A9-ADA2-4D54D928FBEB}" srcOrd="0" destOrd="0" presId="urn:microsoft.com/office/officeart/2008/layout/VerticalCurvedList"/>
    <dgm:cxn modelId="{5F0D9D98-E28B-4A6E-BF56-51D0436CA395}" srcId="{E168E6F1-8AD7-4D23-AD5A-F7758FC15484}" destId="{05273CD3-DC31-4341-999B-740AD9FD5025}" srcOrd="2" destOrd="0" parTransId="{464D8570-9459-418F-BEAF-0D8A3C4A2A13}" sibTransId="{DE00733D-0730-4F27-8F9E-62037A9938F4}"/>
    <dgm:cxn modelId="{2475264C-1D68-4BA7-AB99-F0762F3A01D0}" type="presOf" srcId="{6F223116-AAFF-4784-B475-466D132C6AF0}" destId="{01BCD7FD-921E-4A0A-A91C-2AC26CC20AB7}" srcOrd="0" destOrd="0" presId="urn:microsoft.com/office/officeart/2008/layout/VerticalCurvedList"/>
    <dgm:cxn modelId="{EFD68DD0-CFB8-4376-BCD8-111A1675CC47}" srcId="{E168E6F1-8AD7-4D23-AD5A-F7758FC15484}" destId="{13CA2D2A-3FD1-494A-9E01-67F13A8BDD3B}" srcOrd="1" destOrd="0" parTransId="{D39F6A69-EE9D-4210-8366-A98AF1E38B36}" sibTransId="{07C8D955-9E63-45D3-89EA-06F91EE78508}"/>
    <dgm:cxn modelId="{01F9E919-14A9-496B-A2CD-80FCBBFA589B}" type="presOf" srcId="{05273CD3-DC31-4341-999B-740AD9FD5025}" destId="{35E90FCA-45B9-461B-96A7-A44B982DAFFE}" srcOrd="0" destOrd="0" presId="urn:microsoft.com/office/officeart/2008/layout/VerticalCurvedList"/>
    <dgm:cxn modelId="{986E1674-952E-4D6D-BA96-08B9E2EB1CBE}" type="presOf" srcId="{A676B3F7-AF88-4244-ABEC-60A4834ED58F}" destId="{FFDDF98C-232B-48F9-A566-29AB5407FEA1}" srcOrd="0" destOrd="0" presId="urn:microsoft.com/office/officeart/2008/layout/VerticalCurvedList"/>
    <dgm:cxn modelId="{35AEF553-D965-4BCD-B81F-22BB7AE3D82D}" type="presOf" srcId="{13CA2D2A-3FD1-494A-9E01-67F13A8BDD3B}" destId="{234D8B10-2052-4E16-AD9A-696B91783345}" srcOrd="0" destOrd="0" presId="urn:microsoft.com/office/officeart/2008/layout/VerticalCurvedList"/>
    <dgm:cxn modelId="{1BFBB13D-8A52-49FE-827B-D714E7D251E9}" type="presParOf" srcId="{D29638BB-1854-4C28-BD0D-66F2565111C4}" destId="{F7C81DBF-563C-489B-8D9F-BB327EC6D938}" srcOrd="0" destOrd="0" presId="urn:microsoft.com/office/officeart/2008/layout/VerticalCurvedList"/>
    <dgm:cxn modelId="{13B9F8A6-0B0F-4F8B-A466-AD303F04E1B1}" type="presParOf" srcId="{F7C81DBF-563C-489B-8D9F-BB327EC6D938}" destId="{A7137134-7CF5-4FC4-AEC1-31AD3FB1DA27}" srcOrd="0" destOrd="0" presId="urn:microsoft.com/office/officeart/2008/layout/VerticalCurvedList"/>
    <dgm:cxn modelId="{54E90644-D547-4FAD-8372-86E34C74A2C8}" type="presParOf" srcId="{A7137134-7CF5-4FC4-AEC1-31AD3FB1DA27}" destId="{E085CE84-E2F8-44A0-814B-9A70378BDB86}" srcOrd="0" destOrd="0" presId="urn:microsoft.com/office/officeart/2008/layout/VerticalCurvedList"/>
    <dgm:cxn modelId="{AAFBBFCD-5866-4131-B5AD-5DB93CFEB6EE}" type="presParOf" srcId="{A7137134-7CF5-4FC4-AEC1-31AD3FB1DA27}" destId="{1F5793E4-88F2-457C-ABE6-3FF14E6E65A7}" srcOrd="1" destOrd="0" presId="urn:microsoft.com/office/officeart/2008/layout/VerticalCurvedList"/>
    <dgm:cxn modelId="{2A3329BD-818D-46D0-A988-C953D6F0DD3E}" type="presParOf" srcId="{A7137134-7CF5-4FC4-AEC1-31AD3FB1DA27}" destId="{AD052949-9D42-49DC-980C-D9D6F6C6DA1C}" srcOrd="2" destOrd="0" presId="urn:microsoft.com/office/officeart/2008/layout/VerticalCurvedList"/>
    <dgm:cxn modelId="{450D7F31-A0EC-4850-829C-64EDDA432588}" type="presParOf" srcId="{A7137134-7CF5-4FC4-AEC1-31AD3FB1DA27}" destId="{695D3CE6-C37D-4511-B015-6A25671B0E11}" srcOrd="3" destOrd="0" presId="urn:microsoft.com/office/officeart/2008/layout/VerticalCurvedList"/>
    <dgm:cxn modelId="{166415C8-CC05-4111-B7A3-EFE2C0E15C14}" type="presParOf" srcId="{F7C81DBF-563C-489B-8D9F-BB327EC6D938}" destId="{E0CBD15F-62B8-46A9-ADA2-4D54D928FBEB}" srcOrd="1" destOrd="0" presId="urn:microsoft.com/office/officeart/2008/layout/VerticalCurvedList"/>
    <dgm:cxn modelId="{49FCE724-46C2-421F-A2E3-047084373BD2}" type="presParOf" srcId="{F7C81DBF-563C-489B-8D9F-BB327EC6D938}" destId="{4F1103AB-FD59-4908-823D-2D3118484356}" srcOrd="2" destOrd="0" presId="urn:microsoft.com/office/officeart/2008/layout/VerticalCurvedList"/>
    <dgm:cxn modelId="{7CB388CE-68CC-435E-91C4-B8E942F9B919}" type="presParOf" srcId="{4F1103AB-FD59-4908-823D-2D3118484356}" destId="{E52BE992-B8FD-4874-B7A4-4C285464A10D}" srcOrd="0" destOrd="0" presId="urn:microsoft.com/office/officeart/2008/layout/VerticalCurvedList"/>
    <dgm:cxn modelId="{469B1A64-0543-4080-B29A-82A0F0A84F1F}" type="presParOf" srcId="{F7C81DBF-563C-489B-8D9F-BB327EC6D938}" destId="{234D8B10-2052-4E16-AD9A-696B91783345}" srcOrd="3" destOrd="0" presId="urn:microsoft.com/office/officeart/2008/layout/VerticalCurvedList"/>
    <dgm:cxn modelId="{923032C7-04DB-4D11-B1B3-1CCBA2FA7A4F}" type="presParOf" srcId="{F7C81DBF-563C-489B-8D9F-BB327EC6D938}" destId="{7BC37FDF-D9AF-490E-ACFB-169FC91364A5}" srcOrd="4" destOrd="0" presId="urn:microsoft.com/office/officeart/2008/layout/VerticalCurvedList"/>
    <dgm:cxn modelId="{B717BFDF-D6A9-4F08-813F-97B747953BBD}" type="presParOf" srcId="{7BC37FDF-D9AF-490E-ACFB-169FC91364A5}" destId="{4F2470B1-A383-4894-A83E-B58BE7F6069A}" srcOrd="0" destOrd="0" presId="urn:microsoft.com/office/officeart/2008/layout/VerticalCurvedList"/>
    <dgm:cxn modelId="{8CBA9ACA-58D4-430C-B1DF-18AF774CF54A}" type="presParOf" srcId="{F7C81DBF-563C-489B-8D9F-BB327EC6D938}" destId="{35E90FCA-45B9-461B-96A7-A44B982DAFFE}" srcOrd="5" destOrd="0" presId="urn:microsoft.com/office/officeart/2008/layout/VerticalCurvedList"/>
    <dgm:cxn modelId="{5B1710DC-F969-47DD-A41A-5873C200E785}" type="presParOf" srcId="{F7C81DBF-563C-489B-8D9F-BB327EC6D938}" destId="{356D058C-BEC8-4E16-8F7B-A8C18FBCBAB0}" srcOrd="6" destOrd="0" presId="urn:microsoft.com/office/officeart/2008/layout/VerticalCurvedList"/>
    <dgm:cxn modelId="{19CA72D1-1419-4238-992F-A34F795FD6CE}" type="presParOf" srcId="{356D058C-BEC8-4E16-8F7B-A8C18FBCBAB0}" destId="{1A8BFAA1-4092-4B4D-A225-4D5996A689C4}" srcOrd="0" destOrd="0" presId="urn:microsoft.com/office/officeart/2008/layout/VerticalCurvedList"/>
    <dgm:cxn modelId="{57582818-EA48-423F-B0A0-383E5A628F21}" type="presParOf" srcId="{F7C81DBF-563C-489B-8D9F-BB327EC6D938}" destId="{01BCD7FD-921E-4A0A-A91C-2AC26CC20AB7}" srcOrd="7" destOrd="0" presId="urn:microsoft.com/office/officeart/2008/layout/VerticalCurvedList"/>
    <dgm:cxn modelId="{4C2B695D-230F-4304-A1B3-92C63DDCA388}" type="presParOf" srcId="{F7C81DBF-563C-489B-8D9F-BB327EC6D938}" destId="{7B6047FF-E483-4778-9516-3F1864FBA421}" srcOrd="8" destOrd="0" presId="urn:microsoft.com/office/officeart/2008/layout/VerticalCurvedList"/>
    <dgm:cxn modelId="{38907B32-4C37-495C-B982-8B6C33BA6D23}" type="presParOf" srcId="{7B6047FF-E483-4778-9516-3F1864FBA421}" destId="{1CEF8572-1DF6-44D7-A74F-5EDCF5F1C6B2}" srcOrd="0" destOrd="0" presId="urn:microsoft.com/office/officeart/2008/layout/VerticalCurvedList"/>
    <dgm:cxn modelId="{BE0D3376-A2DD-490C-A9EC-C0B87D271B25}" type="presParOf" srcId="{F7C81DBF-563C-489B-8D9F-BB327EC6D938}" destId="{FFDDF98C-232B-48F9-A566-29AB5407FEA1}" srcOrd="9" destOrd="0" presId="urn:microsoft.com/office/officeart/2008/layout/VerticalCurvedList"/>
    <dgm:cxn modelId="{F741775F-1B8E-475A-BE66-441ADD3711A7}" type="presParOf" srcId="{F7C81DBF-563C-489B-8D9F-BB327EC6D938}" destId="{B85F9CF1-EA6C-4BE6-BC9A-439F53BD33BC}" srcOrd="10" destOrd="0" presId="urn:microsoft.com/office/officeart/2008/layout/VerticalCurvedList"/>
    <dgm:cxn modelId="{2095B07A-B084-414F-B6D7-D0B19954E003}" type="presParOf" srcId="{B85F9CF1-EA6C-4BE6-BC9A-439F53BD33BC}" destId="{5669FCE6-B09E-472D-A6F6-FC3F181EF2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33748-F473-47A4-8F42-58D6A031120A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AA05B7D-6945-42F3-A33C-9145A28BB4EF}">
      <dgm:prSet phldrT="[Текст]" custT="1"/>
      <dgm:spPr/>
      <dgm:t>
        <a:bodyPr/>
        <a:lstStyle/>
        <a:p>
          <a:r>
            <a:rPr lang="ru-RU" sz="1600" dirty="0" smtClean="0"/>
            <a:t>1. Снятие порога и расширение уровня франшиз</a:t>
          </a:r>
          <a:endParaRPr lang="ru-RU" sz="1600" dirty="0"/>
        </a:p>
      </dgm:t>
    </dgm:pt>
    <dgm:pt modelId="{75E924F1-99ED-43C7-857F-7833119EC030}" type="parTrans" cxnId="{D4A116BA-78F1-4BF9-881D-E51C9C482894}">
      <dgm:prSet/>
      <dgm:spPr/>
      <dgm:t>
        <a:bodyPr/>
        <a:lstStyle/>
        <a:p>
          <a:endParaRPr lang="ru-RU" sz="1600"/>
        </a:p>
      </dgm:t>
    </dgm:pt>
    <dgm:pt modelId="{12D6F3B3-BD45-4DF1-B07C-55A3285AF3B6}" type="sibTrans" cxnId="{D4A116BA-78F1-4BF9-881D-E51C9C482894}">
      <dgm:prSet/>
      <dgm:spPr/>
      <dgm:t>
        <a:bodyPr/>
        <a:lstStyle/>
        <a:p>
          <a:endParaRPr lang="ru-RU" sz="1600"/>
        </a:p>
      </dgm:t>
    </dgm:pt>
    <dgm:pt modelId="{CEDA9637-7B26-454B-BBC7-7997B2B85430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Порог: </a:t>
          </a:r>
          <a:r>
            <a:rPr lang="ru-RU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0%</a:t>
          </a:r>
          <a:r>
            <a:rPr lang="ru-RU" sz="11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ru-RU" sz="1100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вместо </a:t>
          </a:r>
          <a:r>
            <a:rPr lang="ru-RU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20%</a:t>
          </a:r>
          <a:endParaRPr lang="ru-RU" sz="1100" dirty="0"/>
        </a:p>
      </dgm:t>
    </dgm:pt>
    <dgm:pt modelId="{D4D3AE86-D984-4A95-B8E7-3B7E8FB0A13C}" type="parTrans" cxnId="{64AF70E5-DD33-4D62-9D95-0273F8F68728}">
      <dgm:prSet/>
      <dgm:spPr/>
      <dgm:t>
        <a:bodyPr/>
        <a:lstStyle/>
        <a:p>
          <a:endParaRPr lang="ru-RU" sz="1600"/>
        </a:p>
      </dgm:t>
    </dgm:pt>
    <dgm:pt modelId="{01F33173-D9D0-4307-AE1D-53DB54134D4C}" type="sibTrans" cxnId="{64AF70E5-DD33-4D62-9D95-0273F8F68728}">
      <dgm:prSet/>
      <dgm:spPr/>
      <dgm:t>
        <a:bodyPr/>
        <a:lstStyle/>
        <a:p>
          <a:endParaRPr lang="ru-RU" sz="1600"/>
        </a:p>
      </dgm:t>
    </dgm:pt>
    <dgm:pt modelId="{20CDC026-88F2-4CA6-807F-FB4017179A08}">
      <dgm:prSet phldrT="[Текст]" custT="1"/>
      <dgm:spPr/>
      <dgm:t>
        <a:bodyPr/>
        <a:lstStyle/>
        <a:p>
          <a:r>
            <a:rPr lang="ru-RU" sz="1600" dirty="0" smtClean="0"/>
            <a:t>3</a:t>
          </a:r>
          <a:r>
            <a:rPr lang="ru-RU" sz="1400" dirty="0" smtClean="0"/>
            <a:t>. Возможность страхования отдельных рисков</a:t>
          </a:r>
          <a:endParaRPr lang="ru-RU" sz="1400" dirty="0"/>
        </a:p>
      </dgm:t>
    </dgm:pt>
    <dgm:pt modelId="{30E401B1-82D1-492D-A399-461A17A066DA}" type="parTrans" cxnId="{15150FAF-2DB3-47E2-810D-20A47AE3B080}">
      <dgm:prSet/>
      <dgm:spPr/>
      <dgm:t>
        <a:bodyPr/>
        <a:lstStyle/>
        <a:p>
          <a:endParaRPr lang="ru-RU" sz="1600"/>
        </a:p>
      </dgm:t>
    </dgm:pt>
    <dgm:pt modelId="{AB7443C3-7250-48BF-A2E3-E314C72B9197}" type="sibTrans" cxnId="{15150FAF-2DB3-47E2-810D-20A47AE3B080}">
      <dgm:prSet/>
      <dgm:spPr/>
      <dgm:t>
        <a:bodyPr/>
        <a:lstStyle/>
        <a:p>
          <a:endParaRPr lang="ru-RU" sz="1600"/>
        </a:p>
      </dgm:t>
    </dgm:pt>
    <dgm:pt modelId="{945D2C79-DEB8-406C-AF26-EF1A2124B155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</a:rPr>
            <a:t>Можно застраховать урожай как по мультирисковой программе, так и по перечню отдельных рисков</a:t>
          </a:r>
          <a:endParaRPr lang="ru-RU" sz="1100" dirty="0">
            <a:solidFill>
              <a:srgbClr val="002060"/>
            </a:solidFill>
          </a:endParaRPr>
        </a:p>
      </dgm:t>
    </dgm:pt>
    <dgm:pt modelId="{CE29A6DA-03AC-4FA7-8C4B-C044CFB2C377}" type="parTrans" cxnId="{6C7C87C5-EA35-41B2-9FE2-A73BF074BEE6}">
      <dgm:prSet/>
      <dgm:spPr/>
      <dgm:t>
        <a:bodyPr/>
        <a:lstStyle/>
        <a:p>
          <a:endParaRPr lang="ru-RU" sz="1600"/>
        </a:p>
      </dgm:t>
    </dgm:pt>
    <dgm:pt modelId="{273E822D-C9C9-4155-8E39-ABF768181A65}" type="sibTrans" cxnId="{6C7C87C5-EA35-41B2-9FE2-A73BF074BEE6}">
      <dgm:prSet/>
      <dgm:spPr/>
      <dgm:t>
        <a:bodyPr/>
        <a:lstStyle/>
        <a:p>
          <a:endParaRPr lang="ru-RU" sz="1600"/>
        </a:p>
      </dgm:t>
    </dgm:pt>
    <dgm:pt modelId="{E7A5627C-78C4-47E3-9DF9-C4BE10E134D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4. </a:t>
          </a:r>
          <a:r>
            <a:rPr lang="ru-RU" sz="1400" dirty="0" smtClean="0"/>
            <a:t>Возможность сострахования, уточнение порядка субсидирования для агрохолдингов</a:t>
          </a:r>
          <a:endParaRPr lang="ru-RU" sz="1600" dirty="0"/>
        </a:p>
      </dgm:t>
    </dgm:pt>
    <dgm:pt modelId="{90B169B9-2482-47EA-B4E0-FC51422ED49B}" type="parTrans" cxnId="{3373A4B0-13F6-411E-AA0C-E6ACADAB46CA}">
      <dgm:prSet/>
      <dgm:spPr/>
      <dgm:t>
        <a:bodyPr/>
        <a:lstStyle/>
        <a:p>
          <a:endParaRPr lang="ru-RU" sz="1600"/>
        </a:p>
      </dgm:t>
    </dgm:pt>
    <dgm:pt modelId="{AC277B28-F4F4-4876-AE2F-18B458F455A3}" type="sibTrans" cxnId="{3373A4B0-13F6-411E-AA0C-E6ACADAB46CA}">
      <dgm:prSet/>
      <dgm:spPr/>
      <dgm:t>
        <a:bodyPr/>
        <a:lstStyle/>
        <a:p>
          <a:endParaRPr lang="ru-RU" sz="1600"/>
        </a:p>
      </dgm:t>
    </dgm:pt>
    <dgm:pt modelId="{A2FA259E-94E8-46B5-ADCC-73D2791329D3}">
      <dgm:prSet phldrT="[Текст]" custT="1"/>
      <dgm:spPr/>
      <dgm:t>
        <a:bodyPr/>
        <a:lstStyle/>
        <a:p>
          <a:r>
            <a:rPr lang="ru-RU" sz="1600" dirty="0" smtClean="0"/>
            <a:t>5. Правовой статус космического мониторинга</a:t>
          </a:r>
          <a:endParaRPr lang="ru-RU" sz="1600" dirty="0"/>
        </a:p>
      </dgm:t>
    </dgm:pt>
    <dgm:pt modelId="{E0992DEE-0B3A-485E-903E-69C3297ADC95}" type="parTrans" cxnId="{D2553F27-2D7B-469F-B9DE-0E45DDE00787}">
      <dgm:prSet/>
      <dgm:spPr/>
      <dgm:t>
        <a:bodyPr/>
        <a:lstStyle/>
        <a:p>
          <a:endParaRPr lang="ru-RU" sz="1600"/>
        </a:p>
      </dgm:t>
    </dgm:pt>
    <dgm:pt modelId="{D84BA5C6-B300-4702-8A6A-9B8F8D9F7F74}" type="sibTrans" cxnId="{D2553F27-2D7B-469F-B9DE-0E45DDE00787}">
      <dgm:prSet/>
      <dgm:spPr/>
      <dgm:t>
        <a:bodyPr/>
        <a:lstStyle/>
        <a:p>
          <a:endParaRPr lang="ru-RU" sz="1600"/>
        </a:p>
      </dgm:t>
    </dgm:pt>
    <dgm:pt modelId="{BB3A7447-C8C8-4576-AE4B-87F06F6B9704}">
      <dgm:prSet custT="1"/>
      <dgm:spPr/>
      <dgm:t>
        <a:bodyPr anchor="ctr"/>
        <a:lstStyle/>
        <a:p>
          <a:r>
            <a:rPr lang="ru-RU" sz="1100" dirty="0" smtClean="0">
              <a:solidFill>
                <a:srgbClr val="002060"/>
              </a:solidFill>
            </a:rPr>
            <a:t>Экспертиза может проводиться на основании материалов, полученных в результате авиационного или космического иониторинга</a:t>
          </a:r>
          <a:endParaRPr lang="ru-RU" sz="1100" dirty="0">
            <a:solidFill>
              <a:srgbClr val="002060"/>
            </a:solidFill>
          </a:endParaRPr>
        </a:p>
      </dgm:t>
    </dgm:pt>
    <dgm:pt modelId="{4C0CDCAD-8B83-489F-9B2E-2FF3525E7683}" type="parTrans" cxnId="{B588E587-7E29-4D7B-A51A-7BFA48539694}">
      <dgm:prSet/>
      <dgm:spPr/>
      <dgm:t>
        <a:bodyPr/>
        <a:lstStyle/>
        <a:p>
          <a:endParaRPr lang="ru-RU" sz="1600"/>
        </a:p>
      </dgm:t>
    </dgm:pt>
    <dgm:pt modelId="{3AAB7819-1F76-4EBB-9A54-9083E14E497F}" type="sibTrans" cxnId="{B588E587-7E29-4D7B-A51A-7BFA48539694}">
      <dgm:prSet/>
      <dgm:spPr/>
      <dgm:t>
        <a:bodyPr/>
        <a:lstStyle/>
        <a:p>
          <a:endParaRPr lang="ru-RU" sz="1600"/>
        </a:p>
      </dgm:t>
    </dgm:pt>
    <dgm:pt modelId="{E6659452-98B7-4A21-B38C-9A7CBBF02EB5}">
      <dgm:prSet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" dirty="0" smtClean="0"/>
            <a:t> </a:t>
          </a:r>
          <a:endParaRPr lang="ru-RU" sz="100" dirty="0"/>
        </a:p>
      </dgm:t>
    </dgm:pt>
    <dgm:pt modelId="{6014C2B1-5182-400C-A2E7-5409A475AAC0}" type="parTrans" cxnId="{0FA53504-41BA-4149-81B2-7B3FB6FB3766}">
      <dgm:prSet/>
      <dgm:spPr/>
      <dgm:t>
        <a:bodyPr/>
        <a:lstStyle/>
        <a:p>
          <a:endParaRPr lang="ru-RU" sz="1600"/>
        </a:p>
      </dgm:t>
    </dgm:pt>
    <dgm:pt modelId="{E0C8339B-A7D0-4C9A-A0DF-2C93B7775B2A}" type="sibTrans" cxnId="{0FA53504-41BA-4149-81B2-7B3FB6FB3766}">
      <dgm:prSet/>
      <dgm:spPr/>
      <dgm:t>
        <a:bodyPr/>
        <a:lstStyle/>
        <a:p>
          <a:endParaRPr lang="ru-RU" sz="1600"/>
        </a:p>
      </dgm:t>
    </dgm:pt>
    <dgm:pt modelId="{F3A4CDCC-3DA3-4471-8A98-95A6C2C90757}">
      <dgm:prSet phldrT="[Текст]" custT="1"/>
      <dgm:spPr/>
      <dgm:t>
        <a:bodyPr/>
        <a:lstStyle/>
        <a:p>
          <a:r>
            <a:rPr lang="ru-RU" sz="1600" dirty="0" smtClean="0"/>
            <a:t>2. Расширение перечня рисков </a:t>
          </a:r>
          <a:endParaRPr lang="ru-RU" sz="1600" dirty="0"/>
        </a:p>
      </dgm:t>
    </dgm:pt>
    <dgm:pt modelId="{A43C32EE-B552-4044-A4B3-73D5FA8C8648}" type="parTrans" cxnId="{7B010261-0505-4E8B-851B-2E91E2572A8C}">
      <dgm:prSet/>
      <dgm:spPr/>
      <dgm:t>
        <a:bodyPr/>
        <a:lstStyle/>
        <a:p>
          <a:endParaRPr lang="ru-RU" sz="1400"/>
        </a:p>
      </dgm:t>
    </dgm:pt>
    <dgm:pt modelId="{F5E41667-3A83-4619-81AA-53B1F4E1264C}" type="sibTrans" cxnId="{7B010261-0505-4E8B-851B-2E91E2572A8C}">
      <dgm:prSet/>
      <dgm:spPr/>
      <dgm:t>
        <a:bodyPr/>
        <a:lstStyle/>
        <a:p>
          <a:endParaRPr lang="ru-RU" sz="1400"/>
        </a:p>
      </dgm:t>
    </dgm:pt>
    <dgm:pt modelId="{8B515745-8CCD-444F-A6C8-1EE0EC4EF4F0}">
      <dgm:prSet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>
              <a:solidFill>
                <a:srgbClr val="002060"/>
              </a:solidFill>
            </a:rPr>
            <a:t>+ риски</a:t>
          </a:r>
          <a:r>
            <a:rPr lang="ru-RU" sz="1100" baseline="0" dirty="0" smtClean="0">
              <a:solidFill>
                <a:srgbClr val="002060"/>
              </a:solidFill>
            </a:rPr>
            <a:t>: сильный ливень, сильный или продолжительный дождь, раннее появление или установление снежного покрова, промерзание верхнего слоя почвы</a:t>
          </a:r>
          <a:endParaRPr lang="ru-RU" sz="1100" b="1" dirty="0">
            <a:solidFill>
              <a:srgbClr val="CA3F3C"/>
            </a:solidFill>
            <a:latin typeface="+mj-lt"/>
            <a:cs typeface="Arial" panose="020B0604020202020204" pitchFamily="34" charset="0"/>
          </a:endParaRPr>
        </a:p>
      </dgm:t>
    </dgm:pt>
    <dgm:pt modelId="{6ECE22F4-2DF0-4C84-B376-0BED837908C6}" type="parTrans" cxnId="{49BDF690-A493-4921-8254-BFAC58955725}">
      <dgm:prSet/>
      <dgm:spPr/>
      <dgm:t>
        <a:bodyPr/>
        <a:lstStyle/>
        <a:p>
          <a:endParaRPr lang="ru-RU"/>
        </a:p>
      </dgm:t>
    </dgm:pt>
    <dgm:pt modelId="{D3940D43-84D5-4C0A-8688-60EAC80B856E}" type="sibTrans" cxnId="{49BDF690-A493-4921-8254-BFAC58955725}">
      <dgm:prSet/>
      <dgm:spPr/>
      <dgm:t>
        <a:bodyPr/>
        <a:lstStyle/>
        <a:p>
          <a:endParaRPr lang="ru-RU"/>
        </a:p>
      </dgm:t>
    </dgm:pt>
    <dgm:pt modelId="{0E6FB540-6F76-4D70-B9DB-2F8F98EEA383}">
      <dgm:prSet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Франшиза (урожай): </a:t>
          </a:r>
          <a:r>
            <a:rPr lang="ru-RU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10</a:t>
          </a:r>
          <a:r>
            <a:rPr lang="en-US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-</a:t>
          </a:r>
          <a:r>
            <a:rPr lang="ru-RU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5</a:t>
          </a:r>
          <a:r>
            <a:rPr lang="en-US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0 % </a:t>
          </a:r>
          <a:r>
            <a:rPr lang="ru-RU" sz="1100" dirty="0" smtClean="0">
              <a:solidFill>
                <a:srgbClr val="002060"/>
              </a:solidFill>
              <a:latin typeface="+mj-lt"/>
            </a:rPr>
            <a:t>страховой суммы</a:t>
          </a:r>
          <a:r>
            <a:rPr lang="en-US" sz="1100" dirty="0" smtClean="0">
              <a:solidFill>
                <a:srgbClr val="002060"/>
              </a:solidFill>
              <a:latin typeface="+mj-lt"/>
            </a:rPr>
            <a:t> </a:t>
          </a:r>
          <a:r>
            <a:rPr lang="en-US" sz="1100" i="1" dirty="0" smtClean="0">
              <a:solidFill>
                <a:srgbClr val="002060"/>
              </a:solidFill>
              <a:latin typeface="+mj-lt"/>
            </a:rPr>
            <a:t>(</a:t>
          </a:r>
          <a:r>
            <a:rPr lang="ru-RU" sz="1100" i="1" dirty="0" smtClean="0">
              <a:solidFill>
                <a:srgbClr val="002060"/>
              </a:solidFill>
              <a:latin typeface="+mj-lt"/>
            </a:rPr>
            <a:t>было </a:t>
          </a:r>
          <a:r>
            <a:rPr lang="en-US" sz="1100" i="1" baseline="0" dirty="0" smtClean="0">
              <a:solidFill>
                <a:srgbClr val="002060"/>
              </a:solidFill>
              <a:latin typeface="+mj-lt"/>
            </a:rPr>
            <a:t>0-30 %</a:t>
          </a:r>
          <a:r>
            <a:rPr lang="ru-RU" sz="1100" i="1" baseline="0" dirty="0" smtClean="0">
              <a:solidFill>
                <a:srgbClr val="002060"/>
              </a:solidFill>
              <a:latin typeface="+mj-lt"/>
            </a:rPr>
            <a:t>)</a:t>
          </a:r>
          <a:endParaRPr lang="ru-RU" sz="1100" dirty="0">
            <a:solidFill>
              <a:srgbClr val="002060"/>
            </a:solidFill>
          </a:endParaRPr>
        </a:p>
      </dgm:t>
    </dgm:pt>
    <dgm:pt modelId="{140ACEFB-7B99-46DA-869E-E6F3FFD14D69}" type="parTrans" cxnId="{49D83BF2-A554-4D6B-8060-9E6FF896DF59}">
      <dgm:prSet/>
      <dgm:spPr/>
      <dgm:t>
        <a:bodyPr/>
        <a:lstStyle/>
        <a:p>
          <a:endParaRPr lang="ru-RU"/>
        </a:p>
      </dgm:t>
    </dgm:pt>
    <dgm:pt modelId="{C3ABB1B3-E389-49F8-93F6-7C4AF130C0D9}" type="sibTrans" cxnId="{49D83BF2-A554-4D6B-8060-9E6FF896DF59}">
      <dgm:prSet/>
      <dgm:spPr/>
      <dgm:t>
        <a:bodyPr/>
        <a:lstStyle/>
        <a:p>
          <a:endParaRPr lang="ru-RU"/>
        </a:p>
      </dgm:t>
    </dgm:pt>
    <dgm:pt modelId="{83CF7887-7318-43DB-A6FB-45932E5A228D}">
      <dgm:prSet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</a:rPr>
            <a:t>Страховая сумма: </a:t>
          </a:r>
          <a:r>
            <a:rPr kumimoji="0" lang="en-US" sz="1100" b="1" i="0" u="none" strike="noStrike" cap="none" spc="0" normalizeH="0" baseline="0" noProof="0" dirty="0" smtClean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100-70 %</a:t>
          </a:r>
          <a:r>
            <a:rPr kumimoji="0" lang="en-US" sz="1100" b="0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 </a:t>
          </a:r>
          <a:r>
            <a:rPr kumimoji="0" lang="ru-RU" sz="1100" b="0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страховой стоимости </a:t>
          </a:r>
          <a:r>
            <a:rPr lang="en-US" sz="1100" i="1" dirty="0" smtClean="0">
              <a:solidFill>
                <a:srgbClr val="002060"/>
              </a:solidFill>
              <a:latin typeface="+mj-lt"/>
            </a:rPr>
            <a:t>(</a:t>
          </a:r>
          <a:r>
            <a:rPr lang="ru-RU" sz="1100" i="1" dirty="0" smtClean="0">
              <a:solidFill>
                <a:srgbClr val="002060"/>
              </a:solidFill>
              <a:latin typeface="+mj-lt"/>
            </a:rPr>
            <a:t>было 1</a:t>
          </a:r>
          <a:r>
            <a:rPr lang="en-US" sz="1100" i="1" dirty="0" smtClean="0">
              <a:solidFill>
                <a:srgbClr val="002060"/>
              </a:solidFill>
              <a:latin typeface="+mj-lt"/>
            </a:rPr>
            <a:t>00-80 %)</a:t>
          </a:r>
          <a:endParaRPr lang="ru-RU" sz="1100" i="1" dirty="0">
            <a:solidFill>
              <a:srgbClr val="002060"/>
            </a:solidFill>
            <a:latin typeface="+mj-lt"/>
          </a:endParaRPr>
        </a:p>
      </dgm:t>
    </dgm:pt>
    <dgm:pt modelId="{37A04F29-8001-46E2-88A9-FC23DF69EAEB}" type="parTrans" cxnId="{F57859AC-DC33-4704-92C3-ED943C250DB2}">
      <dgm:prSet/>
      <dgm:spPr/>
      <dgm:t>
        <a:bodyPr/>
        <a:lstStyle/>
        <a:p>
          <a:endParaRPr lang="ru-RU"/>
        </a:p>
      </dgm:t>
    </dgm:pt>
    <dgm:pt modelId="{67672A39-333C-4F8A-B0C9-6776E84E03D9}" type="sibTrans" cxnId="{F57859AC-DC33-4704-92C3-ED943C250DB2}">
      <dgm:prSet/>
      <dgm:spPr/>
      <dgm:t>
        <a:bodyPr/>
        <a:lstStyle/>
        <a:p>
          <a:endParaRPr lang="ru-RU"/>
        </a:p>
      </dgm:t>
    </dgm:pt>
    <dgm:pt modelId="{83DE96AB-92A4-4A44-9478-9BCE2D423612}">
      <dgm:prSet custT="1"/>
      <dgm:spPr/>
      <dgm:t>
        <a:bodyPr anchor="ctr"/>
        <a:lstStyle/>
        <a:p>
          <a:r>
            <a:rPr lang="ru-RU" sz="1100" dirty="0" smtClean="0">
              <a:solidFill>
                <a:srgbClr val="002060"/>
              </a:solidFill>
            </a:rPr>
            <a:t>Возможность страхования одного объекта несколькими СК (разделение крупных рисков для передачи в страхование)</a:t>
          </a:r>
          <a:endParaRPr lang="ru-RU" sz="1100" dirty="0">
            <a:solidFill>
              <a:srgbClr val="002060"/>
            </a:solidFill>
          </a:endParaRPr>
        </a:p>
      </dgm:t>
    </dgm:pt>
    <dgm:pt modelId="{E5D3F346-C2F6-4604-8D81-9B688E8C1115}" type="parTrans" cxnId="{73C8AD31-0B0C-46A0-9866-767FFF79CE68}">
      <dgm:prSet/>
      <dgm:spPr/>
      <dgm:t>
        <a:bodyPr/>
        <a:lstStyle/>
        <a:p>
          <a:endParaRPr lang="ru-RU"/>
        </a:p>
      </dgm:t>
    </dgm:pt>
    <dgm:pt modelId="{20836538-329C-4C37-BFE8-E169C52A5379}" type="sibTrans" cxnId="{73C8AD31-0B0C-46A0-9866-767FFF79CE68}">
      <dgm:prSet/>
      <dgm:spPr/>
      <dgm:t>
        <a:bodyPr/>
        <a:lstStyle/>
        <a:p>
          <a:endParaRPr lang="ru-RU"/>
        </a:p>
      </dgm:t>
    </dgm:pt>
    <dgm:pt modelId="{AB30DC7D-7BB7-4B59-A236-B91E6CF09BF1}">
      <dgm:prSet custT="1"/>
      <dgm:spPr/>
      <dgm:t>
        <a:bodyPr anchor="ctr"/>
        <a:lstStyle/>
        <a:p>
          <a:r>
            <a:rPr lang="ru-RU" sz="1100" dirty="0" smtClean="0">
              <a:solidFill>
                <a:srgbClr val="002060"/>
              </a:solidFill>
            </a:rPr>
            <a:t>Объект страхования - посевы или поголовье в рамках </a:t>
          </a:r>
          <a:r>
            <a:rPr lang="ru-RU" sz="1100" b="1" dirty="0" smtClean="0">
              <a:solidFill>
                <a:srgbClr val="002060"/>
              </a:solidFill>
            </a:rPr>
            <a:t>одного субъекта РФ</a:t>
          </a:r>
          <a:endParaRPr lang="ru-RU" sz="1100" b="1" dirty="0">
            <a:solidFill>
              <a:srgbClr val="002060"/>
            </a:solidFill>
          </a:endParaRPr>
        </a:p>
      </dgm:t>
    </dgm:pt>
    <dgm:pt modelId="{3E03574B-B907-44A2-A08D-72372C5E38AB}" type="parTrans" cxnId="{085B5E7C-B329-41A1-BE11-860BB6A758B4}">
      <dgm:prSet/>
      <dgm:spPr/>
      <dgm:t>
        <a:bodyPr/>
        <a:lstStyle/>
        <a:p>
          <a:endParaRPr lang="ru-RU"/>
        </a:p>
      </dgm:t>
    </dgm:pt>
    <dgm:pt modelId="{E04498A5-C434-47E4-AD9C-7FE55114571A}" type="sibTrans" cxnId="{085B5E7C-B329-41A1-BE11-860BB6A758B4}">
      <dgm:prSet/>
      <dgm:spPr/>
      <dgm:t>
        <a:bodyPr/>
        <a:lstStyle/>
        <a:p>
          <a:endParaRPr lang="ru-RU"/>
        </a:p>
      </dgm:t>
    </dgm:pt>
    <dgm:pt modelId="{5C8580AA-7742-4534-B796-89D9876B2178}">
      <dgm:prSet phldrT="[Текст]" custT="1"/>
      <dgm:spPr/>
      <dgm:t>
        <a:bodyPr/>
        <a:lstStyle/>
        <a:p>
          <a:r>
            <a:rPr lang="ru-RU" sz="900" i="1" dirty="0" smtClean="0">
              <a:solidFill>
                <a:srgbClr val="002060"/>
              </a:solidFill>
            </a:rPr>
            <a:t>Но: не решается задача адаптации условий страхования к особенностям некоторых направлений (страхование озимых, индексное страхование затрат, теплицы и др.)</a:t>
          </a:r>
          <a:endParaRPr lang="ru-RU" sz="900" i="1" dirty="0">
            <a:solidFill>
              <a:srgbClr val="002060"/>
            </a:solidFill>
          </a:endParaRPr>
        </a:p>
      </dgm:t>
    </dgm:pt>
    <dgm:pt modelId="{582B67A8-DADC-4D98-84C2-83D58F71A70F}" type="parTrans" cxnId="{CE0DCF98-8D40-49B7-BB5C-481D3041B9FE}">
      <dgm:prSet/>
      <dgm:spPr/>
      <dgm:t>
        <a:bodyPr/>
        <a:lstStyle/>
        <a:p>
          <a:endParaRPr lang="ru-RU"/>
        </a:p>
      </dgm:t>
    </dgm:pt>
    <dgm:pt modelId="{C7D6214C-2197-4A59-882F-85C147DF36A8}" type="sibTrans" cxnId="{CE0DCF98-8D40-49B7-BB5C-481D3041B9FE}">
      <dgm:prSet/>
      <dgm:spPr/>
      <dgm:t>
        <a:bodyPr/>
        <a:lstStyle/>
        <a:p>
          <a:endParaRPr lang="ru-RU"/>
        </a:p>
      </dgm:t>
    </dgm:pt>
    <dgm:pt modelId="{0E23A5D1-D4C5-436D-970F-676218D4CDBB}" type="pres">
      <dgm:prSet presAssocID="{E8A33748-F473-47A4-8F42-58D6A031120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051DAF-B8E9-4824-BEB7-F08E64DAA735}" type="pres">
      <dgm:prSet presAssocID="{3AA05B7D-6945-42F3-A33C-9145A28BB4EF}" presName="linNode" presStyleCnt="0"/>
      <dgm:spPr/>
      <dgm:t>
        <a:bodyPr/>
        <a:lstStyle/>
        <a:p>
          <a:endParaRPr lang="ru-RU"/>
        </a:p>
      </dgm:t>
    </dgm:pt>
    <dgm:pt modelId="{C98AB623-4A77-4508-B231-A7BFE7BC4C88}" type="pres">
      <dgm:prSet presAssocID="{3AA05B7D-6945-42F3-A33C-9145A28BB4E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5DEEE-2FC6-411A-AA45-FF2B0D82FB0E}" type="pres">
      <dgm:prSet presAssocID="{3AA05B7D-6945-42F3-A33C-9145A28BB4EF}" presName="childShp" presStyleLbl="bgAccFollowNode1" presStyleIdx="0" presStyleCnt="5" custScaleY="147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CA1A2-D15F-4C01-92CD-06761764FB5C}" type="pres">
      <dgm:prSet presAssocID="{12D6F3B3-BD45-4DF1-B07C-55A3285AF3B6}" presName="spacing" presStyleCnt="0"/>
      <dgm:spPr/>
      <dgm:t>
        <a:bodyPr/>
        <a:lstStyle/>
        <a:p>
          <a:endParaRPr lang="ru-RU"/>
        </a:p>
      </dgm:t>
    </dgm:pt>
    <dgm:pt modelId="{83865592-7CE5-4223-9A66-DF6C21AC8722}" type="pres">
      <dgm:prSet presAssocID="{F3A4CDCC-3DA3-4471-8A98-95A6C2C90757}" presName="linNode" presStyleCnt="0"/>
      <dgm:spPr/>
      <dgm:t>
        <a:bodyPr/>
        <a:lstStyle/>
        <a:p>
          <a:endParaRPr lang="ru-RU"/>
        </a:p>
      </dgm:t>
    </dgm:pt>
    <dgm:pt modelId="{2F239E29-2131-4C9D-81A4-F3E51A3F0F4A}" type="pres">
      <dgm:prSet presAssocID="{F3A4CDCC-3DA3-4471-8A98-95A6C2C9075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D8C57-3D5D-437E-BADE-152F0B7F3EAE}" type="pres">
      <dgm:prSet presAssocID="{F3A4CDCC-3DA3-4471-8A98-95A6C2C90757}" presName="childShp" presStyleLbl="bgAccFollowNode1" presStyleIdx="1" presStyleCnt="5" custScaleY="130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DEE2F-15B6-4B70-A7C8-1409F30DE2BA}" type="pres">
      <dgm:prSet presAssocID="{F5E41667-3A83-4619-81AA-53B1F4E1264C}" presName="spacing" presStyleCnt="0"/>
      <dgm:spPr/>
      <dgm:t>
        <a:bodyPr/>
        <a:lstStyle/>
        <a:p>
          <a:endParaRPr lang="ru-RU"/>
        </a:p>
      </dgm:t>
    </dgm:pt>
    <dgm:pt modelId="{7C8CCD01-0611-4852-A204-B2C1FDD409BA}" type="pres">
      <dgm:prSet presAssocID="{20CDC026-88F2-4CA6-807F-FB4017179A08}" presName="linNode" presStyleCnt="0"/>
      <dgm:spPr/>
      <dgm:t>
        <a:bodyPr/>
        <a:lstStyle/>
        <a:p>
          <a:endParaRPr lang="ru-RU"/>
        </a:p>
      </dgm:t>
    </dgm:pt>
    <dgm:pt modelId="{0737D471-93B2-4B02-B582-A0A734A039A9}" type="pres">
      <dgm:prSet presAssocID="{20CDC026-88F2-4CA6-807F-FB4017179A08}" presName="parentShp" presStyleLbl="node1" presStyleIdx="2" presStyleCnt="5" custLinFactNeighborX="-1938" custLinFactNeighborY="3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59C24-A684-4576-AD9D-1995E85AA4F2}" type="pres">
      <dgm:prSet presAssocID="{20CDC026-88F2-4CA6-807F-FB4017179A08}" presName="childShp" presStyleLbl="bgAccFollowNode1" presStyleIdx="2" presStyleCnt="5" custScaleY="15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6D59B-D694-4D02-9E95-86E0E94B12C0}" type="pres">
      <dgm:prSet presAssocID="{AB7443C3-7250-48BF-A2E3-E314C72B9197}" presName="spacing" presStyleCnt="0"/>
      <dgm:spPr/>
      <dgm:t>
        <a:bodyPr/>
        <a:lstStyle/>
        <a:p>
          <a:endParaRPr lang="ru-RU"/>
        </a:p>
      </dgm:t>
    </dgm:pt>
    <dgm:pt modelId="{CF67B6CD-7E90-46EE-B1C0-3FA46675085A}" type="pres">
      <dgm:prSet presAssocID="{E7A5627C-78C4-47E3-9DF9-C4BE10E134D4}" presName="linNode" presStyleCnt="0"/>
      <dgm:spPr/>
      <dgm:t>
        <a:bodyPr/>
        <a:lstStyle/>
        <a:p>
          <a:endParaRPr lang="ru-RU"/>
        </a:p>
      </dgm:t>
    </dgm:pt>
    <dgm:pt modelId="{270901E0-71FD-4430-8592-083C265E49A6}" type="pres">
      <dgm:prSet presAssocID="{E7A5627C-78C4-47E3-9DF9-C4BE10E134D4}" presName="parentShp" presStyleLbl="node1" presStyleIdx="3" presStyleCnt="5" custScaleY="122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2BB65-BB2A-43D3-B40F-5D6374F7A61B}" type="pres">
      <dgm:prSet presAssocID="{E7A5627C-78C4-47E3-9DF9-C4BE10E134D4}" presName="childShp" presStyleLbl="bgAccFollowNode1" presStyleIdx="3" presStyleCnt="5" custScaleY="142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38EC8-BC48-45CC-8E71-5BB5E1AFBFB9}" type="pres">
      <dgm:prSet presAssocID="{AC277B28-F4F4-4876-AE2F-18B458F455A3}" presName="spacing" presStyleCnt="0"/>
      <dgm:spPr/>
      <dgm:t>
        <a:bodyPr/>
        <a:lstStyle/>
        <a:p>
          <a:endParaRPr lang="ru-RU"/>
        </a:p>
      </dgm:t>
    </dgm:pt>
    <dgm:pt modelId="{FE37CFB1-456D-44A1-8EC6-737E7F682F33}" type="pres">
      <dgm:prSet presAssocID="{A2FA259E-94E8-46B5-ADCC-73D2791329D3}" presName="linNode" presStyleCnt="0"/>
      <dgm:spPr/>
      <dgm:t>
        <a:bodyPr/>
        <a:lstStyle/>
        <a:p>
          <a:endParaRPr lang="ru-RU"/>
        </a:p>
      </dgm:t>
    </dgm:pt>
    <dgm:pt modelId="{944E5054-9111-4260-8D6C-65F705D02C63}" type="pres">
      <dgm:prSet presAssocID="{A2FA259E-94E8-46B5-ADCC-73D2791329D3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24CD8-C428-45D8-AD32-4F19A72BA91B}" type="pres">
      <dgm:prSet presAssocID="{A2FA259E-94E8-46B5-ADCC-73D2791329D3}" presName="childShp" presStyleLbl="bgAccFollowNode1" presStyleIdx="4" presStyleCnt="5" custLinFactNeighborX="-1163" custLinFactNeighborY="-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7C87C5-EA35-41B2-9FE2-A73BF074BEE6}" srcId="{20CDC026-88F2-4CA6-807F-FB4017179A08}" destId="{945D2C79-DEB8-406C-AF26-EF1A2124B155}" srcOrd="0" destOrd="0" parTransId="{CE29A6DA-03AC-4FA7-8C4B-C044CFB2C377}" sibTransId="{273E822D-C9C9-4155-8E39-ABF768181A65}"/>
    <dgm:cxn modelId="{085B5E7C-B329-41A1-BE11-860BB6A758B4}" srcId="{E7A5627C-78C4-47E3-9DF9-C4BE10E134D4}" destId="{AB30DC7D-7BB7-4B59-A236-B91E6CF09BF1}" srcOrd="2" destOrd="0" parTransId="{3E03574B-B907-44A2-A08D-72372C5E38AB}" sibTransId="{E04498A5-C434-47E4-AD9C-7FE55114571A}"/>
    <dgm:cxn modelId="{DF555A81-6DCB-433E-9B69-F9ABDCDC4C06}" type="presOf" srcId="{20CDC026-88F2-4CA6-807F-FB4017179A08}" destId="{0737D471-93B2-4B02-B582-A0A734A039A9}" srcOrd="0" destOrd="0" presId="urn:microsoft.com/office/officeart/2005/8/layout/vList6"/>
    <dgm:cxn modelId="{CD6DD80F-9F8B-4DAB-8F70-214D6F76B6F6}" type="presOf" srcId="{83CF7887-7318-43DB-A6FB-45932E5A228D}" destId="{D855DEEE-2FC6-411A-AA45-FF2B0D82FB0E}" srcOrd="0" destOrd="2" presId="urn:microsoft.com/office/officeart/2005/8/layout/vList6"/>
    <dgm:cxn modelId="{7B010261-0505-4E8B-851B-2E91E2572A8C}" srcId="{E8A33748-F473-47A4-8F42-58D6A031120A}" destId="{F3A4CDCC-3DA3-4471-8A98-95A6C2C90757}" srcOrd="1" destOrd="0" parTransId="{A43C32EE-B552-4044-A4B3-73D5FA8C8648}" sibTransId="{F5E41667-3A83-4619-81AA-53B1F4E1264C}"/>
    <dgm:cxn modelId="{AEF3EE71-7D35-4F66-A5B8-EC1057DE09A1}" type="presOf" srcId="{5C8580AA-7742-4534-B796-89D9876B2178}" destId="{F3059C24-A684-4576-AD9D-1995E85AA4F2}" srcOrd="0" destOrd="1" presId="urn:microsoft.com/office/officeart/2005/8/layout/vList6"/>
    <dgm:cxn modelId="{64AF70E5-DD33-4D62-9D95-0273F8F68728}" srcId="{3AA05B7D-6945-42F3-A33C-9145A28BB4EF}" destId="{CEDA9637-7B26-454B-BBC7-7997B2B85430}" srcOrd="0" destOrd="0" parTransId="{D4D3AE86-D984-4A95-B8E7-3B7E8FB0A13C}" sibTransId="{01F33173-D9D0-4307-AE1D-53DB54134D4C}"/>
    <dgm:cxn modelId="{B588E587-7E29-4D7B-A51A-7BFA48539694}" srcId="{A2FA259E-94E8-46B5-ADCC-73D2791329D3}" destId="{BB3A7447-C8C8-4576-AE4B-87F06F6B9704}" srcOrd="0" destOrd="0" parTransId="{4C0CDCAD-8B83-489F-9B2E-2FF3525E7683}" sibTransId="{3AAB7819-1F76-4EBB-9A54-9083E14E497F}"/>
    <dgm:cxn modelId="{F0EFBF62-DAC2-43D7-8721-4B793190726E}" type="presOf" srcId="{8B515745-8CCD-444F-A6C8-1EE0EC4EF4F0}" destId="{610D8C57-3D5D-437E-BADE-152F0B7F3EAE}" srcOrd="0" destOrd="0" presId="urn:microsoft.com/office/officeart/2005/8/layout/vList6"/>
    <dgm:cxn modelId="{C9E34CB0-B704-4BBA-860C-6DE691AF32F8}" type="presOf" srcId="{E6659452-98B7-4A21-B38C-9A7CBBF02EB5}" destId="{73C2BB65-BB2A-43D3-B40F-5D6374F7A61B}" srcOrd="0" destOrd="0" presId="urn:microsoft.com/office/officeart/2005/8/layout/vList6"/>
    <dgm:cxn modelId="{3373A4B0-13F6-411E-AA0C-E6ACADAB46CA}" srcId="{E8A33748-F473-47A4-8F42-58D6A031120A}" destId="{E7A5627C-78C4-47E3-9DF9-C4BE10E134D4}" srcOrd="3" destOrd="0" parTransId="{90B169B9-2482-47EA-B4E0-FC51422ED49B}" sibTransId="{AC277B28-F4F4-4876-AE2F-18B458F455A3}"/>
    <dgm:cxn modelId="{CE0DCF98-8D40-49B7-BB5C-481D3041B9FE}" srcId="{20CDC026-88F2-4CA6-807F-FB4017179A08}" destId="{5C8580AA-7742-4534-B796-89D9876B2178}" srcOrd="1" destOrd="0" parTransId="{582B67A8-DADC-4D98-84C2-83D58F71A70F}" sibTransId="{C7D6214C-2197-4A59-882F-85C147DF36A8}"/>
    <dgm:cxn modelId="{0FA53504-41BA-4149-81B2-7B3FB6FB3766}" srcId="{E7A5627C-78C4-47E3-9DF9-C4BE10E134D4}" destId="{E6659452-98B7-4A21-B38C-9A7CBBF02EB5}" srcOrd="0" destOrd="0" parTransId="{6014C2B1-5182-400C-A2E7-5409A475AAC0}" sibTransId="{E0C8339B-A7D0-4C9A-A0DF-2C93B7775B2A}"/>
    <dgm:cxn modelId="{BC597B74-C3CA-4293-AFDF-CBE1B5888D53}" type="presOf" srcId="{945D2C79-DEB8-406C-AF26-EF1A2124B155}" destId="{F3059C24-A684-4576-AD9D-1995E85AA4F2}" srcOrd="0" destOrd="0" presId="urn:microsoft.com/office/officeart/2005/8/layout/vList6"/>
    <dgm:cxn modelId="{F57859AC-DC33-4704-92C3-ED943C250DB2}" srcId="{3AA05B7D-6945-42F3-A33C-9145A28BB4EF}" destId="{83CF7887-7318-43DB-A6FB-45932E5A228D}" srcOrd="2" destOrd="0" parTransId="{37A04F29-8001-46E2-88A9-FC23DF69EAEB}" sibTransId="{67672A39-333C-4F8A-B0C9-6776E84E03D9}"/>
    <dgm:cxn modelId="{C3549D2C-35C8-46D4-901B-122A62BC5931}" type="presOf" srcId="{E7A5627C-78C4-47E3-9DF9-C4BE10E134D4}" destId="{270901E0-71FD-4430-8592-083C265E49A6}" srcOrd="0" destOrd="0" presId="urn:microsoft.com/office/officeart/2005/8/layout/vList6"/>
    <dgm:cxn modelId="{00B6D967-D060-4157-985A-BE2A38D58224}" type="presOf" srcId="{83DE96AB-92A4-4A44-9478-9BCE2D423612}" destId="{73C2BB65-BB2A-43D3-B40F-5D6374F7A61B}" srcOrd="0" destOrd="1" presId="urn:microsoft.com/office/officeart/2005/8/layout/vList6"/>
    <dgm:cxn modelId="{15150FAF-2DB3-47E2-810D-20A47AE3B080}" srcId="{E8A33748-F473-47A4-8F42-58D6A031120A}" destId="{20CDC026-88F2-4CA6-807F-FB4017179A08}" srcOrd="2" destOrd="0" parTransId="{30E401B1-82D1-492D-A399-461A17A066DA}" sibTransId="{AB7443C3-7250-48BF-A2E3-E314C72B9197}"/>
    <dgm:cxn modelId="{49BDF690-A493-4921-8254-BFAC58955725}" srcId="{F3A4CDCC-3DA3-4471-8A98-95A6C2C90757}" destId="{8B515745-8CCD-444F-A6C8-1EE0EC4EF4F0}" srcOrd="0" destOrd="0" parTransId="{6ECE22F4-2DF0-4C84-B376-0BED837908C6}" sibTransId="{D3940D43-84D5-4C0A-8688-60EAC80B856E}"/>
    <dgm:cxn modelId="{B14E04AC-7189-4C09-94BC-3F8DBD2313E6}" type="presOf" srcId="{BB3A7447-C8C8-4576-AE4B-87F06F6B9704}" destId="{14924CD8-C428-45D8-AD32-4F19A72BA91B}" srcOrd="0" destOrd="0" presId="urn:microsoft.com/office/officeart/2005/8/layout/vList6"/>
    <dgm:cxn modelId="{066776D8-26C9-44A7-BE1B-9DFCE77062BD}" type="presOf" srcId="{3AA05B7D-6945-42F3-A33C-9145A28BB4EF}" destId="{C98AB623-4A77-4508-B231-A7BFE7BC4C88}" srcOrd="0" destOrd="0" presId="urn:microsoft.com/office/officeart/2005/8/layout/vList6"/>
    <dgm:cxn modelId="{0AB4A1F8-2A91-413C-8201-16255F1C5563}" type="presOf" srcId="{0E6FB540-6F76-4D70-B9DB-2F8F98EEA383}" destId="{D855DEEE-2FC6-411A-AA45-FF2B0D82FB0E}" srcOrd="0" destOrd="1" presId="urn:microsoft.com/office/officeart/2005/8/layout/vList6"/>
    <dgm:cxn modelId="{AC63C19D-34D9-46E7-831A-B75CAD4B1E63}" type="presOf" srcId="{F3A4CDCC-3DA3-4471-8A98-95A6C2C90757}" destId="{2F239E29-2131-4C9D-81A4-F3E51A3F0F4A}" srcOrd="0" destOrd="0" presId="urn:microsoft.com/office/officeart/2005/8/layout/vList6"/>
    <dgm:cxn modelId="{62364605-A47D-4EBF-B29B-6AB9D08CD625}" type="presOf" srcId="{CEDA9637-7B26-454B-BBC7-7997B2B85430}" destId="{D855DEEE-2FC6-411A-AA45-FF2B0D82FB0E}" srcOrd="0" destOrd="0" presId="urn:microsoft.com/office/officeart/2005/8/layout/vList6"/>
    <dgm:cxn modelId="{D2553F27-2D7B-469F-B9DE-0E45DDE00787}" srcId="{E8A33748-F473-47A4-8F42-58D6A031120A}" destId="{A2FA259E-94E8-46B5-ADCC-73D2791329D3}" srcOrd="4" destOrd="0" parTransId="{E0992DEE-0B3A-485E-903E-69C3297ADC95}" sibTransId="{D84BA5C6-B300-4702-8A6A-9B8F8D9F7F74}"/>
    <dgm:cxn modelId="{73C8AD31-0B0C-46A0-9866-767FFF79CE68}" srcId="{E7A5627C-78C4-47E3-9DF9-C4BE10E134D4}" destId="{83DE96AB-92A4-4A44-9478-9BCE2D423612}" srcOrd="1" destOrd="0" parTransId="{E5D3F346-C2F6-4604-8D81-9B688E8C1115}" sibTransId="{20836538-329C-4C37-BFE8-E169C52A5379}"/>
    <dgm:cxn modelId="{49D83BF2-A554-4D6B-8060-9E6FF896DF59}" srcId="{3AA05B7D-6945-42F3-A33C-9145A28BB4EF}" destId="{0E6FB540-6F76-4D70-B9DB-2F8F98EEA383}" srcOrd="1" destOrd="0" parTransId="{140ACEFB-7B99-46DA-869E-E6F3FFD14D69}" sibTransId="{C3ABB1B3-E389-49F8-93F6-7C4AF130C0D9}"/>
    <dgm:cxn modelId="{B1E8410A-D9B3-4286-85CD-3682D3C294F4}" type="presOf" srcId="{A2FA259E-94E8-46B5-ADCC-73D2791329D3}" destId="{944E5054-9111-4260-8D6C-65F705D02C63}" srcOrd="0" destOrd="0" presId="urn:microsoft.com/office/officeart/2005/8/layout/vList6"/>
    <dgm:cxn modelId="{CE1ADD31-0D2D-46A1-B664-C0AD975EFBFF}" type="presOf" srcId="{E8A33748-F473-47A4-8F42-58D6A031120A}" destId="{0E23A5D1-D4C5-436D-970F-676218D4CDBB}" srcOrd="0" destOrd="0" presId="urn:microsoft.com/office/officeart/2005/8/layout/vList6"/>
    <dgm:cxn modelId="{D4A116BA-78F1-4BF9-881D-E51C9C482894}" srcId="{E8A33748-F473-47A4-8F42-58D6A031120A}" destId="{3AA05B7D-6945-42F3-A33C-9145A28BB4EF}" srcOrd="0" destOrd="0" parTransId="{75E924F1-99ED-43C7-857F-7833119EC030}" sibTransId="{12D6F3B3-BD45-4DF1-B07C-55A3285AF3B6}"/>
    <dgm:cxn modelId="{83418383-90CE-461E-ABFF-CEEBC1533CB9}" type="presOf" srcId="{AB30DC7D-7BB7-4B59-A236-B91E6CF09BF1}" destId="{73C2BB65-BB2A-43D3-B40F-5D6374F7A61B}" srcOrd="0" destOrd="2" presId="urn:microsoft.com/office/officeart/2005/8/layout/vList6"/>
    <dgm:cxn modelId="{FB487484-5370-40E2-8206-DF38A88AF869}" type="presParOf" srcId="{0E23A5D1-D4C5-436D-970F-676218D4CDBB}" destId="{46051DAF-B8E9-4824-BEB7-F08E64DAA735}" srcOrd="0" destOrd="0" presId="urn:microsoft.com/office/officeart/2005/8/layout/vList6"/>
    <dgm:cxn modelId="{D5E3A95F-C750-412E-8CFE-3C2B01A6129B}" type="presParOf" srcId="{46051DAF-B8E9-4824-BEB7-F08E64DAA735}" destId="{C98AB623-4A77-4508-B231-A7BFE7BC4C88}" srcOrd="0" destOrd="0" presId="urn:microsoft.com/office/officeart/2005/8/layout/vList6"/>
    <dgm:cxn modelId="{BD337F13-6A50-4B75-88B1-DE19A5D1FED0}" type="presParOf" srcId="{46051DAF-B8E9-4824-BEB7-F08E64DAA735}" destId="{D855DEEE-2FC6-411A-AA45-FF2B0D82FB0E}" srcOrd="1" destOrd="0" presId="urn:microsoft.com/office/officeart/2005/8/layout/vList6"/>
    <dgm:cxn modelId="{81BB1137-F159-42DB-BCF9-133A8A264DD0}" type="presParOf" srcId="{0E23A5D1-D4C5-436D-970F-676218D4CDBB}" destId="{94CCA1A2-D15F-4C01-92CD-06761764FB5C}" srcOrd="1" destOrd="0" presId="urn:microsoft.com/office/officeart/2005/8/layout/vList6"/>
    <dgm:cxn modelId="{6C681650-4F10-434F-8F37-F72DD0FF19BA}" type="presParOf" srcId="{0E23A5D1-D4C5-436D-970F-676218D4CDBB}" destId="{83865592-7CE5-4223-9A66-DF6C21AC8722}" srcOrd="2" destOrd="0" presId="urn:microsoft.com/office/officeart/2005/8/layout/vList6"/>
    <dgm:cxn modelId="{A9D9093D-8C0F-443D-98A3-14BDB9BE91DC}" type="presParOf" srcId="{83865592-7CE5-4223-9A66-DF6C21AC8722}" destId="{2F239E29-2131-4C9D-81A4-F3E51A3F0F4A}" srcOrd="0" destOrd="0" presId="urn:microsoft.com/office/officeart/2005/8/layout/vList6"/>
    <dgm:cxn modelId="{CD69692C-CCE3-46CF-A594-EE6603BA6A93}" type="presParOf" srcId="{83865592-7CE5-4223-9A66-DF6C21AC8722}" destId="{610D8C57-3D5D-437E-BADE-152F0B7F3EAE}" srcOrd="1" destOrd="0" presId="urn:microsoft.com/office/officeart/2005/8/layout/vList6"/>
    <dgm:cxn modelId="{E544D176-ACB1-445E-8443-2ADC87B90C84}" type="presParOf" srcId="{0E23A5D1-D4C5-436D-970F-676218D4CDBB}" destId="{278DEE2F-15B6-4B70-A7C8-1409F30DE2BA}" srcOrd="3" destOrd="0" presId="urn:microsoft.com/office/officeart/2005/8/layout/vList6"/>
    <dgm:cxn modelId="{5D5EA06B-1B68-42E8-8AAB-0900FB4D1583}" type="presParOf" srcId="{0E23A5D1-D4C5-436D-970F-676218D4CDBB}" destId="{7C8CCD01-0611-4852-A204-B2C1FDD409BA}" srcOrd="4" destOrd="0" presId="urn:microsoft.com/office/officeart/2005/8/layout/vList6"/>
    <dgm:cxn modelId="{3D0F9AA1-166B-490B-ABF4-18553EA8C684}" type="presParOf" srcId="{7C8CCD01-0611-4852-A204-B2C1FDD409BA}" destId="{0737D471-93B2-4B02-B582-A0A734A039A9}" srcOrd="0" destOrd="0" presId="urn:microsoft.com/office/officeart/2005/8/layout/vList6"/>
    <dgm:cxn modelId="{75DE1D6E-451D-48C9-BD82-27B2864D9F9E}" type="presParOf" srcId="{7C8CCD01-0611-4852-A204-B2C1FDD409BA}" destId="{F3059C24-A684-4576-AD9D-1995E85AA4F2}" srcOrd="1" destOrd="0" presId="urn:microsoft.com/office/officeart/2005/8/layout/vList6"/>
    <dgm:cxn modelId="{34B092FE-AEB5-4594-9CD4-62C7B66FD67C}" type="presParOf" srcId="{0E23A5D1-D4C5-436D-970F-676218D4CDBB}" destId="{F286D59B-D694-4D02-9E95-86E0E94B12C0}" srcOrd="5" destOrd="0" presId="urn:microsoft.com/office/officeart/2005/8/layout/vList6"/>
    <dgm:cxn modelId="{234451E6-3D62-4B37-9316-D5F7DC905A4C}" type="presParOf" srcId="{0E23A5D1-D4C5-436D-970F-676218D4CDBB}" destId="{CF67B6CD-7E90-46EE-B1C0-3FA46675085A}" srcOrd="6" destOrd="0" presId="urn:microsoft.com/office/officeart/2005/8/layout/vList6"/>
    <dgm:cxn modelId="{4F2FB36F-45C1-415B-AD99-F0ABDE11E988}" type="presParOf" srcId="{CF67B6CD-7E90-46EE-B1C0-3FA46675085A}" destId="{270901E0-71FD-4430-8592-083C265E49A6}" srcOrd="0" destOrd="0" presId="urn:microsoft.com/office/officeart/2005/8/layout/vList6"/>
    <dgm:cxn modelId="{B0A1CBC8-5664-4EA6-8644-12D20CA94398}" type="presParOf" srcId="{CF67B6CD-7E90-46EE-B1C0-3FA46675085A}" destId="{73C2BB65-BB2A-43D3-B40F-5D6374F7A61B}" srcOrd="1" destOrd="0" presId="urn:microsoft.com/office/officeart/2005/8/layout/vList6"/>
    <dgm:cxn modelId="{F551AACB-4BF6-4579-B130-20D049E5CE7E}" type="presParOf" srcId="{0E23A5D1-D4C5-436D-970F-676218D4CDBB}" destId="{CBF38EC8-BC48-45CC-8E71-5BB5E1AFBFB9}" srcOrd="7" destOrd="0" presId="urn:microsoft.com/office/officeart/2005/8/layout/vList6"/>
    <dgm:cxn modelId="{C52F4F45-8479-4803-B145-6C3076B9A510}" type="presParOf" srcId="{0E23A5D1-D4C5-436D-970F-676218D4CDBB}" destId="{FE37CFB1-456D-44A1-8EC6-737E7F682F33}" srcOrd="8" destOrd="0" presId="urn:microsoft.com/office/officeart/2005/8/layout/vList6"/>
    <dgm:cxn modelId="{A23D499E-8621-4637-AC7A-746653B06A8A}" type="presParOf" srcId="{FE37CFB1-456D-44A1-8EC6-737E7F682F33}" destId="{944E5054-9111-4260-8D6C-65F705D02C63}" srcOrd="0" destOrd="0" presId="urn:microsoft.com/office/officeart/2005/8/layout/vList6"/>
    <dgm:cxn modelId="{1E845A06-E797-474A-BC2B-81B418753A89}" type="presParOf" srcId="{FE37CFB1-456D-44A1-8EC6-737E7F682F33}" destId="{14924CD8-C428-45D8-AD32-4F19A72BA9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0F86E9-4F02-4FB9-B8F8-5C8D42D7FA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0D0CC-1FFF-478F-84C0-8B06B0E2AAAF}">
      <dgm:prSet phldrT="[Текст]" custT="1"/>
      <dgm:spPr/>
      <dgm:t>
        <a:bodyPr/>
        <a:lstStyle/>
        <a:p>
          <a:r>
            <a:rPr lang="ru-RU" sz="2800" dirty="0" smtClean="0"/>
            <a:t>Изменения в Госпрограмме развития с/х </a:t>
          </a:r>
          <a:endParaRPr lang="ru-RU" sz="2800" dirty="0"/>
        </a:p>
      </dgm:t>
    </dgm:pt>
    <dgm:pt modelId="{6D7A116A-38D3-48AD-92D9-5A178E83D023}" type="parTrans" cxnId="{62F14434-38BF-4BDA-9F15-A745E6CF5792}">
      <dgm:prSet/>
      <dgm:spPr/>
      <dgm:t>
        <a:bodyPr/>
        <a:lstStyle/>
        <a:p>
          <a:endParaRPr lang="ru-RU"/>
        </a:p>
      </dgm:t>
    </dgm:pt>
    <dgm:pt modelId="{4E8AD6C6-CF2D-4091-B82D-B0BABE85A319}" type="sibTrans" cxnId="{62F14434-38BF-4BDA-9F15-A745E6CF5792}">
      <dgm:prSet/>
      <dgm:spPr/>
      <dgm:t>
        <a:bodyPr/>
        <a:lstStyle/>
        <a:p>
          <a:endParaRPr lang="ru-RU"/>
        </a:p>
      </dgm:t>
    </dgm:pt>
    <dgm:pt modelId="{E12CC0B7-09A3-4C7C-AB58-5D12C046637E}">
      <dgm:prSet phldrT="[Текст]" custT="1"/>
      <dgm:spPr/>
      <dgm:t>
        <a:bodyPr/>
        <a:lstStyle/>
        <a:p>
          <a:r>
            <a:rPr lang="ru-RU" sz="2000" dirty="0" smtClean="0"/>
            <a:t>Отмена «единой субсидии»</a:t>
          </a:r>
          <a:endParaRPr lang="ru-RU" sz="2000" dirty="0"/>
        </a:p>
      </dgm:t>
    </dgm:pt>
    <dgm:pt modelId="{0478D1B8-B9CF-4696-AC3F-556C3A3EE33F}" type="parTrans" cxnId="{C50FB4FB-5579-4D37-BB10-085A2740E371}">
      <dgm:prSet/>
      <dgm:spPr/>
      <dgm:t>
        <a:bodyPr/>
        <a:lstStyle/>
        <a:p>
          <a:endParaRPr lang="ru-RU"/>
        </a:p>
      </dgm:t>
    </dgm:pt>
    <dgm:pt modelId="{F458E95E-BCD6-4254-9F5E-8683A634EE20}" type="sibTrans" cxnId="{C50FB4FB-5579-4D37-BB10-085A2740E371}">
      <dgm:prSet/>
      <dgm:spPr/>
      <dgm:t>
        <a:bodyPr/>
        <a:lstStyle/>
        <a:p>
          <a:endParaRPr lang="ru-RU"/>
        </a:p>
      </dgm:t>
    </dgm:pt>
    <dgm:pt modelId="{EA4751D6-AD09-40EF-AA47-89C9C85BE37B}">
      <dgm:prSet phldrT="[Текст]" custT="1"/>
      <dgm:spPr/>
      <dgm:t>
        <a:bodyPr/>
        <a:lstStyle/>
        <a:p>
          <a:r>
            <a:rPr lang="ru-RU" sz="2800" dirty="0" smtClean="0"/>
            <a:t>План с/х страхования на 2020 год</a:t>
          </a:r>
          <a:endParaRPr lang="ru-RU" sz="2800" dirty="0"/>
        </a:p>
      </dgm:t>
    </dgm:pt>
    <dgm:pt modelId="{18D969ED-C352-4D5E-897C-841A9DFC9F32}" type="parTrans" cxnId="{08A8F3EB-34B0-4547-BCE6-BB3DEF21BC69}">
      <dgm:prSet/>
      <dgm:spPr/>
      <dgm:t>
        <a:bodyPr/>
        <a:lstStyle/>
        <a:p>
          <a:endParaRPr lang="ru-RU"/>
        </a:p>
      </dgm:t>
    </dgm:pt>
    <dgm:pt modelId="{6C6528F9-CA43-4F18-904E-CC874BF803F7}" type="sibTrans" cxnId="{08A8F3EB-34B0-4547-BCE6-BB3DEF21BC69}">
      <dgm:prSet/>
      <dgm:spPr/>
      <dgm:t>
        <a:bodyPr/>
        <a:lstStyle/>
        <a:p>
          <a:endParaRPr lang="ru-RU"/>
        </a:p>
      </dgm:t>
    </dgm:pt>
    <dgm:pt modelId="{D5CA6A0A-C749-4EE0-AA70-11707CDA2321}">
      <dgm:prSet phldrT="[Текст]" custT="1"/>
      <dgm:spPr/>
      <dgm:t>
        <a:bodyPr/>
        <a:lstStyle/>
        <a:p>
          <a:r>
            <a:rPr lang="ru-RU" sz="2000" dirty="0" smtClean="0"/>
            <a:t>Основные изменения в части страхования аквакультуры:</a:t>
          </a:r>
          <a:br>
            <a:rPr lang="ru-RU" sz="2000" dirty="0" smtClean="0"/>
          </a:br>
          <a:r>
            <a:rPr lang="ru-RU" sz="2000" dirty="0" smtClean="0"/>
            <a:t> - расширен перечень объектов страхования (кроме лососевых добавлены осетровые и сомовые</a:t>
          </a:r>
          <a:br>
            <a:rPr lang="ru-RU" sz="2000" dirty="0" smtClean="0"/>
          </a:br>
          <a:r>
            <a:rPr lang="ru-RU" sz="2000" dirty="0" smtClean="0"/>
            <a:t>- расширен перечень регионов (все субъекты РФ)</a:t>
          </a:r>
          <a:endParaRPr lang="ru-RU" sz="2000" dirty="0"/>
        </a:p>
      </dgm:t>
    </dgm:pt>
    <dgm:pt modelId="{E3D14B1F-6D69-474C-8F63-9A4715B41C10}" type="parTrans" cxnId="{FFE09D7C-5632-449E-89B9-AA9A773E83A1}">
      <dgm:prSet/>
      <dgm:spPr/>
      <dgm:t>
        <a:bodyPr/>
        <a:lstStyle/>
        <a:p>
          <a:endParaRPr lang="ru-RU"/>
        </a:p>
      </dgm:t>
    </dgm:pt>
    <dgm:pt modelId="{3465AF60-9564-4965-8842-2F7DB65BAAB1}" type="sibTrans" cxnId="{FFE09D7C-5632-449E-89B9-AA9A773E83A1}">
      <dgm:prSet/>
      <dgm:spPr/>
      <dgm:t>
        <a:bodyPr/>
        <a:lstStyle/>
        <a:p>
          <a:endParaRPr lang="ru-RU"/>
        </a:p>
      </dgm:t>
    </dgm:pt>
    <dgm:pt modelId="{B04D16C4-5F51-464D-A1B6-2A35C0B684C1}">
      <dgm:prSet phldrT="[Текст]" custT="1"/>
      <dgm:spPr/>
      <dgm:t>
        <a:bodyPr/>
        <a:lstStyle/>
        <a:p>
          <a:r>
            <a:rPr lang="ru-RU" sz="2000" dirty="0" smtClean="0"/>
            <a:t>Повышающий коэффициент 1,2 на проведение агротехнологических работ, застрахованным хозяйствам</a:t>
          </a:r>
          <a:endParaRPr lang="ru-RU" sz="2000" dirty="0"/>
        </a:p>
      </dgm:t>
    </dgm:pt>
    <dgm:pt modelId="{042D9384-3F60-4728-B017-0B1BDB9B2FCC}" type="parTrans" cxnId="{49AF9160-30E0-46D0-95C9-580148C0BD92}">
      <dgm:prSet/>
      <dgm:spPr/>
      <dgm:t>
        <a:bodyPr/>
        <a:lstStyle/>
        <a:p>
          <a:endParaRPr lang="ru-RU"/>
        </a:p>
      </dgm:t>
    </dgm:pt>
    <dgm:pt modelId="{D628371F-B407-4116-B57E-2A58B9A05F7C}" type="sibTrans" cxnId="{49AF9160-30E0-46D0-95C9-580148C0BD92}">
      <dgm:prSet/>
      <dgm:spPr/>
      <dgm:t>
        <a:bodyPr/>
        <a:lstStyle/>
        <a:p>
          <a:endParaRPr lang="ru-RU"/>
        </a:p>
      </dgm:t>
    </dgm:pt>
    <dgm:pt modelId="{E7D2C0E6-830E-4915-BAD9-F781EF5F2564}">
      <dgm:prSet phldrT="[Текст]" custT="1"/>
      <dgm:spPr/>
      <dgm:t>
        <a:bodyPr/>
        <a:lstStyle/>
        <a:p>
          <a:r>
            <a:rPr lang="ru-RU" sz="2000" dirty="0" smtClean="0"/>
            <a:t>Объем средств на агрострахование из ФБ – 2,2 млрд </a:t>
          </a:r>
          <a:r>
            <a:rPr lang="ru-RU" sz="1800" dirty="0" smtClean="0"/>
            <a:t>(При наличии потребности и запроса со стороны органов АПК возможно выделение дополнительных 2 млрд руб.)</a:t>
          </a:r>
          <a:endParaRPr lang="ru-RU" sz="1800" dirty="0"/>
        </a:p>
      </dgm:t>
    </dgm:pt>
    <dgm:pt modelId="{0DF8E541-92B5-4AE3-BC80-CFDA994D5124}" type="parTrans" cxnId="{11EEE306-ADEF-45BD-A8E5-8200FBA29DA3}">
      <dgm:prSet/>
      <dgm:spPr/>
      <dgm:t>
        <a:bodyPr/>
        <a:lstStyle/>
        <a:p>
          <a:endParaRPr lang="ru-RU"/>
        </a:p>
      </dgm:t>
    </dgm:pt>
    <dgm:pt modelId="{0ACC3439-2682-4D84-B5F3-0CE49522F4A3}" type="sibTrans" cxnId="{11EEE306-ADEF-45BD-A8E5-8200FBA29DA3}">
      <dgm:prSet/>
      <dgm:spPr/>
      <dgm:t>
        <a:bodyPr/>
        <a:lstStyle/>
        <a:p>
          <a:endParaRPr lang="ru-RU"/>
        </a:p>
      </dgm:t>
    </dgm:pt>
    <dgm:pt modelId="{257F9197-3722-4750-B7A3-834B19B18B48}">
      <dgm:prSet phldrT="[Текст]" custT="1"/>
      <dgm:spPr/>
      <dgm:t>
        <a:bodyPr/>
        <a:lstStyle/>
        <a:p>
          <a:r>
            <a:rPr lang="ru-RU" sz="2000" dirty="0" smtClean="0"/>
            <a:t>Данные субсидии предоставляются только аграриям, отвечающим критериям отнесения к субъектам малого предпринимательства</a:t>
          </a:r>
          <a:endParaRPr lang="ru-RU" sz="2000" dirty="0"/>
        </a:p>
      </dgm:t>
    </dgm:pt>
    <dgm:pt modelId="{F6463339-C38C-4C8D-BE60-04CEB7DD8B96}" type="parTrans" cxnId="{7EE33A7B-4BD8-46F3-A4AE-8C0DF77A6B88}">
      <dgm:prSet/>
      <dgm:spPr/>
      <dgm:t>
        <a:bodyPr/>
        <a:lstStyle/>
        <a:p>
          <a:endParaRPr lang="ru-RU"/>
        </a:p>
      </dgm:t>
    </dgm:pt>
    <dgm:pt modelId="{C0AC38B5-918F-4177-9783-93A96B16652C}" type="sibTrans" cxnId="{7EE33A7B-4BD8-46F3-A4AE-8C0DF77A6B88}">
      <dgm:prSet/>
      <dgm:spPr/>
      <dgm:t>
        <a:bodyPr/>
        <a:lstStyle/>
        <a:p>
          <a:endParaRPr lang="ru-RU"/>
        </a:p>
      </dgm:t>
    </dgm:pt>
    <dgm:pt modelId="{824CBA4C-C9D9-4CA9-88E1-4B95EB0912E8}" type="pres">
      <dgm:prSet presAssocID="{400F86E9-4F02-4FB9-B8F8-5C8D42D7FA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855067-996C-4CE3-A2FA-85406AE7A6E5}" type="pres">
      <dgm:prSet presAssocID="{3170D0CC-1FFF-478F-84C0-8B06B0E2AAA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1A921-9E20-4C56-9CF4-6FE800629730}" type="pres">
      <dgm:prSet presAssocID="{3170D0CC-1FFF-478F-84C0-8B06B0E2AAA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A0D91-2A2B-4487-8B84-0A397C5E647C}" type="pres">
      <dgm:prSet presAssocID="{EA4751D6-AD09-40EF-AA47-89C9C85BE3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B16D8-82BD-4B61-A05C-A48B99F545FF}" type="pres">
      <dgm:prSet presAssocID="{EA4751D6-AD09-40EF-AA47-89C9C85BE37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09D7C-5632-449E-89B9-AA9A773E83A1}" srcId="{EA4751D6-AD09-40EF-AA47-89C9C85BE37B}" destId="{D5CA6A0A-C749-4EE0-AA70-11707CDA2321}" srcOrd="0" destOrd="0" parTransId="{E3D14B1F-6D69-474C-8F63-9A4715B41C10}" sibTransId="{3465AF60-9564-4965-8842-2F7DB65BAAB1}"/>
    <dgm:cxn modelId="{FCD30A0C-C1A2-4755-A7D7-830AB7E55918}" type="presOf" srcId="{400F86E9-4F02-4FB9-B8F8-5C8D42D7FA1E}" destId="{824CBA4C-C9D9-4CA9-88E1-4B95EB0912E8}" srcOrd="0" destOrd="0" presId="urn:microsoft.com/office/officeart/2005/8/layout/vList2"/>
    <dgm:cxn modelId="{1BC7CDA2-A2EE-48A7-B573-D57C20DBDA7C}" type="presOf" srcId="{257F9197-3722-4750-B7A3-834B19B18B48}" destId="{ED01A921-9E20-4C56-9CF4-6FE800629730}" srcOrd="0" destOrd="3" presId="urn:microsoft.com/office/officeart/2005/8/layout/vList2"/>
    <dgm:cxn modelId="{C50FB4FB-5579-4D37-BB10-085A2740E371}" srcId="{3170D0CC-1FFF-478F-84C0-8B06B0E2AAAF}" destId="{E12CC0B7-09A3-4C7C-AB58-5D12C046637E}" srcOrd="0" destOrd="0" parTransId="{0478D1B8-B9CF-4696-AC3F-556C3A3EE33F}" sibTransId="{F458E95E-BCD6-4254-9F5E-8683A634EE20}"/>
    <dgm:cxn modelId="{62F14434-38BF-4BDA-9F15-A745E6CF5792}" srcId="{400F86E9-4F02-4FB9-B8F8-5C8D42D7FA1E}" destId="{3170D0CC-1FFF-478F-84C0-8B06B0E2AAAF}" srcOrd="0" destOrd="0" parTransId="{6D7A116A-38D3-48AD-92D9-5A178E83D023}" sibTransId="{4E8AD6C6-CF2D-4091-B82D-B0BABE85A319}"/>
    <dgm:cxn modelId="{2CA3715A-FE52-4896-92CF-3A6FE0AAB820}" type="presOf" srcId="{E12CC0B7-09A3-4C7C-AB58-5D12C046637E}" destId="{ED01A921-9E20-4C56-9CF4-6FE800629730}" srcOrd="0" destOrd="0" presId="urn:microsoft.com/office/officeart/2005/8/layout/vList2"/>
    <dgm:cxn modelId="{5CA1AEB5-61F2-48CA-B5BB-B7C5E1D6FA00}" type="presOf" srcId="{3170D0CC-1FFF-478F-84C0-8B06B0E2AAAF}" destId="{2C855067-996C-4CE3-A2FA-85406AE7A6E5}" srcOrd="0" destOrd="0" presId="urn:microsoft.com/office/officeart/2005/8/layout/vList2"/>
    <dgm:cxn modelId="{49AF9160-30E0-46D0-95C9-580148C0BD92}" srcId="{3170D0CC-1FFF-478F-84C0-8B06B0E2AAAF}" destId="{B04D16C4-5F51-464D-A1B6-2A35C0B684C1}" srcOrd="2" destOrd="0" parTransId="{042D9384-3F60-4728-B017-0B1BDB9B2FCC}" sibTransId="{D628371F-B407-4116-B57E-2A58B9A05F7C}"/>
    <dgm:cxn modelId="{08A8F3EB-34B0-4547-BCE6-BB3DEF21BC69}" srcId="{400F86E9-4F02-4FB9-B8F8-5C8D42D7FA1E}" destId="{EA4751D6-AD09-40EF-AA47-89C9C85BE37B}" srcOrd="1" destOrd="0" parTransId="{18D969ED-C352-4D5E-897C-841A9DFC9F32}" sibTransId="{6C6528F9-CA43-4F18-904E-CC874BF803F7}"/>
    <dgm:cxn modelId="{DE7017E5-432D-438B-ABD7-B20E3A8B0FEB}" type="presOf" srcId="{D5CA6A0A-C749-4EE0-AA70-11707CDA2321}" destId="{B53B16D8-82BD-4B61-A05C-A48B99F545FF}" srcOrd="0" destOrd="0" presId="urn:microsoft.com/office/officeart/2005/8/layout/vList2"/>
    <dgm:cxn modelId="{CC0B7758-79AC-415F-BEB9-0BAB2B28CF0D}" type="presOf" srcId="{EA4751D6-AD09-40EF-AA47-89C9C85BE37B}" destId="{DCDA0D91-2A2B-4487-8B84-0A397C5E647C}" srcOrd="0" destOrd="0" presId="urn:microsoft.com/office/officeart/2005/8/layout/vList2"/>
    <dgm:cxn modelId="{7EE33A7B-4BD8-46F3-A4AE-8C0DF77A6B88}" srcId="{3170D0CC-1FFF-478F-84C0-8B06B0E2AAAF}" destId="{257F9197-3722-4750-B7A3-834B19B18B48}" srcOrd="3" destOrd="0" parTransId="{F6463339-C38C-4C8D-BE60-04CEB7DD8B96}" sibTransId="{C0AC38B5-918F-4177-9783-93A96B16652C}"/>
    <dgm:cxn modelId="{3D5EBB1F-38FF-4F7B-8FF5-9F65ABED4C4F}" type="presOf" srcId="{E7D2C0E6-830E-4915-BAD9-F781EF5F2564}" destId="{ED01A921-9E20-4C56-9CF4-6FE800629730}" srcOrd="0" destOrd="1" presId="urn:microsoft.com/office/officeart/2005/8/layout/vList2"/>
    <dgm:cxn modelId="{FAC3C1FD-77CF-474C-847F-2A925D0B121D}" type="presOf" srcId="{B04D16C4-5F51-464D-A1B6-2A35C0B684C1}" destId="{ED01A921-9E20-4C56-9CF4-6FE800629730}" srcOrd="0" destOrd="2" presId="urn:microsoft.com/office/officeart/2005/8/layout/vList2"/>
    <dgm:cxn modelId="{11EEE306-ADEF-45BD-A8E5-8200FBA29DA3}" srcId="{3170D0CC-1FFF-478F-84C0-8B06B0E2AAAF}" destId="{E7D2C0E6-830E-4915-BAD9-F781EF5F2564}" srcOrd="1" destOrd="0" parTransId="{0DF8E541-92B5-4AE3-BC80-CFDA994D5124}" sibTransId="{0ACC3439-2682-4D84-B5F3-0CE49522F4A3}"/>
    <dgm:cxn modelId="{0C3A00BE-9904-4771-8999-D8CF0F80B9C1}" type="presParOf" srcId="{824CBA4C-C9D9-4CA9-88E1-4B95EB0912E8}" destId="{2C855067-996C-4CE3-A2FA-85406AE7A6E5}" srcOrd="0" destOrd="0" presId="urn:microsoft.com/office/officeart/2005/8/layout/vList2"/>
    <dgm:cxn modelId="{CB783695-FC9A-4272-BADC-0E8D535E4B77}" type="presParOf" srcId="{824CBA4C-C9D9-4CA9-88E1-4B95EB0912E8}" destId="{ED01A921-9E20-4C56-9CF4-6FE800629730}" srcOrd="1" destOrd="0" presId="urn:microsoft.com/office/officeart/2005/8/layout/vList2"/>
    <dgm:cxn modelId="{078F4872-7E0F-422F-B69F-A75F640A4381}" type="presParOf" srcId="{824CBA4C-C9D9-4CA9-88E1-4B95EB0912E8}" destId="{DCDA0D91-2A2B-4487-8B84-0A397C5E647C}" srcOrd="2" destOrd="0" presId="urn:microsoft.com/office/officeart/2005/8/layout/vList2"/>
    <dgm:cxn modelId="{CDC2DA43-4F64-4C40-88A3-0F4A84C9EBF7}" type="presParOf" srcId="{824CBA4C-C9D9-4CA9-88E1-4B95EB0912E8}" destId="{B53B16D8-82BD-4B61-A05C-A48B99F545F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01F776-577D-48C3-B10B-8F1A23DA5D19}" type="doc">
      <dgm:prSet loTypeId="urn:microsoft.com/office/officeart/2005/8/layout/rings+Icon" loCatId="officeonlin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B98FBC8-62CB-4505-A098-25AAE7B4E6A4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002060"/>
              </a:solidFill>
            </a:rPr>
            <a:t>НСА создано </a:t>
          </a:r>
          <a:r>
            <a:rPr lang="ru-RU" sz="1800" dirty="0" smtClean="0">
              <a:solidFill>
                <a:schemeClr val="tx2"/>
              </a:solidFill>
            </a:rPr>
            <a:t/>
          </a:r>
          <a:br>
            <a:rPr lang="ru-RU" sz="1800" dirty="0" smtClean="0">
              <a:solidFill>
                <a:schemeClr val="tx2"/>
              </a:solidFill>
            </a:rPr>
          </a:br>
          <a:r>
            <a:rPr lang="ru-RU" sz="1800" dirty="0" smtClean="0">
              <a:solidFill>
                <a:srgbClr val="002060"/>
              </a:solidFill>
            </a:rPr>
            <a:t>в</a:t>
          </a:r>
          <a:r>
            <a:rPr lang="ru-RU" sz="1800" dirty="0" smtClean="0">
              <a:solidFill>
                <a:schemeClr val="tx2"/>
              </a:solidFill>
            </a:rPr>
            <a:t> </a:t>
          </a:r>
          <a:r>
            <a:rPr lang="en" sz="2800" kern="12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2007</a:t>
          </a:r>
          <a:endParaRPr lang="ru-RU" sz="1800" kern="1200" dirty="0"/>
        </a:p>
      </dgm:t>
    </dgm:pt>
    <dgm:pt modelId="{94FC0861-3BFB-464F-A66A-DC879D792C8C}" type="parTrans" cxnId="{81FFA3F3-2D5B-4FCD-8121-456D009DA52D}">
      <dgm:prSet/>
      <dgm:spPr/>
      <dgm:t>
        <a:bodyPr/>
        <a:lstStyle/>
        <a:p>
          <a:endParaRPr lang="ru-RU" sz="1800"/>
        </a:p>
      </dgm:t>
    </dgm:pt>
    <dgm:pt modelId="{299AE99C-2B61-4F5E-887E-F57295B58E0F}" type="sibTrans" cxnId="{81FFA3F3-2D5B-4FCD-8121-456D009DA52D}">
      <dgm:prSet/>
      <dgm:spPr/>
      <dgm:t>
        <a:bodyPr/>
        <a:lstStyle/>
        <a:p>
          <a:endParaRPr lang="ru-RU" sz="1800"/>
        </a:p>
      </dgm:t>
    </dgm:pt>
    <dgm:pt modelId="{8221F092-FC3F-484B-AD0A-6EF11676A661}">
      <dgm:prSet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/>
          </a:r>
          <a:br>
            <a:rPr lang="ru-RU" sz="1400" dirty="0" smtClean="0">
              <a:solidFill>
                <a:schemeClr val="tx2"/>
              </a:solidFill>
            </a:rPr>
          </a:br>
          <a:r>
            <a:rPr lang="ru-RU" sz="1800" dirty="0" smtClean="0">
              <a:solidFill>
                <a:srgbClr val="002060"/>
              </a:solidFill>
            </a:rPr>
            <a:t>С</a:t>
          </a:r>
          <a:r>
            <a:rPr lang="en-US" sz="1400" dirty="0" smtClean="0">
              <a:solidFill>
                <a:schemeClr val="tx2"/>
              </a:solidFill>
            </a:rPr>
            <a:t> </a:t>
          </a:r>
          <a:r>
            <a:rPr lang="en" sz="28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2014</a:t>
          </a:r>
          <a:r>
            <a:rPr lang="ru-RU" sz="28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dirty="0" smtClean="0">
              <a:solidFill>
                <a:srgbClr val="002060"/>
              </a:solidFill>
            </a:rPr>
            <a:t>является членом Международной ассоциации страховщиков с/х рисков (</a:t>
          </a:r>
          <a:r>
            <a:rPr lang="en-US" sz="1800" dirty="0" smtClean="0">
              <a:solidFill>
                <a:srgbClr val="002060"/>
              </a:solidFill>
            </a:rPr>
            <a:t>AIAG</a:t>
          </a:r>
          <a:r>
            <a:rPr lang="ru-RU" sz="1800" dirty="0" smtClean="0">
              <a:solidFill>
                <a:srgbClr val="002060"/>
              </a:solidFill>
            </a:rPr>
            <a:t>)</a:t>
          </a:r>
          <a:endParaRPr lang="en-US" sz="1800" dirty="0">
            <a:solidFill>
              <a:srgbClr val="002060"/>
            </a:solidFill>
          </a:endParaRPr>
        </a:p>
      </dgm:t>
    </dgm:pt>
    <dgm:pt modelId="{4B19AEA9-5DB5-4A9F-B5A7-8D664B09EE59}" type="parTrans" cxnId="{B4B914AC-8C0B-49EF-B519-E535B3458298}">
      <dgm:prSet/>
      <dgm:spPr/>
      <dgm:t>
        <a:bodyPr/>
        <a:lstStyle/>
        <a:p>
          <a:endParaRPr lang="ru-RU" sz="1800"/>
        </a:p>
      </dgm:t>
    </dgm:pt>
    <dgm:pt modelId="{B32F4EE9-2D82-4120-B9C0-B48DCB8E3EB3}" type="sibTrans" cxnId="{B4B914AC-8C0B-49EF-B519-E535B3458298}">
      <dgm:prSet/>
      <dgm:spPr/>
      <dgm:t>
        <a:bodyPr/>
        <a:lstStyle/>
        <a:p>
          <a:endParaRPr lang="ru-RU" sz="1800"/>
        </a:p>
      </dgm:t>
    </dgm:pt>
    <dgm:pt modelId="{91563E2F-CE87-46C9-9C95-CAE1C089227A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С</a:t>
          </a:r>
          <a:r>
            <a:rPr lang="en-US" sz="1800" dirty="0" smtClean="0">
              <a:solidFill>
                <a:schemeClr val="tx2"/>
              </a:solidFill>
            </a:rPr>
            <a:t> </a:t>
          </a:r>
          <a:r>
            <a:rPr lang="en" sz="28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2012</a:t>
          </a:r>
          <a:r>
            <a:rPr lang="ru-RU" sz="28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dirty="0" smtClean="0">
              <a:solidFill>
                <a:srgbClr val="002060"/>
              </a:solidFill>
            </a:rPr>
            <a:t>действует в рамках закона о господдержке с/х страхования </a:t>
          </a:r>
          <a:br>
            <a:rPr lang="ru-RU" sz="1800" dirty="0" smtClean="0">
              <a:solidFill>
                <a:srgbClr val="002060"/>
              </a:solidFill>
            </a:rPr>
          </a:br>
          <a:r>
            <a:rPr lang="ru-RU" sz="1800" dirty="0" smtClean="0">
              <a:solidFill>
                <a:srgbClr val="002060"/>
              </a:solidFill>
            </a:rPr>
            <a:t>от 25.07.2011 </a:t>
          </a:r>
          <a:br>
            <a:rPr lang="ru-RU" sz="1800" dirty="0" smtClean="0">
              <a:solidFill>
                <a:srgbClr val="002060"/>
              </a:solidFill>
            </a:rPr>
          </a:br>
          <a:r>
            <a:rPr lang="ru-RU" sz="1800" dirty="0" smtClean="0">
              <a:solidFill>
                <a:srgbClr val="002060"/>
              </a:solidFill>
            </a:rPr>
            <a:t>№ 260-ФЗ</a:t>
          </a:r>
          <a:endParaRPr lang="en-US" sz="1800" dirty="0">
            <a:solidFill>
              <a:srgbClr val="002060"/>
            </a:solidFill>
          </a:endParaRPr>
        </a:p>
      </dgm:t>
    </dgm:pt>
    <dgm:pt modelId="{992A675F-07D9-4A7D-8AFC-5AF4FC0C9642}" type="parTrans" cxnId="{C1985637-4B3D-4228-9E7D-618579075588}">
      <dgm:prSet/>
      <dgm:spPr/>
      <dgm:t>
        <a:bodyPr/>
        <a:lstStyle/>
        <a:p>
          <a:endParaRPr lang="ru-RU" sz="1800"/>
        </a:p>
      </dgm:t>
    </dgm:pt>
    <dgm:pt modelId="{7807258F-8A7A-407E-B3EF-3779577BE695}" type="sibTrans" cxnId="{C1985637-4B3D-4228-9E7D-618579075588}">
      <dgm:prSet/>
      <dgm:spPr/>
      <dgm:t>
        <a:bodyPr/>
        <a:lstStyle/>
        <a:p>
          <a:endParaRPr lang="ru-RU" sz="1800"/>
        </a:p>
      </dgm:t>
    </dgm:pt>
    <dgm:pt modelId="{2A2B16CF-644A-43EE-BB6F-5A2645C3AC30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На сегодня членами НСА являются </a:t>
          </a:r>
          <a:r>
            <a:rPr lang="ru-RU" sz="28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16</a:t>
          </a:r>
          <a:r>
            <a:rPr lang="en" sz="24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dirty="0" smtClean="0">
              <a:solidFill>
                <a:srgbClr val="002060"/>
              </a:solidFill>
            </a:rPr>
            <a:t>страховщиков</a:t>
          </a:r>
          <a:endParaRPr lang="en-US" sz="1800" dirty="0">
            <a:solidFill>
              <a:srgbClr val="002060"/>
            </a:solidFill>
          </a:endParaRPr>
        </a:p>
      </dgm:t>
    </dgm:pt>
    <dgm:pt modelId="{16E615D2-0568-49C7-97AA-F00BB1E2EA79}" type="parTrans" cxnId="{B707D26D-0BC9-49C7-A41B-D12220EF6C4B}">
      <dgm:prSet/>
      <dgm:spPr/>
      <dgm:t>
        <a:bodyPr/>
        <a:lstStyle/>
        <a:p>
          <a:endParaRPr lang="ru-RU" sz="1800"/>
        </a:p>
      </dgm:t>
    </dgm:pt>
    <dgm:pt modelId="{F352ED1A-34B5-435B-A58F-7D619072B3CD}" type="sibTrans" cxnId="{B707D26D-0BC9-49C7-A41B-D12220EF6C4B}">
      <dgm:prSet/>
      <dgm:spPr/>
      <dgm:t>
        <a:bodyPr/>
        <a:lstStyle/>
        <a:p>
          <a:endParaRPr lang="ru-RU" sz="1800"/>
        </a:p>
      </dgm:t>
    </dgm:pt>
    <dgm:pt modelId="{9D3B400C-5599-4446-A11B-0C46B7C04DC4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С</a:t>
          </a:r>
          <a:r>
            <a:rPr lang="ru-RU" sz="1400" dirty="0" smtClean="0">
              <a:solidFill>
                <a:schemeClr val="tx2"/>
              </a:solidFill>
            </a:rPr>
            <a:t> </a:t>
          </a:r>
          <a:r>
            <a:rPr lang="en" sz="28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2016</a:t>
          </a:r>
          <a:r>
            <a:rPr lang="ru-RU" sz="28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dirty="0" smtClean="0">
              <a:solidFill>
                <a:srgbClr val="002060"/>
              </a:solidFill>
            </a:rPr>
            <a:t>года только члены НСА могут осуществлять с/х страхование с господдержкой</a:t>
          </a:r>
          <a:endParaRPr lang="en-US" sz="1800" dirty="0">
            <a:solidFill>
              <a:srgbClr val="002060"/>
            </a:solidFill>
          </a:endParaRPr>
        </a:p>
      </dgm:t>
    </dgm:pt>
    <dgm:pt modelId="{94216A29-14B7-4B7C-B2B8-B95FB213B009}" type="parTrans" cxnId="{B4FFB4BD-A91E-4734-8977-79A2953FB954}">
      <dgm:prSet/>
      <dgm:spPr/>
      <dgm:t>
        <a:bodyPr/>
        <a:lstStyle/>
        <a:p>
          <a:endParaRPr lang="ru-RU" sz="1800"/>
        </a:p>
      </dgm:t>
    </dgm:pt>
    <dgm:pt modelId="{CAE8083A-5CDC-4628-A718-3E46119BC815}" type="sibTrans" cxnId="{B4FFB4BD-A91E-4734-8977-79A2953FB954}">
      <dgm:prSet/>
      <dgm:spPr/>
      <dgm:t>
        <a:bodyPr/>
        <a:lstStyle/>
        <a:p>
          <a:endParaRPr lang="ru-RU" sz="1800"/>
        </a:p>
      </dgm:t>
    </dgm:pt>
    <dgm:pt modelId="{EBA17A56-BE48-4502-A781-ADD4CBDEC071}" type="pres">
      <dgm:prSet presAssocID="{AB01F776-577D-48C3-B10B-8F1A23DA5D19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0A871-E693-442B-8D65-E21983B7BD1D}" type="pres">
      <dgm:prSet presAssocID="{AB01F776-577D-48C3-B10B-8F1A23DA5D19}" presName="ellipse1" presStyleLbl="vennNode1" presStyleIdx="0" presStyleCnt="5" custScaleX="99901" custScaleY="99901" custLinFactNeighborX="9273" custLinFactNeighborY="-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7CCE0-4077-4C5A-A878-C79B79A73A61}" type="pres">
      <dgm:prSet presAssocID="{AB01F776-577D-48C3-B10B-8F1A23DA5D19}" presName="ellipse2" presStyleLbl="vennNode1" presStyleIdx="1" presStyleCnt="5" custScaleX="99901" custScaleY="99901" custLinFactNeighborX="5809" custLinFactNeighborY="1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60F4-C37A-4ADD-BC08-E869CA084493}" type="pres">
      <dgm:prSet presAssocID="{AB01F776-577D-48C3-B10B-8F1A23DA5D19}" presName="ellipse3" presStyleLbl="vennNode1" presStyleIdx="2" presStyleCnt="5" custScaleX="99901" custScaleY="99901" custLinFactNeighborY="-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AE699-D945-4173-B6B1-5963D7538191}" type="pres">
      <dgm:prSet presAssocID="{AB01F776-577D-48C3-B10B-8F1A23DA5D19}" presName="ellipse4" presStyleLbl="vennNode1" presStyleIdx="3" presStyleCnt="5" custScaleX="99901" custScaleY="99901" custLinFactNeighborX="-2492" custLinFactNeighborY="12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D24B7-2BCB-47CB-8357-05301400547F}" type="pres">
      <dgm:prSet presAssocID="{AB01F776-577D-48C3-B10B-8F1A23DA5D19}" presName="ellipse5" presStyleLbl="vennNode1" presStyleIdx="4" presStyleCnt="5" custScaleX="99901" custScaleY="99901" custLinFactNeighborX="-8621" custLinFactNeighborY="-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FA3F3-2D5B-4FCD-8121-456D009DA52D}" srcId="{AB01F776-577D-48C3-B10B-8F1A23DA5D19}" destId="{8B98FBC8-62CB-4505-A098-25AAE7B4E6A4}" srcOrd="0" destOrd="0" parTransId="{94FC0861-3BFB-464F-A66A-DC879D792C8C}" sibTransId="{299AE99C-2B61-4F5E-887E-F57295B58E0F}"/>
    <dgm:cxn modelId="{B4B914AC-8C0B-49EF-B519-E535B3458298}" srcId="{AB01F776-577D-48C3-B10B-8F1A23DA5D19}" destId="{8221F092-FC3F-484B-AD0A-6EF11676A661}" srcOrd="2" destOrd="0" parTransId="{4B19AEA9-5DB5-4A9F-B5A7-8D664B09EE59}" sibTransId="{B32F4EE9-2D82-4120-B9C0-B48DCB8E3EB3}"/>
    <dgm:cxn modelId="{C1985637-4B3D-4228-9E7D-618579075588}" srcId="{AB01F776-577D-48C3-B10B-8F1A23DA5D19}" destId="{91563E2F-CE87-46C9-9C95-CAE1C089227A}" srcOrd="1" destOrd="0" parTransId="{992A675F-07D9-4A7D-8AFC-5AF4FC0C9642}" sibTransId="{7807258F-8A7A-407E-B3EF-3779577BE695}"/>
    <dgm:cxn modelId="{7E926C42-FF6A-4C4F-A2D3-24155C618EAA}" type="presOf" srcId="{8B98FBC8-62CB-4505-A098-25AAE7B4E6A4}" destId="{FE80A871-E693-442B-8D65-E21983B7BD1D}" srcOrd="0" destOrd="0" presId="urn:microsoft.com/office/officeart/2005/8/layout/rings+Icon"/>
    <dgm:cxn modelId="{B4FFB4BD-A91E-4734-8977-79A2953FB954}" srcId="{AB01F776-577D-48C3-B10B-8F1A23DA5D19}" destId="{9D3B400C-5599-4446-A11B-0C46B7C04DC4}" srcOrd="3" destOrd="0" parTransId="{94216A29-14B7-4B7C-B2B8-B95FB213B009}" sibTransId="{CAE8083A-5CDC-4628-A718-3E46119BC815}"/>
    <dgm:cxn modelId="{01AD6EE2-F0B7-4A17-9037-9B7774F048F5}" type="presOf" srcId="{9D3B400C-5599-4446-A11B-0C46B7C04DC4}" destId="{B19AE699-D945-4173-B6B1-5963D7538191}" srcOrd="0" destOrd="0" presId="urn:microsoft.com/office/officeart/2005/8/layout/rings+Icon"/>
    <dgm:cxn modelId="{CF450714-401C-4A16-B958-01D492438827}" type="presOf" srcId="{AB01F776-577D-48C3-B10B-8F1A23DA5D19}" destId="{EBA17A56-BE48-4502-A781-ADD4CBDEC071}" srcOrd="0" destOrd="0" presId="urn:microsoft.com/office/officeart/2005/8/layout/rings+Icon"/>
    <dgm:cxn modelId="{1DB9869B-0095-4219-8200-C92D2D8CC0EE}" type="presOf" srcId="{2A2B16CF-644A-43EE-BB6F-5A2645C3AC30}" destId="{3C2D24B7-2BCB-47CB-8357-05301400547F}" srcOrd="0" destOrd="0" presId="urn:microsoft.com/office/officeart/2005/8/layout/rings+Icon"/>
    <dgm:cxn modelId="{7A039BE2-0802-4FBA-AFC2-5FE11ACD09F4}" type="presOf" srcId="{91563E2F-CE87-46C9-9C95-CAE1C089227A}" destId="{ED47CCE0-4077-4C5A-A878-C79B79A73A61}" srcOrd="0" destOrd="0" presId="urn:microsoft.com/office/officeart/2005/8/layout/rings+Icon"/>
    <dgm:cxn modelId="{B707D26D-0BC9-49C7-A41B-D12220EF6C4B}" srcId="{AB01F776-577D-48C3-B10B-8F1A23DA5D19}" destId="{2A2B16CF-644A-43EE-BB6F-5A2645C3AC30}" srcOrd="4" destOrd="0" parTransId="{16E615D2-0568-49C7-97AA-F00BB1E2EA79}" sibTransId="{F352ED1A-34B5-435B-A58F-7D619072B3CD}"/>
    <dgm:cxn modelId="{2BD601C8-77B2-4250-A5A0-FC94F26715A9}" type="presOf" srcId="{8221F092-FC3F-484B-AD0A-6EF11676A661}" destId="{AB0660F4-C37A-4ADD-BC08-E869CA084493}" srcOrd="0" destOrd="0" presId="urn:microsoft.com/office/officeart/2005/8/layout/rings+Icon"/>
    <dgm:cxn modelId="{1A92E9FD-CF0A-4C50-BD4C-D60BB6499311}" type="presParOf" srcId="{EBA17A56-BE48-4502-A781-ADD4CBDEC071}" destId="{FE80A871-E693-442B-8D65-E21983B7BD1D}" srcOrd="0" destOrd="0" presId="urn:microsoft.com/office/officeart/2005/8/layout/rings+Icon"/>
    <dgm:cxn modelId="{9CBC54BD-B00D-4213-A24C-1A4CC75BD640}" type="presParOf" srcId="{EBA17A56-BE48-4502-A781-ADD4CBDEC071}" destId="{ED47CCE0-4077-4C5A-A878-C79B79A73A61}" srcOrd="1" destOrd="0" presId="urn:microsoft.com/office/officeart/2005/8/layout/rings+Icon"/>
    <dgm:cxn modelId="{47FED40A-0AD9-47BF-92F0-440425DBA3BB}" type="presParOf" srcId="{EBA17A56-BE48-4502-A781-ADD4CBDEC071}" destId="{AB0660F4-C37A-4ADD-BC08-E869CA084493}" srcOrd="2" destOrd="0" presId="urn:microsoft.com/office/officeart/2005/8/layout/rings+Icon"/>
    <dgm:cxn modelId="{9C7BE8C1-64A8-4AB3-A978-19C810B5B8F3}" type="presParOf" srcId="{EBA17A56-BE48-4502-A781-ADD4CBDEC071}" destId="{B19AE699-D945-4173-B6B1-5963D7538191}" srcOrd="3" destOrd="0" presId="urn:microsoft.com/office/officeart/2005/8/layout/rings+Icon"/>
    <dgm:cxn modelId="{CBF7F559-2413-441D-AA31-73172B594090}" type="presParOf" srcId="{EBA17A56-BE48-4502-A781-ADD4CBDEC071}" destId="{3C2D24B7-2BCB-47CB-8357-05301400547F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09B717-9088-42CB-9B1C-82301E80EF12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732CD44-271E-495D-BD3B-1A8F77720E32}">
      <dgm:prSet phldrT="[Текст]" phldr="1" custT="1"/>
      <dgm:spPr/>
      <dgm:t>
        <a:bodyPr/>
        <a:lstStyle/>
        <a:p>
          <a:endParaRPr lang="ru-RU" sz="1550" dirty="0">
            <a:latin typeface="Trebuchet MS" panose="020B0603020202020204" pitchFamily="34" charset="0"/>
          </a:endParaRPr>
        </a:p>
      </dgm:t>
    </dgm:pt>
    <dgm:pt modelId="{E53EFCB3-B24B-4156-A5A5-2E6428796048}" type="parTrans" cxnId="{87BFF3D9-1A19-46E0-88F0-8E1443BE9E0C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1D71C356-74AF-461C-8EAB-537A7E8AE164}" type="sibTrans" cxnId="{87BFF3D9-1A19-46E0-88F0-8E1443BE9E0C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E66B835C-5A16-4652-BFF4-9BD347743F96}">
      <dgm:prSet phldrT="[Текст]" custT="1"/>
      <dgm:spPr/>
      <dgm:t>
        <a:bodyPr/>
        <a:lstStyle/>
        <a:p>
          <a:r>
            <a:rPr lang="ru-RU" sz="1500" dirty="0" smtClean="0">
              <a:latin typeface="Trebuchet MS" panose="020B0603020202020204" pitchFamily="34" charset="0"/>
            </a:rPr>
            <a:t>Регулярное информационное взаимодействие с региональными органами </a:t>
          </a:r>
          <a:br>
            <a:rPr lang="ru-RU" sz="1500" dirty="0" smtClean="0">
              <a:latin typeface="Trebuchet MS" panose="020B0603020202020204" pitchFamily="34" charset="0"/>
            </a:rPr>
          </a:br>
          <a:r>
            <a:rPr lang="ru-RU" sz="1500" dirty="0" smtClean="0">
              <a:latin typeface="Trebuchet MS" panose="020B0603020202020204" pitchFamily="34" charset="0"/>
            </a:rPr>
            <a:t>управления АПК</a:t>
          </a:r>
          <a:endParaRPr lang="ru-RU" sz="1500" dirty="0">
            <a:latin typeface="Trebuchet MS" panose="020B0603020202020204" pitchFamily="34" charset="0"/>
          </a:endParaRPr>
        </a:p>
      </dgm:t>
    </dgm:pt>
    <dgm:pt modelId="{E6F144FD-2502-485A-961B-01CAF78D8B8E}" type="parTrans" cxnId="{CF7EDD0B-11E0-45FA-BEA0-86C03603F1B4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E9873009-49A1-44C8-A72A-5871D73A88EB}" type="sibTrans" cxnId="{CF7EDD0B-11E0-45FA-BEA0-86C03603F1B4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59F29FB8-E668-47D1-89EC-136B3330F77B}">
      <dgm:prSet phldrT="[Текст]" phldr="1" custT="1"/>
      <dgm:spPr/>
      <dgm:t>
        <a:bodyPr/>
        <a:lstStyle/>
        <a:p>
          <a:endParaRPr lang="ru-RU" sz="1550" dirty="0">
            <a:latin typeface="Trebuchet MS" panose="020B0603020202020204" pitchFamily="34" charset="0"/>
          </a:endParaRPr>
        </a:p>
      </dgm:t>
    </dgm:pt>
    <dgm:pt modelId="{34DA7521-1203-4557-8B1D-9841CCD1F11B}" type="parTrans" cxnId="{E53C1E52-AC8F-4965-8D0B-B4B53E1CE449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88943207-2108-4E0E-AFD6-269D60002431}" type="sibTrans" cxnId="{E53C1E52-AC8F-4965-8D0B-B4B53E1CE449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A44D7069-5604-44EB-90B1-5725667498F5}">
      <dgm:prSet phldrT="[Текст]" custT="1"/>
      <dgm:spPr/>
      <dgm:t>
        <a:bodyPr/>
        <a:lstStyle/>
        <a:p>
          <a:r>
            <a:rPr lang="ru-RU" sz="1400" dirty="0" smtClean="0">
              <a:latin typeface="Trebuchet MS" panose="020B0603020202020204" pitchFamily="34" charset="0"/>
            </a:rPr>
            <a:t>Проведение семинаров, совещаний, круглых столов для аграриев (не менее 30 семинаров ежегодно)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9C98ED23-3F0E-40B7-96D1-D6E5B8587C5F}" type="parTrans" cxnId="{3AE8E62C-06D7-4F31-BC7A-1EC0A4CF7B96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16AD9E85-2FAF-4851-A2F0-B193384F2AF2}" type="sibTrans" cxnId="{3AE8E62C-06D7-4F31-BC7A-1EC0A4CF7B96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4772F085-1481-49FC-A34D-DE10D4D004CD}">
      <dgm:prSet phldrT="[Текст]" phldr="1" custT="1"/>
      <dgm:spPr/>
      <dgm:t>
        <a:bodyPr/>
        <a:lstStyle/>
        <a:p>
          <a:endParaRPr lang="ru-RU" sz="1550" dirty="0">
            <a:latin typeface="Trebuchet MS" panose="020B0603020202020204" pitchFamily="34" charset="0"/>
          </a:endParaRPr>
        </a:p>
      </dgm:t>
    </dgm:pt>
    <dgm:pt modelId="{099A309E-43C4-41BD-BF2A-CD9600944F20}" type="parTrans" cxnId="{878E3271-1B09-4462-AF60-CA507432D0EB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7866BA3C-2722-4418-99F5-FEBF40DF490A}" type="sibTrans" cxnId="{878E3271-1B09-4462-AF60-CA507432D0EB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A755C227-3C53-4BFB-8C7D-45753BACD74C}">
      <dgm:prSet phldrT="[Текст]" custT="1"/>
      <dgm:spPr/>
      <dgm:t>
        <a:bodyPr/>
        <a:lstStyle/>
        <a:p>
          <a:r>
            <a:rPr lang="ru-RU" sz="1500" dirty="0" smtClean="0">
              <a:latin typeface="Trebuchet MS" panose="020B0603020202020204" pitchFamily="34" charset="0"/>
            </a:rPr>
            <a:t>Оперативное реагирование на региональные ЧС</a:t>
          </a:r>
          <a:endParaRPr lang="ru-RU" sz="1500" dirty="0">
            <a:latin typeface="Trebuchet MS" panose="020B0603020202020204" pitchFamily="34" charset="0"/>
          </a:endParaRPr>
        </a:p>
      </dgm:t>
    </dgm:pt>
    <dgm:pt modelId="{45092A30-3E72-4C47-9D52-150FDE48E5C2}" type="parTrans" cxnId="{45C10314-50C6-4C2C-BC33-879A82C3ECBB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7061306E-2FAE-4BCA-ADAC-89D9A7C7D92C}" type="sibTrans" cxnId="{45C10314-50C6-4C2C-BC33-879A82C3ECBB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BB43EA1E-A39A-4832-9C3A-492A811F677C}">
      <dgm:prSet phldrT="[Текст]" phldr="1" custT="1"/>
      <dgm:spPr/>
      <dgm:t>
        <a:bodyPr/>
        <a:lstStyle/>
        <a:p>
          <a:endParaRPr lang="ru-RU" sz="1550" dirty="0">
            <a:latin typeface="Trebuchet MS" panose="020B0603020202020204" pitchFamily="34" charset="0"/>
          </a:endParaRPr>
        </a:p>
      </dgm:t>
    </dgm:pt>
    <dgm:pt modelId="{2C452863-2FD9-4140-A8EF-C9DDE78E54D3}" type="parTrans" cxnId="{F228820D-38E2-416E-97E0-2A834D69C7D2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D6C5FB5A-5EAE-4AC7-8774-125D09688BF3}" type="sibTrans" cxnId="{F228820D-38E2-416E-97E0-2A834D69C7D2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5000EA51-9CAF-40F1-B34D-3FD1D56CF928}">
      <dgm:prSet phldrT="[Текст]" custT="1"/>
      <dgm:spPr/>
      <dgm:t>
        <a:bodyPr/>
        <a:lstStyle/>
        <a:p>
          <a:r>
            <a:rPr lang="ru-RU" sz="1500" dirty="0" smtClean="0">
              <a:latin typeface="Trebuchet MS" panose="020B0603020202020204" pitchFamily="34" charset="0"/>
            </a:rPr>
            <a:t>Взаимодействие с рисковыми регионами по развитию агрострахования  в режиме «Пилотного проекта» (Республика Бурятия, Иркутская область, Республика Саха (Якутия), Удмуртская Республика, Карачаево-Черкесская Республика, Новосибирская область, Приморский край).</a:t>
          </a:r>
          <a:endParaRPr lang="ru-RU" sz="1500" dirty="0">
            <a:latin typeface="Trebuchet MS" panose="020B0603020202020204" pitchFamily="34" charset="0"/>
          </a:endParaRPr>
        </a:p>
      </dgm:t>
    </dgm:pt>
    <dgm:pt modelId="{97515C8F-9148-44F0-BE88-ABB31F09EF98}" type="parTrans" cxnId="{75740F4E-2D11-4A37-97C4-0D08CC853FF3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BD740F52-15A1-4E44-845B-95A659A5C5B1}" type="sibTrans" cxnId="{75740F4E-2D11-4A37-97C4-0D08CC853FF3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7085387D-1806-4505-8D4A-FC8DF7D19F67}">
      <dgm:prSet custT="1"/>
      <dgm:spPr/>
      <dgm:t>
        <a:bodyPr/>
        <a:lstStyle/>
        <a:p>
          <a:r>
            <a:rPr lang="ru-RU" sz="1400" dirty="0" smtClean="0">
              <a:latin typeface="Trebuchet MS" panose="020B0603020202020204" pitchFamily="34" charset="0"/>
            </a:rPr>
            <a:t>Консультации и разъяснения по вопросам агрострахования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F4F899E4-C0C4-40DD-8BFB-C92DDC9CB0CA}" type="parTrans" cxnId="{17AE0088-F571-4ACC-AE3B-B32110E55D23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87DD4579-EB80-4CE5-B22C-E0CAF8ACF533}" type="sibTrans" cxnId="{17AE0088-F571-4ACC-AE3B-B32110E55D23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AA90A231-F509-4B76-A98B-340EBF3E2624}">
      <dgm:prSet custT="1"/>
      <dgm:spPr/>
      <dgm:t>
        <a:bodyPr/>
        <a:lstStyle/>
        <a:p>
          <a:r>
            <a:rPr lang="ru-RU" sz="1400" dirty="0" smtClean="0">
              <a:latin typeface="Trebuchet MS" panose="020B0603020202020204" pitchFamily="34" charset="0"/>
            </a:rPr>
            <a:t>Рассмотрение жалоб на членов НСА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0A22B912-AD01-43F0-8679-8257500919D9}" type="parTrans" cxnId="{B21C7A81-A2F0-4CBC-8CB8-8BA50E285182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C6A54827-023F-4A2D-BBC8-E7689B4ECDA2}" type="sibTrans" cxnId="{B21C7A81-A2F0-4CBC-8CB8-8BA50E285182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3A6EBC79-BF94-4A68-87E3-628DA525FDAB}">
      <dgm:prSet phldrT="[Текст]" custT="1"/>
      <dgm:spPr/>
      <dgm:t>
        <a:bodyPr/>
        <a:lstStyle/>
        <a:p>
          <a:r>
            <a:rPr lang="ru-RU" sz="1500" dirty="0" smtClean="0">
              <a:latin typeface="Trebuchet MS" panose="020B0603020202020204" pitchFamily="34" charset="0"/>
            </a:rPr>
            <a:t>Создана постоянно действующая рабочая группа НСА с открытой горячей линией для аграриев (</a:t>
          </a:r>
          <a:r>
            <a:rPr lang="en-US" sz="15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rebuchet MS" panose="020B0603020202020204" pitchFamily="34" charset="0"/>
              <a:hlinkClick xmlns:r="http://schemas.openxmlformats.org/officeDocument/2006/relationships" r:id="rId1"/>
            </a:rPr>
            <a:t>Agrohelp@naai.ru</a:t>
          </a:r>
          <a:r>
            <a:rPr lang="en-US" sz="1500" dirty="0" smtClean="0">
              <a:latin typeface="Trebuchet MS" panose="020B0603020202020204" pitchFamily="34" charset="0"/>
            </a:rPr>
            <a:t>) </a:t>
          </a:r>
          <a:endParaRPr lang="ru-RU" sz="1500" dirty="0">
            <a:latin typeface="Trebuchet MS" panose="020B0603020202020204" pitchFamily="34" charset="0"/>
          </a:endParaRPr>
        </a:p>
      </dgm:t>
    </dgm:pt>
    <dgm:pt modelId="{173A6879-6628-4B5C-AEFA-AF6516A43155}" type="parTrans" cxnId="{9F8BC0F0-5D40-430C-BA06-5CE54CBDD08B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30559926-39FD-4AB7-9DD6-2A797B80EF3E}" type="sibTrans" cxnId="{9F8BC0F0-5D40-430C-BA06-5CE54CBDD08B}">
      <dgm:prSet/>
      <dgm:spPr/>
      <dgm:t>
        <a:bodyPr/>
        <a:lstStyle/>
        <a:p>
          <a:endParaRPr lang="ru-RU" sz="1550">
            <a:latin typeface="Trebuchet MS" panose="020B0603020202020204" pitchFamily="34" charset="0"/>
          </a:endParaRPr>
        </a:p>
      </dgm:t>
    </dgm:pt>
    <dgm:pt modelId="{2338B5E7-6CB4-4E6C-A30F-8E4417C313DD}" type="pres">
      <dgm:prSet presAssocID="{2D09B717-9088-42CB-9B1C-82301E80EF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2516D8-E845-453C-85F0-3E64A9FDC875}" type="pres">
      <dgm:prSet presAssocID="{3732CD44-271E-495D-BD3B-1A8F77720E32}" presName="composite" presStyleCnt="0"/>
      <dgm:spPr/>
    </dgm:pt>
    <dgm:pt modelId="{B5B402FB-603B-4E57-AA36-7ADCED671BA8}" type="pres">
      <dgm:prSet presAssocID="{3732CD44-271E-495D-BD3B-1A8F77720E3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1F017-F448-433C-8E90-F0A60C5BBAC7}" type="pres">
      <dgm:prSet presAssocID="{3732CD44-271E-495D-BD3B-1A8F77720E32}" presName="descendantText" presStyleLbl="alignAcc1" presStyleIdx="0" presStyleCnt="4" custLinFactNeighborY="-10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597A6-654D-476E-A8DE-4B32C40C0E8B}" type="pres">
      <dgm:prSet presAssocID="{1D71C356-74AF-461C-8EAB-537A7E8AE164}" presName="sp" presStyleCnt="0"/>
      <dgm:spPr/>
    </dgm:pt>
    <dgm:pt modelId="{434366D2-7621-4F8F-8EB7-7E89A2CDD2B5}" type="pres">
      <dgm:prSet presAssocID="{59F29FB8-E668-47D1-89EC-136B3330F77B}" presName="composite" presStyleCnt="0"/>
      <dgm:spPr/>
    </dgm:pt>
    <dgm:pt modelId="{C5318FED-43C2-4CD6-81CC-75AB1A1A5BB3}" type="pres">
      <dgm:prSet presAssocID="{59F29FB8-E668-47D1-89EC-136B3330F77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DF791-BF57-4DB5-A274-875B5C1789A7}" type="pres">
      <dgm:prSet presAssocID="{59F29FB8-E668-47D1-89EC-136B3330F77B}" presName="descendantText" presStyleLbl="alignAcc1" presStyleIdx="1" presStyleCnt="4" custScaleY="119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1232A-825A-407B-8600-4B5B787AA4DC}" type="pres">
      <dgm:prSet presAssocID="{88943207-2108-4E0E-AFD6-269D60002431}" presName="sp" presStyleCnt="0"/>
      <dgm:spPr/>
    </dgm:pt>
    <dgm:pt modelId="{58194BCD-7961-4FAC-870C-FDFA7CF5F22A}" type="pres">
      <dgm:prSet presAssocID="{4772F085-1481-49FC-A34D-DE10D4D004CD}" presName="composite" presStyleCnt="0"/>
      <dgm:spPr/>
    </dgm:pt>
    <dgm:pt modelId="{0BCEC35E-D74F-4694-9985-DE904A5E6D39}" type="pres">
      <dgm:prSet presAssocID="{4772F085-1481-49FC-A34D-DE10D4D004C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9C460-8E09-4AF5-B466-75FA99ACBAFE}" type="pres">
      <dgm:prSet presAssocID="{4772F085-1481-49FC-A34D-DE10D4D004C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387FF-1E0F-4A11-9532-DF4B6E703420}" type="pres">
      <dgm:prSet presAssocID="{7866BA3C-2722-4418-99F5-FEBF40DF490A}" presName="sp" presStyleCnt="0"/>
      <dgm:spPr/>
    </dgm:pt>
    <dgm:pt modelId="{EB6C7EB4-AC76-4299-816C-50C48008FABE}" type="pres">
      <dgm:prSet presAssocID="{BB43EA1E-A39A-4832-9C3A-492A811F677C}" presName="composite" presStyleCnt="0"/>
      <dgm:spPr/>
    </dgm:pt>
    <dgm:pt modelId="{86662B57-41B2-4C5A-ABA2-4BB7EBB3B8B2}" type="pres">
      <dgm:prSet presAssocID="{BB43EA1E-A39A-4832-9C3A-492A811F677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0248-E148-44FB-9A62-A4E287C0DE61}" type="pres">
      <dgm:prSet presAssocID="{BB43EA1E-A39A-4832-9C3A-492A811F677C}" presName="descendantText" presStyleLbl="alignAcc1" presStyleIdx="3" presStyleCnt="4" custScaleY="10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A0D0E-2380-4499-AF97-7A8D47B962F5}" type="presOf" srcId="{4772F085-1481-49FC-A34D-DE10D4D004CD}" destId="{0BCEC35E-D74F-4694-9985-DE904A5E6D39}" srcOrd="0" destOrd="0" presId="urn:microsoft.com/office/officeart/2005/8/layout/chevron2"/>
    <dgm:cxn modelId="{9F8BC0F0-5D40-430C-BA06-5CE54CBDD08B}" srcId="{4772F085-1481-49FC-A34D-DE10D4D004CD}" destId="{3A6EBC79-BF94-4A68-87E3-628DA525FDAB}" srcOrd="1" destOrd="0" parTransId="{173A6879-6628-4B5C-AEFA-AF6516A43155}" sibTransId="{30559926-39FD-4AB7-9DD6-2A797B80EF3E}"/>
    <dgm:cxn modelId="{17AE0088-F571-4ACC-AE3B-B32110E55D23}" srcId="{59F29FB8-E668-47D1-89EC-136B3330F77B}" destId="{7085387D-1806-4505-8D4A-FC8DF7D19F67}" srcOrd="1" destOrd="0" parTransId="{F4F899E4-C0C4-40DD-8BFB-C92DDC9CB0CA}" sibTransId="{87DD4579-EB80-4CE5-B22C-E0CAF8ACF533}"/>
    <dgm:cxn modelId="{D1636B76-E3DC-4EC2-A3F5-51E87457E1ED}" type="presOf" srcId="{A44D7069-5604-44EB-90B1-5725667498F5}" destId="{C95DF791-BF57-4DB5-A274-875B5C1789A7}" srcOrd="0" destOrd="0" presId="urn:microsoft.com/office/officeart/2005/8/layout/chevron2"/>
    <dgm:cxn modelId="{3AE8E62C-06D7-4F31-BC7A-1EC0A4CF7B96}" srcId="{59F29FB8-E668-47D1-89EC-136B3330F77B}" destId="{A44D7069-5604-44EB-90B1-5725667498F5}" srcOrd="0" destOrd="0" parTransId="{9C98ED23-3F0E-40B7-96D1-D6E5B8587C5F}" sibTransId="{16AD9E85-2FAF-4851-A2F0-B193384F2AF2}"/>
    <dgm:cxn modelId="{75740F4E-2D11-4A37-97C4-0D08CC853FF3}" srcId="{BB43EA1E-A39A-4832-9C3A-492A811F677C}" destId="{5000EA51-9CAF-40F1-B34D-3FD1D56CF928}" srcOrd="0" destOrd="0" parTransId="{97515C8F-9148-44F0-BE88-ABB31F09EF98}" sibTransId="{BD740F52-15A1-4E44-845B-95A659A5C5B1}"/>
    <dgm:cxn modelId="{CF7EDD0B-11E0-45FA-BEA0-86C03603F1B4}" srcId="{3732CD44-271E-495D-BD3B-1A8F77720E32}" destId="{E66B835C-5A16-4652-BFF4-9BD347743F96}" srcOrd="0" destOrd="0" parTransId="{E6F144FD-2502-485A-961B-01CAF78D8B8E}" sibTransId="{E9873009-49A1-44C8-A72A-5871D73A88EB}"/>
    <dgm:cxn modelId="{D5BD6252-4248-4CAC-8B47-2F0526D9C56E}" type="presOf" srcId="{7085387D-1806-4505-8D4A-FC8DF7D19F67}" destId="{C95DF791-BF57-4DB5-A274-875B5C1789A7}" srcOrd="0" destOrd="1" presId="urn:microsoft.com/office/officeart/2005/8/layout/chevron2"/>
    <dgm:cxn modelId="{860DE8A7-E1DA-4828-ABCD-96454BC8DABD}" type="presOf" srcId="{A755C227-3C53-4BFB-8C7D-45753BACD74C}" destId="{2209C460-8E09-4AF5-B466-75FA99ACBAFE}" srcOrd="0" destOrd="0" presId="urn:microsoft.com/office/officeart/2005/8/layout/chevron2"/>
    <dgm:cxn modelId="{87BFF3D9-1A19-46E0-88F0-8E1443BE9E0C}" srcId="{2D09B717-9088-42CB-9B1C-82301E80EF12}" destId="{3732CD44-271E-495D-BD3B-1A8F77720E32}" srcOrd="0" destOrd="0" parTransId="{E53EFCB3-B24B-4156-A5A5-2E6428796048}" sibTransId="{1D71C356-74AF-461C-8EAB-537A7E8AE164}"/>
    <dgm:cxn modelId="{878E3271-1B09-4462-AF60-CA507432D0EB}" srcId="{2D09B717-9088-42CB-9B1C-82301E80EF12}" destId="{4772F085-1481-49FC-A34D-DE10D4D004CD}" srcOrd="2" destOrd="0" parTransId="{099A309E-43C4-41BD-BF2A-CD9600944F20}" sibTransId="{7866BA3C-2722-4418-99F5-FEBF40DF490A}"/>
    <dgm:cxn modelId="{45C10314-50C6-4C2C-BC33-879A82C3ECBB}" srcId="{4772F085-1481-49FC-A34D-DE10D4D004CD}" destId="{A755C227-3C53-4BFB-8C7D-45753BACD74C}" srcOrd="0" destOrd="0" parTransId="{45092A30-3E72-4C47-9D52-150FDE48E5C2}" sibTransId="{7061306E-2FAE-4BCA-ADAC-89D9A7C7D92C}"/>
    <dgm:cxn modelId="{E53C1E52-AC8F-4965-8D0B-B4B53E1CE449}" srcId="{2D09B717-9088-42CB-9B1C-82301E80EF12}" destId="{59F29FB8-E668-47D1-89EC-136B3330F77B}" srcOrd="1" destOrd="0" parTransId="{34DA7521-1203-4557-8B1D-9841CCD1F11B}" sibTransId="{88943207-2108-4E0E-AFD6-269D60002431}"/>
    <dgm:cxn modelId="{A94C57FF-84D5-448E-A3D4-EAD5B0DA9445}" type="presOf" srcId="{2D09B717-9088-42CB-9B1C-82301E80EF12}" destId="{2338B5E7-6CB4-4E6C-A30F-8E4417C313DD}" srcOrd="0" destOrd="0" presId="urn:microsoft.com/office/officeart/2005/8/layout/chevron2"/>
    <dgm:cxn modelId="{D4D7A094-0700-41F4-81AC-055C0889E8AA}" type="presOf" srcId="{AA90A231-F509-4B76-A98B-340EBF3E2624}" destId="{C95DF791-BF57-4DB5-A274-875B5C1789A7}" srcOrd="0" destOrd="2" presId="urn:microsoft.com/office/officeart/2005/8/layout/chevron2"/>
    <dgm:cxn modelId="{89FE55EA-45EE-4BAD-A350-95363605E8EC}" type="presOf" srcId="{5000EA51-9CAF-40F1-B34D-3FD1D56CF928}" destId="{E5550248-E148-44FB-9A62-A4E287C0DE61}" srcOrd="0" destOrd="0" presId="urn:microsoft.com/office/officeart/2005/8/layout/chevron2"/>
    <dgm:cxn modelId="{CE75E172-BBA0-46A4-9E83-749422E5094C}" type="presOf" srcId="{E66B835C-5A16-4652-BFF4-9BD347743F96}" destId="{02A1F017-F448-433C-8E90-F0A60C5BBAC7}" srcOrd="0" destOrd="0" presId="urn:microsoft.com/office/officeart/2005/8/layout/chevron2"/>
    <dgm:cxn modelId="{94F4B785-1C52-4436-B904-E23981E10CB9}" type="presOf" srcId="{3A6EBC79-BF94-4A68-87E3-628DA525FDAB}" destId="{2209C460-8E09-4AF5-B466-75FA99ACBAFE}" srcOrd="0" destOrd="1" presId="urn:microsoft.com/office/officeart/2005/8/layout/chevron2"/>
    <dgm:cxn modelId="{8C03171A-862E-4A68-91A2-77C999E34605}" type="presOf" srcId="{BB43EA1E-A39A-4832-9C3A-492A811F677C}" destId="{86662B57-41B2-4C5A-ABA2-4BB7EBB3B8B2}" srcOrd="0" destOrd="0" presId="urn:microsoft.com/office/officeart/2005/8/layout/chevron2"/>
    <dgm:cxn modelId="{B21C7A81-A2F0-4CBC-8CB8-8BA50E285182}" srcId="{59F29FB8-E668-47D1-89EC-136B3330F77B}" destId="{AA90A231-F509-4B76-A98B-340EBF3E2624}" srcOrd="2" destOrd="0" parTransId="{0A22B912-AD01-43F0-8679-8257500919D9}" sibTransId="{C6A54827-023F-4A2D-BBC8-E7689B4ECDA2}"/>
    <dgm:cxn modelId="{5F1EB661-B8A1-4670-9EA7-CAABDD410BF1}" type="presOf" srcId="{59F29FB8-E668-47D1-89EC-136B3330F77B}" destId="{C5318FED-43C2-4CD6-81CC-75AB1A1A5BB3}" srcOrd="0" destOrd="0" presId="urn:microsoft.com/office/officeart/2005/8/layout/chevron2"/>
    <dgm:cxn modelId="{F228820D-38E2-416E-97E0-2A834D69C7D2}" srcId="{2D09B717-9088-42CB-9B1C-82301E80EF12}" destId="{BB43EA1E-A39A-4832-9C3A-492A811F677C}" srcOrd="3" destOrd="0" parTransId="{2C452863-2FD9-4140-A8EF-C9DDE78E54D3}" sibTransId="{D6C5FB5A-5EAE-4AC7-8774-125D09688BF3}"/>
    <dgm:cxn modelId="{5CBCC3F4-663D-4015-B5BA-16D0BEA4932F}" type="presOf" srcId="{3732CD44-271E-495D-BD3B-1A8F77720E32}" destId="{B5B402FB-603B-4E57-AA36-7ADCED671BA8}" srcOrd="0" destOrd="0" presId="urn:microsoft.com/office/officeart/2005/8/layout/chevron2"/>
    <dgm:cxn modelId="{78F5DC27-9672-4824-87A3-1D8FE295AC2D}" type="presParOf" srcId="{2338B5E7-6CB4-4E6C-A30F-8E4417C313DD}" destId="{872516D8-E845-453C-85F0-3E64A9FDC875}" srcOrd="0" destOrd="0" presId="urn:microsoft.com/office/officeart/2005/8/layout/chevron2"/>
    <dgm:cxn modelId="{2CAEDCFA-F223-4808-9C8D-4028EF85A6C0}" type="presParOf" srcId="{872516D8-E845-453C-85F0-3E64A9FDC875}" destId="{B5B402FB-603B-4E57-AA36-7ADCED671BA8}" srcOrd="0" destOrd="0" presId="urn:microsoft.com/office/officeart/2005/8/layout/chevron2"/>
    <dgm:cxn modelId="{8FE57BDF-E587-4C08-9318-4BA0F03F40EE}" type="presParOf" srcId="{872516D8-E845-453C-85F0-3E64A9FDC875}" destId="{02A1F017-F448-433C-8E90-F0A60C5BBAC7}" srcOrd="1" destOrd="0" presId="urn:microsoft.com/office/officeart/2005/8/layout/chevron2"/>
    <dgm:cxn modelId="{1E3526B4-A9D3-4A78-BFAD-6AB6107CDF3E}" type="presParOf" srcId="{2338B5E7-6CB4-4E6C-A30F-8E4417C313DD}" destId="{1CC597A6-654D-476E-A8DE-4B32C40C0E8B}" srcOrd="1" destOrd="0" presId="urn:microsoft.com/office/officeart/2005/8/layout/chevron2"/>
    <dgm:cxn modelId="{DA4B79A0-FB6D-4C8C-8237-9879558D2915}" type="presParOf" srcId="{2338B5E7-6CB4-4E6C-A30F-8E4417C313DD}" destId="{434366D2-7621-4F8F-8EB7-7E89A2CDD2B5}" srcOrd="2" destOrd="0" presId="urn:microsoft.com/office/officeart/2005/8/layout/chevron2"/>
    <dgm:cxn modelId="{F1C7682C-D89A-4FBF-83CB-B854DCFC95DC}" type="presParOf" srcId="{434366D2-7621-4F8F-8EB7-7E89A2CDD2B5}" destId="{C5318FED-43C2-4CD6-81CC-75AB1A1A5BB3}" srcOrd="0" destOrd="0" presId="urn:microsoft.com/office/officeart/2005/8/layout/chevron2"/>
    <dgm:cxn modelId="{DE0396EE-3FA2-480A-B82B-9E6A911193C2}" type="presParOf" srcId="{434366D2-7621-4F8F-8EB7-7E89A2CDD2B5}" destId="{C95DF791-BF57-4DB5-A274-875B5C1789A7}" srcOrd="1" destOrd="0" presId="urn:microsoft.com/office/officeart/2005/8/layout/chevron2"/>
    <dgm:cxn modelId="{FF1EB237-568C-4F09-B088-5F7E1838C659}" type="presParOf" srcId="{2338B5E7-6CB4-4E6C-A30F-8E4417C313DD}" destId="{BA61232A-825A-407B-8600-4B5B787AA4DC}" srcOrd="3" destOrd="0" presId="urn:microsoft.com/office/officeart/2005/8/layout/chevron2"/>
    <dgm:cxn modelId="{236005F4-C767-4B12-897E-57B53D410ACC}" type="presParOf" srcId="{2338B5E7-6CB4-4E6C-A30F-8E4417C313DD}" destId="{58194BCD-7961-4FAC-870C-FDFA7CF5F22A}" srcOrd="4" destOrd="0" presId="urn:microsoft.com/office/officeart/2005/8/layout/chevron2"/>
    <dgm:cxn modelId="{8DAF0DEB-FE97-417C-846D-41EA92996C8E}" type="presParOf" srcId="{58194BCD-7961-4FAC-870C-FDFA7CF5F22A}" destId="{0BCEC35E-D74F-4694-9985-DE904A5E6D39}" srcOrd="0" destOrd="0" presId="urn:microsoft.com/office/officeart/2005/8/layout/chevron2"/>
    <dgm:cxn modelId="{1006998F-8B19-44B2-95A0-F9D602E2F82A}" type="presParOf" srcId="{58194BCD-7961-4FAC-870C-FDFA7CF5F22A}" destId="{2209C460-8E09-4AF5-B466-75FA99ACBAFE}" srcOrd="1" destOrd="0" presId="urn:microsoft.com/office/officeart/2005/8/layout/chevron2"/>
    <dgm:cxn modelId="{BB13AD81-1006-4625-8D26-E0429062C7D6}" type="presParOf" srcId="{2338B5E7-6CB4-4E6C-A30F-8E4417C313DD}" destId="{EF4387FF-1E0F-4A11-9532-DF4B6E703420}" srcOrd="5" destOrd="0" presId="urn:microsoft.com/office/officeart/2005/8/layout/chevron2"/>
    <dgm:cxn modelId="{7E214528-F17B-464B-9C32-1C048339C000}" type="presParOf" srcId="{2338B5E7-6CB4-4E6C-A30F-8E4417C313DD}" destId="{EB6C7EB4-AC76-4299-816C-50C48008FABE}" srcOrd="6" destOrd="0" presId="urn:microsoft.com/office/officeart/2005/8/layout/chevron2"/>
    <dgm:cxn modelId="{933D2BEC-C676-4762-BF03-E378FD3231EE}" type="presParOf" srcId="{EB6C7EB4-AC76-4299-816C-50C48008FABE}" destId="{86662B57-41B2-4C5A-ABA2-4BB7EBB3B8B2}" srcOrd="0" destOrd="0" presId="urn:microsoft.com/office/officeart/2005/8/layout/chevron2"/>
    <dgm:cxn modelId="{542B39A0-84E6-47B9-BE00-4F756BD1439B}" type="presParOf" srcId="{EB6C7EB4-AC76-4299-816C-50C48008FABE}" destId="{E5550248-E148-44FB-9A62-A4E287C0DE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59478F-E5DB-4F12-8C21-46983BD02DB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95FCB3-EB49-4C9A-81F6-DC6A9E28E7C9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Trebuchet MS" panose="020B0603020202020204" pitchFamily="34" charset="0"/>
            </a:rPr>
            <a:t>НСА активно взаимодействуют с союзами аграриев при выработке предложений по изменению системы агрострахования. Заключены соглашения о взаимодействии с Российским зерновым союзом, Национальным союзом свиноводов и Российским птицеводческим союзом.</a:t>
          </a:r>
        </a:p>
        <a:p>
          <a:pPr rtl="0"/>
          <a:r>
            <a:rPr lang="ru-RU" sz="1600" b="1" dirty="0" smtClean="0">
              <a:solidFill>
                <a:schemeClr val="bg1"/>
              </a:solidFill>
              <a:latin typeface="Trebuchet MS" panose="020B0603020202020204" pitchFamily="34" charset="0"/>
            </a:rPr>
            <a:t>В НСА создана рабочая группа с участием союзов аграриев, основной целью которой будет являться совершенствование агрострахования и создание новых страховых продуктов, учитывающих потребности аграриев и страховщиков. </a:t>
          </a:r>
          <a:endParaRPr lang="ru-RU" sz="16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57CA2B24-E605-41BB-A2CB-259A0A8F70F4}" type="parTrans" cxnId="{EC7048B0-908A-4D44-8E4F-E65D11ABA66A}">
      <dgm:prSet/>
      <dgm:spPr/>
      <dgm:t>
        <a:bodyPr/>
        <a:lstStyle/>
        <a:p>
          <a:endParaRPr lang="ru-RU" sz="1600">
            <a:latin typeface="Trebuchet MS" panose="020B0603020202020204" pitchFamily="34" charset="0"/>
          </a:endParaRPr>
        </a:p>
      </dgm:t>
    </dgm:pt>
    <dgm:pt modelId="{48A3AED3-517B-4C23-BB4C-7BA73A1B9232}" type="sibTrans" cxnId="{EC7048B0-908A-4D44-8E4F-E65D11ABA66A}">
      <dgm:prSet/>
      <dgm:spPr/>
      <dgm:t>
        <a:bodyPr/>
        <a:lstStyle/>
        <a:p>
          <a:endParaRPr lang="ru-RU" sz="1600">
            <a:latin typeface="Trebuchet MS" panose="020B0603020202020204" pitchFamily="34" charset="0"/>
          </a:endParaRPr>
        </a:p>
      </dgm:t>
    </dgm:pt>
    <dgm:pt modelId="{950BA25B-2341-46AB-B329-E88F5AD3347F}" type="pres">
      <dgm:prSet presAssocID="{2F59478F-E5DB-4F12-8C21-46983BD02D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D21E3F-1BB5-4C2C-AF6B-6AD473A8B8FD}" type="pres">
      <dgm:prSet presAssocID="{4995FCB3-EB49-4C9A-81F6-DC6A9E28E7C9}" presName="parentText" presStyleLbl="node1" presStyleIdx="0" presStyleCnt="1" custLinFactNeighborX="-407" custLinFactNeighborY="-5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048B0-908A-4D44-8E4F-E65D11ABA66A}" srcId="{2F59478F-E5DB-4F12-8C21-46983BD02DBE}" destId="{4995FCB3-EB49-4C9A-81F6-DC6A9E28E7C9}" srcOrd="0" destOrd="0" parTransId="{57CA2B24-E605-41BB-A2CB-259A0A8F70F4}" sibTransId="{48A3AED3-517B-4C23-BB4C-7BA73A1B9232}"/>
    <dgm:cxn modelId="{A3D6B8FF-C00A-4A2A-9E26-66E06D2DEBA6}" type="presOf" srcId="{4995FCB3-EB49-4C9A-81F6-DC6A9E28E7C9}" destId="{D4D21E3F-1BB5-4C2C-AF6B-6AD473A8B8FD}" srcOrd="0" destOrd="0" presId="urn:microsoft.com/office/officeart/2005/8/layout/vList2"/>
    <dgm:cxn modelId="{B4D53538-8042-48D6-B173-9030DABA8CE8}" type="presOf" srcId="{2F59478F-E5DB-4F12-8C21-46983BD02DBE}" destId="{950BA25B-2341-46AB-B329-E88F5AD3347F}" srcOrd="0" destOrd="0" presId="urn:microsoft.com/office/officeart/2005/8/layout/vList2"/>
    <dgm:cxn modelId="{9C8A55AA-9239-4D92-80ED-0E91129363CB}" type="presParOf" srcId="{950BA25B-2341-46AB-B329-E88F5AD3347F}" destId="{D4D21E3F-1BB5-4C2C-AF6B-6AD473A8B8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F90F1-B97C-4EF2-8CDA-7931D316803B}">
      <dsp:nvSpPr>
        <dsp:cNvPr id="0" name=""/>
        <dsp:cNvSpPr/>
      </dsp:nvSpPr>
      <dsp:spPr>
        <a:xfrm>
          <a:off x="0" y="392517"/>
          <a:ext cx="5845227" cy="36532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82DA8-6D44-42AA-B0D3-D9F65A8084E1}">
      <dsp:nvSpPr>
        <dsp:cNvPr id="0" name=""/>
        <dsp:cNvSpPr/>
      </dsp:nvSpPr>
      <dsp:spPr>
        <a:xfrm>
          <a:off x="575754" y="3109086"/>
          <a:ext cx="134440" cy="134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F1881-98C1-47B2-9EEF-09BDF45B39ED}">
      <dsp:nvSpPr>
        <dsp:cNvPr id="0" name=""/>
        <dsp:cNvSpPr/>
      </dsp:nvSpPr>
      <dsp:spPr>
        <a:xfrm>
          <a:off x="642975" y="3176307"/>
          <a:ext cx="765724" cy="86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3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2010</a:t>
          </a:r>
          <a:endParaRPr lang="ru-RU" sz="2400" kern="1200" dirty="0">
            <a:latin typeface="+mj-lt"/>
          </a:endParaRPr>
        </a:p>
      </dsp:txBody>
      <dsp:txXfrm>
        <a:off x="642975" y="3176307"/>
        <a:ext cx="765724" cy="869477"/>
      </dsp:txXfrm>
    </dsp:sp>
    <dsp:sp modelId="{7457BBD7-A591-4472-B7EF-3B4F4FABA126}">
      <dsp:nvSpPr>
        <dsp:cNvPr id="0" name=""/>
        <dsp:cNvSpPr/>
      </dsp:nvSpPr>
      <dsp:spPr>
        <a:xfrm>
          <a:off x="1303485" y="2409851"/>
          <a:ext cx="210428" cy="21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CCBEE-6746-468D-A827-90F75DE4F846}">
      <dsp:nvSpPr>
        <dsp:cNvPr id="0" name=""/>
        <dsp:cNvSpPr/>
      </dsp:nvSpPr>
      <dsp:spPr>
        <a:xfrm>
          <a:off x="1597909" y="2533342"/>
          <a:ext cx="970307" cy="153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0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2012</a:t>
          </a:r>
          <a:endParaRPr lang="ru-RU" sz="2400" kern="1200" dirty="0">
            <a:latin typeface="+mj-lt"/>
          </a:endParaRPr>
        </a:p>
      </dsp:txBody>
      <dsp:txXfrm>
        <a:off x="1597909" y="2533342"/>
        <a:ext cx="970307" cy="1530719"/>
      </dsp:txXfrm>
    </dsp:sp>
    <dsp:sp modelId="{43306697-A05A-4AD5-BE9A-F4613FFDCEB9}">
      <dsp:nvSpPr>
        <dsp:cNvPr id="0" name=""/>
        <dsp:cNvSpPr/>
      </dsp:nvSpPr>
      <dsp:spPr>
        <a:xfrm>
          <a:off x="2238722" y="1852362"/>
          <a:ext cx="280570" cy="280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221CB-7210-4B22-8D1A-DFCFED094377}">
      <dsp:nvSpPr>
        <dsp:cNvPr id="0" name=""/>
        <dsp:cNvSpPr/>
      </dsp:nvSpPr>
      <dsp:spPr>
        <a:xfrm>
          <a:off x="2379007" y="1992648"/>
          <a:ext cx="1128129" cy="205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6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2013</a:t>
          </a:r>
          <a:endParaRPr lang="ru-RU" sz="2400" kern="1200" dirty="0">
            <a:latin typeface="+mj-lt"/>
          </a:endParaRPr>
        </a:p>
      </dsp:txBody>
      <dsp:txXfrm>
        <a:off x="2379007" y="1992648"/>
        <a:ext cx="1128129" cy="2053136"/>
      </dsp:txXfrm>
    </dsp:sp>
    <dsp:sp modelId="{D04FEA91-ECB3-4A6B-A4FB-9DC0FF73381E}">
      <dsp:nvSpPr>
        <dsp:cNvPr id="0" name=""/>
        <dsp:cNvSpPr/>
      </dsp:nvSpPr>
      <dsp:spPr>
        <a:xfrm>
          <a:off x="3325934" y="1416893"/>
          <a:ext cx="362404" cy="362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76ADD-528F-4284-88FC-DA2DE3B2082B}">
      <dsp:nvSpPr>
        <dsp:cNvPr id="0" name=""/>
        <dsp:cNvSpPr/>
      </dsp:nvSpPr>
      <dsp:spPr>
        <a:xfrm>
          <a:off x="3507136" y="1598095"/>
          <a:ext cx="1169045" cy="244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2014-2017</a:t>
          </a:r>
          <a:endParaRPr lang="ru-RU" sz="2400" kern="1200" dirty="0">
            <a:latin typeface="+mj-lt"/>
          </a:endParaRPr>
        </a:p>
      </dsp:txBody>
      <dsp:txXfrm>
        <a:off x="3507136" y="1598095"/>
        <a:ext cx="1169045" cy="2447689"/>
      </dsp:txXfrm>
    </dsp:sp>
    <dsp:sp modelId="{3A66D9E0-90C6-4772-BE95-06DF266FF996}">
      <dsp:nvSpPr>
        <dsp:cNvPr id="0" name=""/>
        <dsp:cNvSpPr/>
      </dsp:nvSpPr>
      <dsp:spPr>
        <a:xfrm>
          <a:off x="4445295" y="1126093"/>
          <a:ext cx="461773" cy="46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C5279-97CF-494D-91CF-C489F9D9DA85}">
      <dsp:nvSpPr>
        <dsp:cNvPr id="0" name=""/>
        <dsp:cNvSpPr/>
      </dsp:nvSpPr>
      <dsp:spPr>
        <a:xfrm>
          <a:off x="4676182" y="1356979"/>
          <a:ext cx="1169045" cy="268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8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2018</a:t>
          </a:r>
          <a:endParaRPr lang="ru-RU" sz="2400" kern="1200" dirty="0">
            <a:latin typeface="+mj-lt"/>
          </a:endParaRPr>
        </a:p>
      </dsp:txBody>
      <dsp:txXfrm>
        <a:off x="4676182" y="1356979"/>
        <a:ext cx="1169045" cy="2688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793E4-88F2-457C-ABE6-3FF14E6E65A7}">
      <dsp:nvSpPr>
        <dsp:cNvPr id="0" name=""/>
        <dsp:cNvSpPr/>
      </dsp:nvSpPr>
      <dsp:spPr>
        <a:xfrm>
          <a:off x="-4855606" y="-744128"/>
          <a:ext cx="5783187" cy="5783187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BD15F-62B8-46A9-ADA2-4D54D928FBEB}">
      <dsp:nvSpPr>
        <dsp:cNvPr id="0" name=""/>
        <dsp:cNvSpPr/>
      </dsp:nvSpPr>
      <dsp:spPr>
        <a:xfrm>
          <a:off x="405877" y="268347"/>
          <a:ext cx="7024120" cy="537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27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Изменение закона об агростраховании</a:t>
          </a:r>
          <a:endParaRPr lang="ru-RU" sz="1700" kern="1200" dirty="0"/>
        </a:p>
      </dsp:txBody>
      <dsp:txXfrm>
        <a:off x="405877" y="268347"/>
        <a:ext cx="7024120" cy="537038"/>
      </dsp:txXfrm>
    </dsp:sp>
    <dsp:sp modelId="{E52BE992-B8FD-4874-B7A4-4C285464A10D}">
      <dsp:nvSpPr>
        <dsp:cNvPr id="0" name=""/>
        <dsp:cNvSpPr/>
      </dsp:nvSpPr>
      <dsp:spPr>
        <a:xfrm>
          <a:off x="70228" y="201217"/>
          <a:ext cx="671297" cy="671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D8B10-2052-4E16-AD9A-696B91783345}">
      <dsp:nvSpPr>
        <dsp:cNvPr id="0" name=""/>
        <dsp:cNvSpPr/>
      </dsp:nvSpPr>
      <dsp:spPr>
        <a:xfrm>
          <a:off x="790703" y="1073646"/>
          <a:ext cx="6639294" cy="537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27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Контроль МСХ РФ совместно с НСА за организацией агрострахования в регионах</a:t>
          </a:r>
          <a:endParaRPr lang="ru-RU" sz="1700" kern="1200" dirty="0"/>
        </a:p>
      </dsp:txBody>
      <dsp:txXfrm>
        <a:off x="790703" y="1073646"/>
        <a:ext cx="6639294" cy="537038"/>
      </dsp:txXfrm>
    </dsp:sp>
    <dsp:sp modelId="{4F2470B1-A383-4894-A83E-B58BE7F6069A}">
      <dsp:nvSpPr>
        <dsp:cNvPr id="0" name=""/>
        <dsp:cNvSpPr/>
      </dsp:nvSpPr>
      <dsp:spPr>
        <a:xfrm>
          <a:off x="455054" y="1006517"/>
          <a:ext cx="671297" cy="671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90FCA-45B9-461B-96A7-A44B982DAFFE}">
      <dsp:nvSpPr>
        <dsp:cNvPr id="0" name=""/>
        <dsp:cNvSpPr/>
      </dsp:nvSpPr>
      <dsp:spPr>
        <a:xfrm>
          <a:off x="908814" y="1878946"/>
          <a:ext cx="6521184" cy="537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27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Предоставление повышенной погектарной господдержки</a:t>
          </a:r>
          <a:endParaRPr lang="ru-RU" sz="1700" kern="1200" dirty="0"/>
        </a:p>
      </dsp:txBody>
      <dsp:txXfrm>
        <a:off x="908814" y="1878946"/>
        <a:ext cx="6521184" cy="537038"/>
      </dsp:txXfrm>
    </dsp:sp>
    <dsp:sp modelId="{1A8BFAA1-4092-4B4D-A225-4D5996A689C4}">
      <dsp:nvSpPr>
        <dsp:cNvPr id="0" name=""/>
        <dsp:cNvSpPr/>
      </dsp:nvSpPr>
      <dsp:spPr>
        <a:xfrm>
          <a:off x="573165" y="1811816"/>
          <a:ext cx="671297" cy="671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CD7FD-921E-4A0A-A91C-2AC26CC20AB7}">
      <dsp:nvSpPr>
        <dsp:cNvPr id="0" name=""/>
        <dsp:cNvSpPr/>
      </dsp:nvSpPr>
      <dsp:spPr>
        <a:xfrm>
          <a:off x="790703" y="2684245"/>
          <a:ext cx="6639294" cy="537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27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Изменения порядка предоставления помощи при ЧС </a:t>
          </a:r>
          <a:endParaRPr lang="ru-RU" sz="1700" kern="1200" dirty="0"/>
        </a:p>
      </dsp:txBody>
      <dsp:txXfrm>
        <a:off x="790703" y="2684245"/>
        <a:ext cx="6639294" cy="537038"/>
      </dsp:txXfrm>
    </dsp:sp>
    <dsp:sp modelId="{1CEF8572-1DF6-44D7-A74F-5EDCF5F1C6B2}">
      <dsp:nvSpPr>
        <dsp:cNvPr id="0" name=""/>
        <dsp:cNvSpPr/>
      </dsp:nvSpPr>
      <dsp:spPr>
        <a:xfrm>
          <a:off x="455054" y="2617116"/>
          <a:ext cx="671297" cy="671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DF98C-232B-48F9-A566-29AB5407FEA1}">
      <dsp:nvSpPr>
        <dsp:cNvPr id="0" name=""/>
        <dsp:cNvSpPr/>
      </dsp:nvSpPr>
      <dsp:spPr>
        <a:xfrm>
          <a:off x="405877" y="3489545"/>
          <a:ext cx="7024120" cy="537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27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Мероприятия НСА по информированию аграриев</a:t>
          </a:r>
        </a:p>
      </dsp:txBody>
      <dsp:txXfrm>
        <a:off x="405877" y="3489545"/>
        <a:ext cx="7024120" cy="537038"/>
      </dsp:txXfrm>
    </dsp:sp>
    <dsp:sp modelId="{5669FCE6-B09E-472D-A6F6-FC3F181EF2D2}">
      <dsp:nvSpPr>
        <dsp:cNvPr id="0" name=""/>
        <dsp:cNvSpPr/>
      </dsp:nvSpPr>
      <dsp:spPr>
        <a:xfrm>
          <a:off x="70228" y="3422415"/>
          <a:ext cx="671297" cy="671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5DEEE-2FC6-411A-AA45-FF2B0D82FB0E}">
      <dsp:nvSpPr>
        <dsp:cNvPr id="0" name=""/>
        <dsp:cNvSpPr/>
      </dsp:nvSpPr>
      <dsp:spPr>
        <a:xfrm>
          <a:off x="2477679" y="4508"/>
          <a:ext cx="3711984" cy="107732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Порог: </a:t>
          </a:r>
          <a:r>
            <a:rPr lang="ru-RU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0%</a:t>
          </a:r>
          <a:r>
            <a:rPr lang="ru-RU" sz="1100" b="1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ru-RU" sz="1100" b="1" kern="12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вместо </a:t>
          </a:r>
          <a:r>
            <a:rPr lang="ru-RU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20%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Франшиза (урожай): </a:t>
          </a:r>
          <a:r>
            <a:rPr lang="ru-RU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10</a:t>
          </a:r>
          <a:r>
            <a:rPr lang="en-US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-</a:t>
          </a:r>
          <a:r>
            <a:rPr lang="ru-RU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5</a:t>
          </a:r>
          <a:r>
            <a:rPr lang="en-US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0 % </a:t>
          </a:r>
          <a:r>
            <a:rPr lang="ru-RU" sz="1100" kern="1200" dirty="0" smtClean="0">
              <a:solidFill>
                <a:srgbClr val="002060"/>
              </a:solidFill>
              <a:latin typeface="+mj-lt"/>
            </a:rPr>
            <a:t>страховой суммы</a:t>
          </a:r>
          <a:r>
            <a:rPr lang="en-US" sz="1100" kern="1200" dirty="0" smtClean="0">
              <a:solidFill>
                <a:srgbClr val="002060"/>
              </a:solidFill>
              <a:latin typeface="+mj-lt"/>
            </a:rPr>
            <a:t> </a:t>
          </a:r>
          <a:r>
            <a:rPr lang="en-US" sz="1100" i="1" kern="1200" dirty="0" smtClean="0">
              <a:solidFill>
                <a:srgbClr val="002060"/>
              </a:solidFill>
              <a:latin typeface="+mj-lt"/>
            </a:rPr>
            <a:t>(</a:t>
          </a:r>
          <a:r>
            <a:rPr lang="ru-RU" sz="1100" i="1" kern="1200" dirty="0" smtClean="0">
              <a:solidFill>
                <a:srgbClr val="002060"/>
              </a:solidFill>
              <a:latin typeface="+mj-lt"/>
            </a:rPr>
            <a:t>было </a:t>
          </a:r>
          <a:r>
            <a:rPr lang="en-US" sz="1100" i="1" kern="1200" baseline="0" dirty="0" smtClean="0">
              <a:solidFill>
                <a:srgbClr val="002060"/>
              </a:solidFill>
              <a:latin typeface="+mj-lt"/>
            </a:rPr>
            <a:t>0-30 %</a:t>
          </a:r>
          <a:r>
            <a:rPr lang="ru-RU" sz="1100" i="1" kern="1200" baseline="0" dirty="0" smtClean="0">
              <a:solidFill>
                <a:srgbClr val="002060"/>
              </a:solidFill>
              <a:latin typeface="+mj-lt"/>
            </a:rPr>
            <a:t>)</a:t>
          </a:r>
          <a:endParaRPr lang="ru-RU" sz="1100" kern="1200" dirty="0">
            <a:solidFill>
              <a:srgbClr val="00206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rgbClr val="002060"/>
              </a:solidFill>
            </a:rPr>
            <a:t>Страховая сумма: </a:t>
          </a:r>
          <a:r>
            <a: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100-70 %</a:t>
          </a:r>
          <a:r>
            <a: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 </a:t>
          </a:r>
          <a:r>
            <a: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страховой стоимости </a:t>
          </a:r>
          <a:r>
            <a:rPr lang="en-US" sz="1100" i="1" kern="1200" dirty="0" smtClean="0">
              <a:solidFill>
                <a:srgbClr val="002060"/>
              </a:solidFill>
              <a:latin typeface="+mj-lt"/>
            </a:rPr>
            <a:t>(</a:t>
          </a:r>
          <a:r>
            <a:rPr lang="ru-RU" sz="1100" i="1" kern="1200" dirty="0" smtClean="0">
              <a:solidFill>
                <a:srgbClr val="002060"/>
              </a:solidFill>
              <a:latin typeface="+mj-lt"/>
            </a:rPr>
            <a:t>было 1</a:t>
          </a:r>
          <a:r>
            <a:rPr lang="en-US" sz="1100" i="1" kern="1200" dirty="0" smtClean="0">
              <a:solidFill>
                <a:srgbClr val="002060"/>
              </a:solidFill>
              <a:latin typeface="+mj-lt"/>
            </a:rPr>
            <a:t>00-80 %)</a:t>
          </a:r>
          <a:endParaRPr lang="ru-RU" sz="1100" i="1" kern="1200" dirty="0">
            <a:solidFill>
              <a:srgbClr val="002060"/>
            </a:solidFill>
            <a:latin typeface="+mj-lt"/>
          </a:endParaRPr>
        </a:p>
      </dsp:txBody>
      <dsp:txXfrm>
        <a:off x="2477679" y="139173"/>
        <a:ext cx="3307988" cy="807992"/>
      </dsp:txXfrm>
    </dsp:sp>
    <dsp:sp modelId="{C98AB623-4A77-4508-B231-A7BFE7BC4C88}">
      <dsp:nvSpPr>
        <dsp:cNvPr id="0" name=""/>
        <dsp:cNvSpPr/>
      </dsp:nvSpPr>
      <dsp:spPr>
        <a:xfrm>
          <a:off x="3023" y="178045"/>
          <a:ext cx="2474656" cy="7302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 Снятие порога и расширение уровня франшиз</a:t>
          </a:r>
          <a:endParaRPr lang="ru-RU" sz="1600" kern="1200" dirty="0"/>
        </a:p>
      </dsp:txBody>
      <dsp:txXfrm>
        <a:off x="38671" y="213693"/>
        <a:ext cx="2403360" cy="658953"/>
      </dsp:txXfrm>
    </dsp:sp>
    <dsp:sp modelId="{610D8C57-3D5D-437E-BADE-152F0B7F3EAE}">
      <dsp:nvSpPr>
        <dsp:cNvPr id="0" name=""/>
        <dsp:cNvSpPr/>
      </dsp:nvSpPr>
      <dsp:spPr>
        <a:xfrm>
          <a:off x="2477679" y="1154856"/>
          <a:ext cx="3711984" cy="951413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kern="1200" dirty="0" smtClean="0">
              <a:solidFill>
                <a:srgbClr val="002060"/>
              </a:solidFill>
            </a:rPr>
            <a:t>+ риски</a:t>
          </a:r>
          <a:r>
            <a:rPr lang="ru-RU" sz="1100" kern="1200" baseline="0" dirty="0" smtClean="0">
              <a:solidFill>
                <a:srgbClr val="002060"/>
              </a:solidFill>
            </a:rPr>
            <a:t>: сильный ливень, сильный или продолжительный дождь, раннее появление или установление снежного покрова, промерзание верхнего слоя почвы</a:t>
          </a:r>
          <a:endParaRPr lang="ru-RU" sz="1100" b="1" kern="1200" dirty="0">
            <a:solidFill>
              <a:srgbClr val="CA3F3C"/>
            </a:solidFill>
            <a:latin typeface="+mj-lt"/>
            <a:cs typeface="Arial" panose="020B0604020202020204" pitchFamily="34" charset="0"/>
          </a:endParaRPr>
        </a:p>
      </dsp:txBody>
      <dsp:txXfrm>
        <a:off x="2477679" y="1273783"/>
        <a:ext cx="3355204" cy="713559"/>
      </dsp:txXfrm>
    </dsp:sp>
    <dsp:sp modelId="{2F239E29-2131-4C9D-81A4-F3E51A3F0F4A}">
      <dsp:nvSpPr>
        <dsp:cNvPr id="0" name=""/>
        <dsp:cNvSpPr/>
      </dsp:nvSpPr>
      <dsp:spPr>
        <a:xfrm>
          <a:off x="3023" y="1265438"/>
          <a:ext cx="2474656" cy="7302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 Расширение перечня рисков </a:t>
          </a:r>
          <a:endParaRPr lang="ru-RU" sz="1600" kern="1200" dirty="0"/>
        </a:p>
      </dsp:txBody>
      <dsp:txXfrm>
        <a:off x="38671" y="1301086"/>
        <a:ext cx="2403360" cy="658953"/>
      </dsp:txXfrm>
    </dsp:sp>
    <dsp:sp modelId="{F3059C24-A684-4576-AD9D-1995E85AA4F2}">
      <dsp:nvSpPr>
        <dsp:cNvPr id="0" name=""/>
        <dsp:cNvSpPr/>
      </dsp:nvSpPr>
      <dsp:spPr>
        <a:xfrm>
          <a:off x="2477679" y="2179294"/>
          <a:ext cx="3711984" cy="1130331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rgbClr val="002060"/>
              </a:solidFill>
            </a:rPr>
            <a:t>Можно застраховать урожай как по мультирисковой программе, так и по перечню отдельных рисков</a:t>
          </a:r>
          <a:endParaRPr lang="ru-RU" sz="1100" kern="1200" dirty="0">
            <a:solidFill>
              <a:srgbClr val="00206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i="1" kern="1200" dirty="0" smtClean="0">
              <a:solidFill>
                <a:srgbClr val="002060"/>
              </a:solidFill>
            </a:rPr>
            <a:t>Но: не решается задача адаптации условий страхования к особенностям некоторых направлений (страхование озимых, индексное страхование затрат, теплицы и др.)</a:t>
          </a:r>
          <a:endParaRPr lang="ru-RU" sz="900" i="1" kern="1200" dirty="0">
            <a:solidFill>
              <a:srgbClr val="002060"/>
            </a:solidFill>
          </a:endParaRPr>
        </a:p>
      </dsp:txBody>
      <dsp:txXfrm>
        <a:off x="2477679" y="2320585"/>
        <a:ext cx="3288110" cy="847749"/>
      </dsp:txXfrm>
    </dsp:sp>
    <dsp:sp modelId="{0737D471-93B2-4B02-B582-A0A734A039A9}">
      <dsp:nvSpPr>
        <dsp:cNvPr id="0" name=""/>
        <dsp:cNvSpPr/>
      </dsp:nvSpPr>
      <dsp:spPr>
        <a:xfrm>
          <a:off x="0" y="2401593"/>
          <a:ext cx="2474656" cy="7302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r>
            <a:rPr lang="ru-RU" sz="1400" kern="1200" dirty="0" smtClean="0"/>
            <a:t>. Возможность страхования отдельных рисков</a:t>
          </a:r>
          <a:endParaRPr lang="ru-RU" sz="1400" kern="1200" dirty="0"/>
        </a:p>
      </dsp:txBody>
      <dsp:txXfrm>
        <a:off x="35648" y="2437241"/>
        <a:ext cx="2403360" cy="658953"/>
      </dsp:txXfrm>
    </dsp:sp>
    <dsp:sp modelId="{73C2BB65-BB2A-43D3-B40F-5D6374F7A61B}">
      <dsp:nvSpPr>
        <dsp:cNvPr id="0" name=""/>
        <dsp:cNvSpPr/>
      </dsp:nvSpPr>
      <dsp:spPr>
        <a:xfrm>
          <a:off x="2477679" y="3382650"/>
          <a:ext cx="3711984" cy="10387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" tIns="635" rIns="635" bIns="63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0" kern="1200" dirty="0" smtClean="0"/>
            <a:t> </a:t>
          </a:r>
          <a:endParaRPr lang="ru-RU" sz="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rgbClr val="002060"/>
              </a:solidFill>
            </a:rPr>
            <a:t>Возможность страхования одного объекта несколькими СК (разделение крупных рисков для передачи в страхование)</a:t>
          </a:r>
          <a:endParaRPr lang="ru-RU" sz="1100" kern="1200" dirty="0">
            <a:solidFill>
              <a:srgbClr val="00206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rgbClr val="002060"/>
              </a:solidFill>
            </a:rPr>
            <a:t>Объект страхования - посевы или поголовье в рамках </a:t>
          </a:r>
          <a:r>
            <a:rPr lang="ru-RU" sz="1100" b="1" kern="1200" dirty="0" smtClean="0">
              <a:solidFill>
                <a:srgbClr val="002060"/>
              </a:solidFill>
            </a:rPr>
            <a:t>одного субъекта РФ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2477679" y="3512496"/>
        <a:ext cx="3322447" cy="779073"/>
      </dsp:txXfrm>
    </dsp:sp>
    <dsp:sp modelId="{270901E0-71FD-4430-8592-083C265E49A6}">
      <dsp:nvSpPr>
        <dsp:cNvPr id="0" name=""/>
        <dsp:cNvSpPr/>
      </dsp:nvSpPr>
      <dsp:spPr>
        <a:xfrm>
          <a:off x="3023" y="3456384"/>
          <a:ext cx="2474656" cy="8912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4. </a:t>
          </a:r>
          <a:r>
            <a:rPr lang="ru-RU" sz="1400" kern="1200" dirty="0" smtClean="0"/>
            <a:t>Возможность сострахования, уточнение порядка субсидирования для агрохолдингов</a:t>
          </a:r>
          <a:endParaRPr lang="ru-RU" sz="1600" kern="1200" dirty="0"/>
        </a:p>
      </dsp:txBody>
      <dsp:txXfrm>
        <a:off x="46533" y="3499894"/>
        <a:ext cx="2387636" cy="804278"/>
      </dsp:txXfrm>
    </dsp:sp>
    <dsp:sp modelId="{14924CD8-C428-45D8-AD32-4F19A72BA91B}">
      <dsp:nvSpPr>
        <dsp:cNvPr id="0" name=""/>
        <dsp:cNvSpPr/>
      </dsp:nvSpPr>
      <dsp:spPr>
        <a:xfrm>
          <a:off x="2448266" y="4458951"/>
          <a:ext cx="3715612" cy="73024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rgbClr val="002060"/>
              </a:solidFill>
            </a:rPr>
            <a:t>Экспертиза может проводиться на основании материалов, полученных в результате авиационного или космического иониторинга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2448266" y="4550232"/>
        <a:ext cx="3441769" cy="547687"/>
      </dsp:txXfrm>
    </dsp:sp>
    <dsp:sp modelId="{944E5054-9111-4260-8D6C-65F705D02C63}">
      <dsp:nvSpPr>
        <dsp:cNvPr id="0" name=""/>
        <dsp:cNvSpPr/>
      </dsp:nvSpPr>
      <dsp:spPr>
        <a:xfrm>
          <a:off x="0" y="4494441"/>
          <a:ext cx="2477075" cy="7302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5. Правовой статус космического мониторинга</a:t>
          </a:r>
          <a:endParaRPr lang="ru-RU" sz="1600" kern="1200" dirty="0"/>
        </a:p>
      </dsp:txBody>
      <dsp:txXfrm>
        <a:off x="35648" y="4530089"/>
        <a:ext cx="2405779" cy="6589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55067-996C-4CE3-A2FA-85406AE7A6E5}">
      <dsp:nvSpPr>
        <dsp:cNvPr id="0" name=""/>
        <dsp:cNvSpPr/>
      </dsp:nvSpPr>
      <dsp:spPr>
        <a:xfrm>
          <a:off x="0" y="4122"/>
          <a:ext cx="831601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Изменения в Госпрограмме развития с/х </a:t>
          </a:r>
          <a:endParaRPr lang="ru-RU" sz="2800" kern="1200" dirty="0"/>
        </a:p>
      </dsp:txBody>
      <dsp:txXfrm>
        <a:off x="36553" y="40675"/>
        <a:ext cx="8242906" cy="675694"/>
      </dsp:txXfrm>
    </dsp:sp>
    <dsp:sp modelId="{ED01A921-9E20-4C56-9CF4-6FE800629730}">
      <dsp:nvSpPr>
        <dsp:cNvPr id="0" name=""/>
        <dsp:cNvSpPr/>
      </dsp:nvSpPr>
      <dsp:spPr>
        <a:xfrm>
          <a:off x="0" y="752922"/>
          <a:ext cx="8316012" cy="252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0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Отмена «единой субсидии»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Объем средств на агрострахование из ФБ – 2,2 млрд </a:t>
          </a:r>
          <a:r>
            <a:rPr lang="ru-RU" sz="1800" kern="1200" dirty="0" smtClean="0"/>
            <a:t>(При наличии потребности и запроса со стороны органов АПК возможно выделение дополнительных 2 млрд руб.)</a:t>
          </a: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Повышающий коэффициент 1,2 на проведение агротехнологических работ, застрахованным хозяйствам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Данные субсидии предоставляются только аграриям, отвечающим критериям отнесения к субъектам малого предпринимательства</a:t>
          </a:r>
          <a:endParaRPr lang="ru-RU" sz="2000" kern="1200" dirty="0"/>
        </a:p>
      </dsp:txBody>
      <dsp:txXfrm>
        <a:off x="0" y="752922"/>
        <a:ext cx="8316012" cy="2525399"/>
      </dsp:txXfrm>
    </dsp:sp>
    <dsp:sp modelId="{DCDA0D91-2A2B-4487-8B84-0A397C5E647C}">
      <dsp:nvSpPr>
        <dsp:cNvPr id="0" name=""/>
        <dsp:cNvSpPr/>
      </dsp:nvSpPr>
      <dsp:spPr>
        <a:xfrm>
          <a:off x="0" y="3278322"/>
          <a:ext cx="831601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План с/х страхования на 2020 год</a:t>
          </a:r>
          <a:endParaRPr lang="ru-RU" sz="2800" kern="1200" dirty="0"/>
        </a:p>
      </dsp:txBody>
      <dsp:txXfrm>
        <a:off x="36553" y="3314875"/>
        <a:ext cx="8242906" cy="675694"/>
      </dsp:txXfrm>
    </dsp:sp>
    <dsp:sp modelId="{B53B16D8-82BD-4B61-A05C-A48B99F545FF}">
      <dsp:nvSpPr>
        <dsp:cNvPr id="0" name=""/>
        <dsp:cNvSpPr/>
      </dsp:nvSpPr>
      <dsp:spPr>
        <a:xfrm>
          <a:off x="0" y="4027122"/>
          <a:ext cx="8316012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0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Основные изменения в части страхования аквакультуры:</a:t>
          </a:r>
          <a:br>
            <a:rPr lang="ru-RU" sz="2000" kern="1200" dirty="0" smtClean="0"/>
          </a:br>
          <a:r>
            <a:rPr lang="ru-RU" sz="2000" kern="1200" dirty="0" smtClean="0"/>
            <a:t> - расширен перечень объектов страхования (кроме лососевых добавлены осетровые и сомовые</a:t>
          </a:r>
          <a:br>
            <a:rPr lang="ru-RU" sz="2000" kern="1200" dirty="0" smtClean="0"/>
          </a:br>
          <a:r>
            <a:rPr lang="ru-RU" sz="2000" kern="1200" dirty="0" smtClean="0"/>
            <a:t>- расширен перечень регионов (все субъекты РФ)</a:t>
          </a:r>
          <a:endParaRPr lang="ru-RU" sz="2000" kern="1200" dirty="0"/>
        </a:p>
      </dsp:txBody>
      <dsp:txXfrm>
        <a:off x="0" y="4027122"/>
        <a:ext cx="8316012" cy="1097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0A871-E693-442B-8D65-E21983B7BD1D}">
      <dsp:nvSpPr>
        <dsp:cNvPr id="0" name=""/>
        <dsp:cNvSpPr/>
      </dsp:nvSpPr>
      <dsp:spPr>
        <a:xfrm>
          <a:off x="251957" y="360031"/>
          <a:ext cx="2700003" cy="26999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rgbClr val="002060"/>
              </a:solidFill>
            </a:rPr>
            <a:t>НСА создано </a:t>
          </a:r>
          <a:r>
            <a:rPr lang="ru-RU" sz="1800" dirty="0" smtClean="0">
              <a:solidFill>
                <a:schemeClr val="tx2"/>
              </a:solidFill>
            </a:rPr>
            <a:t/>
          </a:r>
          <a:br>
            <a:rPr lang="ru-RU" sz="1800" dirty="0" smtClean="0">
              <a:solidFill>
                <a:schemeClr val="tx2"/>
              </a:solidFill>
            </a:rPr>
          </a:br>
          <a:r>
            <a:rPr lang="ru-RU" sz="1800" dirty="0" smtClean="0">
              <a:solidFill>
                <a:srgbClr val="002060"/>
              </a:solidFill>
            </a:rPr>
            <a:t>в</a:t>
          </a:r>
          <a:r>
            <a:rPr lang="ru-RU" sz="1800" dirty="0" smtClean="0">
              <a:solidFill>
                <a:schemeClr val="tx2"/>
              </a:solidFill>
            </a:rPr>
            <a:t> </a:t>
          </a:r>
          <a:r>
            <a:rPr lang="en" sz="2800" kern="12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2007</a:t>
          </a:r>
          <a:endParaRPr lang="ru-RU" sz="1800" kern="1200" dirty="0"/>
        </a:p>
      </dsp:txBody>
      <dsp:txXfrm>
        <a:off x="647363" y="755436"/>
        <a:ext cx="1909191" cy="1909186"/>
      </dsp:txXfrm>
    </dsp:sp>
    <dsp:sp modelId="{ED47CCE0-4077-4C5A-A878-C79B79A73A61}">
      <dsp:nvSpPr>
        <dsp:cNvPr id="0" name=""/>
        <dsp:cNvSpPr/>
      </dsp:nvSpPr>
      <dsp:spPr>
        <a:xfrm>
          <a:off x="1548096" y="2556614"/>
          <a:ext cx="2700003" cy="26999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С</a:t>
          </a:r>
          <a:r>
            <a:rPr lang="en-US" sz="1800" kern="1200" dirty="0" smtClean="0">
              <a:solidFill>
                <a:schemeClr val="tx2"/>
              </a:solidFill>
            </a:rPr>
            <a:t> </a:t>
          </a:r>
          <a:r>
            <a:rPr lang="en" sz="2800" kern="12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2012</a:t>
          </a:r>
          <a:r>
            <a:rPr lang="ru-RU" sz="2800" kern="12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solidFill>
                <a:srgbClr val="002060"/>
              </a:solidFill>
            </a:rPr>
            <a:t>действует в рамках закона о господдержке с/х страхования </a:t>
          </a:r>
          <a:br>
            <a:rPr lang="ru-RU" sz="1800" kern="1200" dirty="0" smtClean="0">
              <a:solidFill>
                <a:srgbClr val="002060"/>
              </a:solidFill>
            </a:rPr>
          </a:br>
          <a:r>
            <a:rPr lang="ru-RU" sz="1800" kern="1200" dirty="0" smtClean="0">
              <a:solidFill>
                <a:srgbClr val="002060"/>
              </a:solidFill>
            </a:rPr>
            <a:t>от 25.07.2011 </a:t>
          </a:r>
          <a:br>
            <a:rPr lang="ru-RU" sz="1800" kern="1200" dirty="0" smtClean="0">
              <a:solidFill>
                <a:srgbClr val="002060"/>
              </a:solidFill>
            </a:rPr>
          </a:br>
          <a:r>
            <a:rPr lang="ru-RU" sz="1800" kern="1200" dirty="0" smtClean="0">
              <a:solidFill>
                <a:srgbClr val="002060"/>
              </a:solidFill>
            </a:rPr>
            <a:t>№ 260-ФЗ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1943502" y="2952019"/>
        <a:ext cx="1909191" cy="1909186"/>
      </dsp:txXfrm>
    </dsp:sp>
    <dsp:sp modelId="{AB0660F4-C37A-4ADD-BC08-E869CA084493}">
      <dsp:nvSpPr>
        <dsp:cNvPr id="0" name=""/>
        <dsp:cNvSpPr/>
      </dsp:nvSpPr>
      <dsp:spPr>
        <a:xfrm>
          <a:off x="2781684" y="360031"/>
          <a:ext cx="2700003" cy="26999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/>
          </a:r>
          <a:br>
            <a:rPr lang="ru-RU" sz="1400" kern="1200" dirty="0" smtClean="0">
              <a:solidFill>
                <a:schemeClr val="tx2"/>
              </a:solidFill>
            </a:rPr>
          </a:br>
          <a:r>
            <a:rPr lang="ru-RU" sz="1800" kern="1200" dirty="0" smtClean="0">
              <a:solidFill>
                <a:srgbClr val="002060"/>
              </a:solidFill>
            </a:rPr>
            <a:t>С</a:t>
          </a:r>
          <a:r>
            <a:rPr lang="en-US" sz="1400" kern="1200" dirty="0" smtClean="0">
              <a:solidFill>
                <a:schemeClr val="tx2"/>
              </a:solidFill>
            </a:rPr>
            <a:t> </a:t>
          </a:r>
          <a:r>
            <a:rPr lang="en" sz="2800" kern="12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2014</a:t>
          </a:r>
          <a:r>
            <a:rPr lang="ru-RU" sz="2800" kern="12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solidFill>
                <a:srgbClr val="002060"/>
              </a:solidFill>
            </a:rPr>
            <a:t>является членом Международной ассоциации страховщиков с/х рисков (</a:t>
          </a:r>
          <a:r>
            <a:rPr lang="en-US" sz="1800" kern="1200" dirty="0" smtClean="0">
              <a:solidFill>
                <a:srgbClr val="002060"/>
              </a:solidFill>
            </a:rPr>
            <a:t>AIAG</a:t>
          </a:r>
          <a:r>
            <a:rPr lang="ru-RU" sz="1800" kern="1200" dirty="0" smtClean="0">
              <a:solidFill>
                <a:srgbClr val="002060"/>
              </a:solidFill>
            </a:rPr>
            <a:t>)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3177090" y="755436"/>
        <a:ext cx="1909191" cy="1909186"/>
      </dsp:txXfrm>
    </dsp:sp>
    <dsp:sp modelId="{B19AE699-D945-4173-B6B1-5963D7538191}">
      <dsp:nvSpPr>
        <dsp:cNvPr id="0" name=""/>
        <dsp:cNvSpPr/>
      </dsp:nvSpPr>
      <dsp:spPr>
        <a:xfrm>
          <a:off x="4104094" y="2556587"/>
          <a:ext cx="2700003" cy="26999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С</a:t>
          </a:r>
          <a:r>
            <a:rPr lang="ru-RU" sz="1400" kern="1200" dirty="0" smtClean="0">
              <a:solidFill>
                <a:schemeClr val="tx2"/>
              </a:solidFill>
            </a:rPr>
            <a:t> </a:t>
          </a:r>
          <a:r>
            <a:rPr lang="en" sz="2800" kern="12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2016</a:t>
          </a:r>
          <a:r>
            <a:rPr lang="ru-RU" sz="2800" kern="12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solidFill>
                <a:srgbClr val="002060"/>
              </a:solidFill>
            </a:rPr>
            <a:t>года только члены НСА могут осуществлять с/х страхование с господдержкой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4499500" y="2951992"/>
        <a:ext cx="1909191" cy="1909186"/>
      </dsp:txXfrm>
    </dsp:sp>
    <dsp:sp modelId="{3C2D24B7-2BCB-47CB-8357-05301400547F}">
      <dsp:nvSpPr>
        <dsp:cNvPr id="0" name=""/>
        <dsp:cNvSpPr/>
      </dsp:nvSpPr>
      <dsp:spPr>
        <a:xfrm>
          <a:off x="5328207" y="360031"/>
          <a:ext cx="2700003" cy="26999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На сегодня членами НСА являются </a:t>
          </a:r>
          <a:r>
            <a:rPr lang="ru-RU" sz="2800" kern="12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16</a:t>
          </a:r>
          <a:r>
            <a:rPr lang="en" sz="2400" kern="1200" dirty="0" smtClean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solidFill>
                <a:srgbClr val="002060"/>
              </a:solidFill>
            </a:rPr>
            <a:t>страховщиков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5723613" y="755436"/>
        <a:ext cx="1909191" cy="1909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402FB-603B-4E57-AA36-7ADCED671BA8}">
      <dsp:nvSpPr>
        <dsp:cNvPr id="0" name=""/>
        <dsp:cNvSpPr/>
      </dsp:nvSpPr>
      <dsp:spPr>
        <a:xfrm rot="5400000">
          <a:off x="-164902" y="168238"/>
          <a:ext cx="1099351" cy="7695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50" kern="1200" dirty="0">
            <a:latin typeface="Trebuchet MS" panose="020B0603020202020204" pitchFamily="34" charset="0"/>
          </a:endParaRPr>
        </a:p>
      </dsp:txBody>
      <dsp:txXfrm rot="-5400000">
        <a:off x="2" y="388108"/>
        <a:ext cx="769545" cy="329806"/>
      </dsp:txXfrm>
    </dsp:sp>
    <dsp:sp modelId="{02A1F017-F448-433C-8E90-F0A60C5BBAC7}">
      <dsp:nvSpPr>
        <dsp:cNvPr id="0" name=""/>
        <dsp:cNvSpPr/>
      </dsp:nvSpPr>
      <dsp:spPr>
        <a:xfrm rot="5400000">
          <a:off x="4420096" y="-3650550"/>
          <a:ext cx="714578" cy="8015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rebuchet MS" panose="020B0603020202020204" pitchFamily="34" charset="0"/>
            </a:rPr>
            <a:t>Регулярное информационное взаимодействие с региональными органами </a:t>
          </a:r>
          <a:br>
            <a:rPr lang="ru-RU" sz="1500" kern="1200" dirty="0" smtClean="0">
              <a:latin typeface="Trebuchet MS" panose="020B0603020202020204" pitchFamily="34" charset="0"/>
            </a:rPr>
          </a:br>
          <a:r>
            <a:rPr lang="ru-RU" sz="1500" kern="1200" dirty="0" smtClean="0">
              <a:latin typeface="Trebuchet MS" panose="020B0603020202020204" pitchFamily="34" charset="0"/>
            </a:rPr>
            <a:t>управления АПК</a:t>
          </a:r>
          <a:endParaRPr lang="ru-RU" sz="1500" kern="1200" dirty="0">
            <a:latin typeface="Trebuchet MS" panose="020B0603020202020204" pitchFamily="34" charset="0"/>
          </a:endParaRPr>
        </a:p>
      </dsp:txBody>
      <dsp:txXfrm rot="-5400000">
        <a:off x="769546" y="34883"/>
        <a:ext cx="7980796" cy="644812"/>
      </dsp:txXfrm>
    </dsp:sp>
    <dsp:sp modelId="{C5318FED-43C2-4CD6-81CC-75AB1A1A5BB3}">
      <dsp:nvSpPr>
        <dsp:cNvPr id="0" name=""/>
        <dsp:cNvSpPr/>
      </dsp:nvSpPr>
      <dsp:spPr>
        <a:xfrm rot="5400000">
          <a:off x="-164902" y="1191571"/>
          <a:ext cx="1099351" cy="769545"/>
        </a:xfrm>
        <a:prstGeom prst="chevron">
          <a:avLst/>
        </a:prstGeom>
        <a:solidFill>
          <a:schemeClr val="accent2">
            <a:hueOff val="3012683"/>
            <a:satOff val="-21389"/>
            <a:lumOff val="4183"/>
            <a:alphaOff val="0"/>
          </a:schemeClr>
        </a:solidFill>
        <a:ln w="25400" cap="flat" cmpd="sng" algn="ctr">
          <a:solidFill>
            <a:schemeClr val="accent2">
              <a:hueOff val="3012683"/>
              <a:satOff val="-21389"/>
              <a:lumOff val="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50" kern="1200" dirty="0">
            <a:latin typeface="Trebuchet MS" panose="020B0603020202020204" pitchFamily="34" charset="0"/>
          </a:endParaRPr>
        </a:p>
      </dsp:txBody>
      <dsp:txXfrm rot="-5400000">
        <a:off x="2" y="1411441"/>
        <a:ext cx="769545" cy="329806"/>
      </dsp:txXfrm>
    </dsp:sp>
    <dsp:sp modelId="{C95DF791-BF57-4DB5-A274-875B5C1789A7}">
      <dsp:nvSpPr>
        <dsp:cNvPr id="0" name=""/>
        <dsp:cNvSpPr/>
      </dsp:nvSpPr>
      <dsp:spPr>
        <a:xfrm rot="5400000">
          <a:off x="4351350" y="-2623881"/>
          <a:ext cx="852070" cy="8015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012683"/>
              <a:satOff val="-21389"/>
              <a:lumOff val="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rebuchet MS" panose="020B0603020202020204" pitchFamily="34" charset="0"/>
            </a:rPr>
            <a:t>Проведение семинаров, совещаний, круглых столов для аграриев (не менее 30 семинаров ежегодно)</a:t>
          </a:r>
          <a:endParaRPr lang="ru-RU" sz="1400" kern="1200" dirty="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rebuchet MS" panose="020B0603020202020204" pitchFamily="34" charset="0"/>
            </a:rPr>
            <a:t>Консультации и разъяснения по вопросам агрострахования</a:t>
          </a:r>
          <a:endParaRPr lang="ru-RU" sz="1400" kern="1200" dirty="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rebuchet MS" panose="020B0603020202020204" pitchFamily="34" charset="0"/>
            </a:rPr>
            <a:t>Рассмотрение жалоб на членов НСА</a:t>
          </a:r>
          <a:endParaRPr lang="ru-RU" sz="1400" kern="1200" dirty="0">
            <a:latin typeface="Trebuchet MS" panose="020B0603020202020204" pitchFamily="34" charset="0"/>
          </a:endParaRPr>
        </a:p>
      </dsp:txBody>
      <dsp:txXfrm rot="-5400000">
        <a:off x="769546" y="999518"/>
        <a:ext cx="7974084" cy="768880"/>
      </dsp:txXfrm>
    </dsp:sp>
    <dsp:sp modelId="{0BCEC35E-D74F-4694-9985-DE904A5E6D39}">
      <dsp:nvSpPr>
        <dsp:cNvPr id="0" name=""/>
        <dsp:cNvSpPr/>
      </dsp:nvSpPr>
      <dsp:spPr>
        <a:xfrm rot="5400000">
          <a:off x="-164902" y="2146159"/>
          <a:ext cx="1099351" cy="769545"/>
        </a:xfrm>
        <a:prstGeom prst="chevron">
          <a:avLst/>
        </a:prstGeom>
        <a:solidFill>
          <a:schemeClr val="accent2">
            <a:hueOff val="6025367"/>
            <a:satOff val="-42777"/>
            <a:lumOff val="8365"/>
            <a:alphaOff val="0"/>
          </a:schemeClr>
        </a:solidFill>
        <a:ln w="25400" cap="flat" cmpd="sng" algn="ctr">
          <a:solidFill>
            <a:schemeClr val="accent2">
              <a:hueOff val="6025367"/>
              <a:satOff val="-42777"/>
              <a:lumOff val="8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50" kern="1200" dirty="0">
            <a:latin typeface="Trebuchet MS" panose="020B0603020202020204" pitchFamily="34" charset="0"/>
          </a:endParaRPr>
        </a:p>
      </dsp:txBody>
      <dsp:txXfrm rot="-5400000">
        <a:off x="2" y="2366029"/>
        <a:ext cx="769545" cy="329806"/>
      </dsp:txXfrm>
    </dsp:sp>
    <dsp:sp modelId="{2209C460-8E09-4AF5-B466-75FA99ACBAFE}">
      <dsp:nvSpPr>
        <dsp:cNvPr id="0" name=""/>
        <dsp:cNvSpPr/>
      </dsp:nvSpPr>
      <dsp:spPr>
        <a:xfrm rot="5400000">
          <a:off x="4420096" y="-1669294"/>
          <a:ext cx="714578" cy="8015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025367"/>
              <a:satOff val="-42777"/>
              <a:lumOff val="8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rebuchet MS" panose="020B0603020202020204" pitchFamily="34" charset="0"/>
            </a:rPr>
            <a:t>Оперативное реагирование на региональные ЧС</a:t>
          </a:r>
          <a:endParaRPr lang="ru-RU" sz="1500" kern="1200" dirty="0">
            <a:latin typeface="Trebuchet MS" panose="020B0603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rebuchet MS" panose="020B0603020202020204" pitchFamily="34" charset="0"/>
            </a:rPr>
            <a:t>Создана постоянно действующая рабочая группа НСА с открытой горячей линией для аграриев (</a:t>
          </a:r>
          <a:r>
            <a:rPr lang="en-US" sz="1500" kern="12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rebuchet MS" panose="020B0603020202020204" pitchFamily="34" charset="0"/>
              <a:hlinkClick xmlns:r="http://schemas.openxmlformats.org/officeDocument/2006/relationships" r:id="rId1"/>
            </a:rPr>
            <a:t>Agrohelp@naai.ru</a:t>
          </a:r>
          <a:r>
            <a:rPr lang="en-US" sz="1500" kern="1200" dirty="0" smtClean="0">
              <a:latin typeface="Trebuchet MS" panose="020B0603020202020204" pitchFamily="34" charset="0"/>
            </a:rPr>
            <a:t>) </a:t>
          </a:r>
          <a:endParaRPr lang="ru-RU" sz="1500" kern="1200" dirty="0">
            <a:latin typeface="Trebuchet MS" panose="020B0603020202020204" pitchFamily="34" charset="0"/>
          </a:endParaRPr>
        </a:p>
      </dsp:txBody>
      <dsp:txXfrm rot="-5400000">
        <a:off x="769546" y="2016139"/>
        <a:ext cx="7980796" cy="644812"/>
      </dsp:txXfrm>
    </dsp:sp>
    <dsp:sp modelId="{86662B57-41B2-4C5A-ABA2-4BB7EBB3B8B2}">
      <dsp:nvSpPr>
        <dsp:cNvPr id="0" name=""/>
        <dsp:cNvSpPr/>
      </dsp:nvSpPr>
      <dsp:spPr>
        <a:xfrm rot="5400000">
          <a:off x="-164902" y="3130215"/>
          <a:ext cx="1099351" cy="769545"/>
        </a:xfrm>
        <a:prstGeom prst="chevron">
          <a:avLst/>
        </a:prstGeom>
        <a:solidFill>
          <a:schemeClr val="accent2">
            <a:hueOff val="9038050"/>
            <a:satOff val="-64166"/>
            <a:lumOff val="12548"/>
            <a:alphaOff val="0"/>
          </a:schemeClr>
        </a:solidFill>
        <a:ln w="25400" cap="flat" cmpd="sng" algn="ctr">
          <a:solidFill>
            <a:schemeClr val="accent2">
              <a:hueOff val="9038050"/>
              <a:satOff val="-64166"/>
              <a:lumOff val="125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50" kern="1200" dirty="0">
            <a:latin typeface="Trebuchet MS" panose="020B0603020202020204" pitchFamily="34" charset="0"/>
          </a:endParaRPr>
        </a:p>
      </dsp:txBody>
      <dsp:txXfrm rot="-5400000">
        <a:off x="2" y="3350085"/>
        <a:ext cx="769545" cy="329806"/>
      </dsp:txXfrm>
    </dsp:sp>
    <dsp:sp modelId="{E5550248-E148-44FB-9A62-A4E287C0DE61}">
      <dsp:nvSpPr>
        <dsp:cNvPr id="0" name=""/>
        <dsp:cNvSpPr/>
      </dsp:nvSpPr>
      <dsp:spPr>
        <a:xfrm rot="5400000">
          <a:off x="4390627" y="-685237"/>
          <a:ext cx="773516" cy="8015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038050"/>
              <a:satOff val="-64166"/>
              <a:lumOff val="125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rebuchet MS" panose="020B0603020202020204" pitchFamily="34" charset="0"/>
            </a:rPr>
            <a:t>Взаимодействие с рисковыми регионами по развитию агрострахования  в режиме «Пилотного проекта» (Республика Бурятия, Иркутская область, Республика Саха (Якутия), Удмуртская Республика, Карачаево-Черкесская Республика, Новосибирская область, Приморский край).</a:t>
          </a:r>
          <a:endParaRPr lang="ru-RU" sz="1500" kern="1200" dirty="0">
            <a:latin typeface="Trebuchet MS" panose="020B0603020202020204" pitchFamily="34" charset="0"/>
          </a:endParaRPr>
        </a:p>
      </dsp:txBody>
      <dsp:txXfrm rot="-5400000">
        <a:off x="769546" y="2973604"/>
        <a:ext cx="7977919" cy="6979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21E3F-1BB5-4C2C-AF6B-6AD473A8B8FD}">
      <dsp:nvSpPr>
        <dsp:cNvPr id="0" name=""/>
        <dsp:cNvSpPr/>
      </dsp:nvSpPr>
      <dsp:spPr>
        <a:xfrm>
          <a:off x="0" y="0"/>
          <a:ext cx="8856984" cy="1718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НСА активно взаимодействуют с союзами аграриев при выработке предложений по изменению системы агрострахования. Заключены соглашения о взаимодействии с Российским зерновым союзом, Национальным союзом свиноводов и Российским птицеводческим союзом.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В НСА создана рабочая группа с участием союзов аграриев, основной целью которой будет являться совершенствование агрострахования и создание новых страховых продуктов, учитывающих потребности аграриев и страховщиков. </a:t>
          </a:r>
          <a:endParaRPr lang="ru-RU" sz="16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83880" y="83880"/>
        <a:ext cx="8689224" cy="1550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0.48143</cdr:x>
      <cdr:y>0.33333</cdr:y>
    </cdr:from>
    <cdr:to>
      <cdr:x>0.80987</cdr:x>
      <cdr:y>0.48039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6016" y="792088"/>
          <a:ext cx="993315" cy="349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</a:rPr>
            <a:t>+49%</a:t>
          </a:r>
          <a:endParaRPr lang="ru-RU" sz="16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0.5122</cdr:x>
      <cdr:y>0.46217</cdr:y>
    </cdr:from>
    <cdr:to>
      <cdr:x>0.7671</cdr:x>
      <cdr:y>0.59375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1064958"/>
          <a:ext cx="752549" cy="303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00000"/>
              </a:solidFill>
            </a:rPr>
            <a:t>+315%</a:t>
          </a:r>
          <a:endParaRPr lang="ru-RU" sz="16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F216B-8C55-4E13-BA15-E9A36C53294F}" type="datetimeFigureOut">
              <a:rPr lang="ru-RU" smtClean="0"/>
              <a:t>13.02.2020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56895-DDDB-4D45-BC6D-5EE498BFD3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69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292ED-BBF6-449C-BD44-BDF82B1A6BBB}" type="datetimeFigureOut">
              <a:rPr lang="ru-RU" smtClean="0"/>
              <a:t>13.02.2020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8E980-3B96-4DBF-8B16-39884304D0B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66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B378-393B-4890-988B-20F50C3157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63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НСА основано в 207 году – в этом году НСА исполняется 10 лет.</a:t>
            </a:r>
          </a:p>
          <a:p>
            <a:r>
              <a:rPr lang="ru-RU" dirty="0" smtClean="0"/>
              <a:t>НСА с 2010 года действует в рамках закона о государственной поддержке агрострахования. С 2016 года НСА является единым объединением агростраховщиков, занимающихся агрострахованием с господдержкой – только члены НСА могут заключать договоры страхования с господдержкой.</a:t>
            </a:r>
          </a:p>
          <a:p>
            <a:r>
              <a:rPr lang="ru-RU" dirty="0" smtClean="0"/>
              <a:t>На сегодня членами НСА являются 23 страховые компании.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0A09-4B6A-4033-9A24-35A71D6812E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96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закона о господдержке агрострахования НСА: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Разрабатывает профессиональные стандарты (согласовываются Центральным Банком России, являющимся мегарегулятором на финансовом рынке, включая страхование.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Разрабатывает правила страхования единые для всех участников агрострахования с господдержкой. Хот агрострахование является добровольным правила страхования согласовываются Минсельхозом, Минфином и ЦБ.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Контролирует деятельность своих членов на предмет соблюдения профессиональных стандаротов и правил страхования.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Формирует фонд компенсационных выплат, используемый в случае банкротства агростраховщиков.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Дает предложения Минсельхозу России для плана агрострахования и для методик расчета страховой стоимости и утраты гибели.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Собирает статистику агрострахования с господдержкой.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0A09-4B6A-4033-9A24-35A71D6812E5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25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0" y="1412776"/>
            <a:ext cx="12192000" cy="54452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"/>
            <a:ext cx="12192000" cy="144521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7213577" y="157968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1666696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1884853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1934089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1969258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1732086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1830669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419348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1445214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1412776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670944"/>
            <a:ext cx="6604000" cy="2406129"/>
          </a:xfrm>
        </p:spPr>
        <p:txBody>
          <a:bodyPr anchor="b">
            <a:normAutofit/>
          </a:bodyPr>
          <a:lstStyle>
            <a:lvl1pPr>
              <a:defRPr kumimoji="0" lang="en-US" sz="4300" b="1" kern="1200" cap="none" baseline="0" dirty="0">
                <a:ln w="12700"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4581128"/>
            <a:ext cx="6604000" cy="1224136"/>
          </a:xfrm>
        </p:spPr>
        <p:txBody>
          <a:bodyPr anchor="b">
            <a:normAutofit/>
          </a:bodyPr>
          <a:lstStyle>
            <a:lvl1pPr marL="64008" indent="0" algn="l">
              <a:buNone/>
              <a:defRPr sz="2000"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23392" y="6165304"/>
            <a:ext cx="6590208" cy="457200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76C0E4F-05D4-49B0-8813-CED64027C0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4" y="19471"/>
            <a:ext cx="68014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4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618892"/>
            <a:ext cx="11233248" cy="5058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03" y="1196752"/>
            <a:ext cx="11233248" cy="547260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32640" y="2272"/>
            <a:ext cx="624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7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32640" y="2272"/>
            <a:ext cx="624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9403" y="618892"/>
            <a:ext cx="11233248" cy="5058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333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32640" y="2272"/>
            <a:ext cx="624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6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408" y="620688"/>
            <a:ext cx="1116123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2374839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5040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5305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  <a:p>
            <a:pPr lvl="3" eaLnBrk="1" latinLnBrk="0" hangingPunct="1"/>
            <a:r>
              <a:rPr kumimoji="0" lang="ru-RU" dirty="0"/>
              <a:t>Четвертый уровень</a:t>
            </a:r>
          </a:p>
          <a:p>
            <a:pPr lvl="4" eaLnBrk="1" latinLnBrk="0" hangingPunct="1"/>
            <a:r>
              <a:rPr kumimoji="0" lang="ru-RU" dirty="0"/>
              <a:t>Пятый уровень</a:t>
            </a:r>
            <a:endParaRPr kumimoji="0" 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76C0E4F-05D4-49B0-8813-CED64027C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9472"/>
            <a:ext cx="487704" cy="98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32640" y="2272"/>
            <a:ext cx="624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0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rtl="0" eaLnBrk="1" latinLnBrk="0" hangingPunct="1">
        <a:spcBef>
          <a:spcPct val="0"/>
        </a:spcBef>
        <a:buNone/>
        <a:defRPr kumimoji="0" sz="28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w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ess@naai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981200" y="2204864"/>
            <a:ext cx="8507288" cy="2232248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</a:rPr>
              <a:t>«Агрострахование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</a:rPr>
              <a:t>с господдержкой: изменения в системе и практика реализации в 2020 году»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375920" y="4581128"/>
            <a:ext cx="4953000" cy="1080120"/>
          </a:xfrm>
        </p:spPr>
        <p:txBody>
          <a:bodyPr anchor="b">
            <a:noAutofit/>
          </a:bodyPr>
          <a:lstStyle/>
          <a:p>
            <a:pPr algn="r"/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Есиков Юрий Михайлович</a:t>
            </a:r>
            <a:endParaRPr lang="ru-RU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ru-RU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Начальник управления по взаимодействию с органами государственной власти и развитию региональных программ НСА</a:t>
            </a:r>
            <a:endParaRPr lang="ru-RU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595CAB-A2C3-46DE-B8B6-5CCB920D3CFC}"/>
              </a:ext>
            </a:extLst>
          </p:cNvPr>
          <p:cNvSpPr/>
          <p:nvPr/>
        </p:nvSpPr>
        <p:spPr>
          <a:xfrm>
            <a:off x="2524240" y="0"/>
            <a:ext cx="7604208" cy="1412776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endParaRPr lang="ru-RU" sz="2000" b="1" dirty="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4871864" y="6165304"/>
            <a:ext cx="2520280" cy="457200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ru-RU" dirty="0" smtClean="0">
                <a:solidFill>
                  <a:srgbClr val="92D050">
                    <a:lumMod val="40000"/>
                    <a:lumOff val="60000"/>
                  </a:srgbClr>
                </a:solidFill>
              </a:rPr>
              <a:t>13 февраля 2020  </a:t>
            </a:r>
          </a:p>
          <a:p>
            <a:r>
              <a:rPr lang="ru-RU" dirty="0" smtClean="0">
                <a:solidFill>
                  <a:srgbClr val="92D050">
                    <a:lumMod val="40000"/>
                    <a:lumOff val="60000"/>
                  </a:srgbClr>
                </a:solidFill>
              </a:rPr>
              <a:t>г. Казань</a:t>
            </a:r>
            <a:endParaRPr lang="ru-RU" dirty="0">
              <a:solidFill>
                <a:srgbClr val="92D05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063552" y="260648"/>
            <a:ext cx="8424936" cy="93610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300" b="1" kern="1200" cap="none" baseline="0" dirty="0">
                <a:ln w="12700"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>
                <a:effectLst/>
              </a:rPr>
              <a:t>Круглый стол</a:t>
            </a:r>
            <a:r>
              <a:rPr lang="ru-RU" sz="2400"/>
              <a:t> </a:t>
            </a:r>
            <a:endParaRPr lang="ru-RU" sz="2400" dirty="0"/>
          </a:p>
          <a:p>
            <a:pPr algn="ctr"/>
            <a:r>
              <a:rPr lang="ru-RU" sz="2400" dirty="0"/>
              <a:t>«</a:t>
            </a:r>
            <a:r>
              <a:rPr lang="ru-RU" sz="2400" dirty="0">
                <a:effectLst/>
              </a:rPr>
              <a:t>Агрострахование как инструмент обеспечения финансовой устойчивости аграриев</a:t>
            </a:r>
            <a:r>
              <a:rPr lang="ru-RU" sz="2400" dirty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12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559" y="548680"/>
            <a:ext cx="8316000" cy="648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НСА</a:t>
            </a:r>
            <a:r>
              <a:rPr lang="en-US" sz="2000" dirty="0">
                <a:solidFill>
                  <a:srgbClr val="00B050"/>
                </a:solidFill>
              </a:rPr>
              <a:t/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ru-RU" sz="1900" b="0" dirty="0">
                <a:solidFill>
                  <a:srgbClr val="00B050"/>
                </a:solidFill>
              </a:rPr>
              <a:t>Некоммерческое объединение страховщиков сельскохозяйственных рисков</a:t>
            </a:r>
            <a:endParaRPr lang="en-US" sz="1900" b="0" dirty="0">
              <a:solidFill>
                <a:srgbClr val="00B050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3221106" y="1484888"/>
            <a:ext cx="7303386" cy="576064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60221570"/>
              </p:ext>
            </p:extLst>
          </p:nvPr>
        </p:nvGraphicFramePr>
        <p:xfrm>
          <a:off x="1991916" y="1340768"/>
          <a:ext cx="826254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бъект 4"/>
          <p:cNvSpPr txBox="1">
            <a:spLocks/>
          </p:cNvSpPr>
          <p:nvPr/>
        </p:nvSpPr>
        <p:spPr>
          <a:xfrm>
            <a:off x="3786318" y="3213080"/>
            <a:ext cx="6738174" cy="576064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4056348" y="4077176"/>
            <a:ext cx="6468144" cy="576000"/>
          </a:xfrm>
          <a:prstGeom prst="rect">
            <a:avLst/>
          </a:prstGeom>
        </p:spPr>
        <p:txBody>
          <a:bodyPr vert="horz" lIns="72000" tIns="45720" rIns="7200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98736" y="2272"/>
            <a:ext cx="762000" cy="365760"/>
          </a:xfrm>
        </p:spPr>
        <p:txBody>
          <a:bodyPr/>
          <a:lstStyle/>
          <a:p>
            <a:fld id="{445694BC-9B62-4A0B-A66B-2BEFF40051B6}" type="slidenum">
              <a:rPr lang="ru-RU" sz="1800">
                <a:solidFill>
                  <a:srgbClr val="FFFFFF"/>
                </a:solidFill>
              </a:rPr>
              <a:pPr/>
              <a:t>10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26108" y="1340768"/>
            <a:ext cx="4356000" cy="3960000"/>
          </a:xfrm>
          <a:prstGeom prst="roundRect">
            <a:avLst>
              <a:gd name="adj" fmla="val 633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40000" y="5373216"/>
            <a:ext cx="4356000" cy="129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Формирование фонда компенсационных выплат аграриям на случай банкротства страховщика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68008" y="1340769"/>
            <a:ext cx="4356000" cy="5320819"/>
          </a:xfrm>
          <a:prstGeom prst="roundRect">
            <a:avLst>
              <a:gd name="adj" fmla="val 54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559" y="548680"/>
            <a:ext cx="8316000" cy="648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>
                <a:solidFill>
                  <a:srgbClr val="00B050"/>
                </a:solidFill>
              </a:rPr>
              <a:t>НСА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1800" b="0" dirty="0">
                <a:solidFill>
                  <a:srgbClr val="00B050"/>
                </a:solidFill>
              </a:rPr>
              <a:t>Основные обязанности определены законом о господдержке страхования </a:t>
            </a:r>
            <a:endParaRPr lang="en-US" sz="1800" b="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Asus\Pictures\агрокультура биждов\стандарты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514" y="2961008"/>
            <a:ext cx="405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Pictures\агрокультура биждов\правила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3392" y="1916832"/>
            <a:ext cx="405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\Pictures\агрокультура биждов\контроль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560" y="3897112"/>
            <a:ext cx="405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us\Pictures\агрокультура биждов\фонд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4556" y="5589240"/>
            <a:ext cx="405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07568" y="1638337"/>
            <a:ext cx="3942438" cy="3293209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lvl="0"/>
            <a:r>
              <a:rPr lang="ru-RU" dirty="0">
                <a:latin typeface="Trebuchet MS" panose="020B0603020202020204" pitchFamily="34" charset="0"/>
              </a:rPr>
              <a:t>Разработка единых правил страхования</a:t>
            </a:r>
            <a:endParaRPr lang="en-US" dirty="0">
              <a:latin typeface="Trebuchet MS" panose="020B0603020202020204" pitchFamily="34" charset="0"/>
            </a:endParaRPr>
          </a:p>
          <a:p>
            <a:pPr marL="742950" lvl="1" indent="-285750">
              <a:buClr>
                <a:srgbClr val="CA3F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Согласованы Минсельхозом, Минфином, Банком России</a:t>
            </a:r>
            <a:endParaRPr lang="ru-RU" sz="800" dirty="0">
              <a:latin typeface="Trebuchet MS" panose="020B0603020202020204" pitchFamily="34" charset="0"/>
            </a:endParaRPr>
          </a:p>
          <a:p>
            <a:pPr lvl="0"/>
            <a:endParaRPr lang="ru-RU" sz="800" dirty="0">
              <a:latin typeface="Trebuchet MS" panose="020B0603020202020204" pitchFamily="34" charset="0"/>
            </a:endParaRPr>
          </a:p>
          <a:p>
            <a:pPr lvl="0"/>
            <a:r>
              <a:rPr lang="ru-RU" dirty="0">
                <a:latin typeface="Trebuchet MS" panose="020B0603020202020204" pitchFamily="34" charset="0"/>
              </a:rPr>
              <a:t>Разработка </a:t>
            </a:r>
            <a:r>
              <a:rPr lang="ru-RU" dirty="0">
                <a:latin typeface="Trebuchet MS" panose="020B0603020202020204" pitchFamily="34" charset="0"/>
              </a:rPr>
              <a:t>обязательных правил деятельности страховщиков</a:t>
            </a:r>
            <a:endParaRPr lang="en-US" dirty="0">
              <a:latin typeface="Trebuchet MS" panose="020B0603020202020204" pitchFamily="34" charset="0"/>
            </a:endParaRPr>
          </a:p>
          <a:p>
            <a:pPr marL="742950" lvl="1" indent="-285750">
              <a:buClr>
                <a:srgbClr val="CA3F3C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Согласованы </a:t>
            </a:r>
            <a:r>
              <a:rPr lang="ru-RU" sz="1600" dirty="0"/>
              <a:t>Банком </a:t>
            </a:r>
            <a:r>
              <a:rPr lang="ru-RU" sz="1600" dirty="0"/>
              <a:t>России</a:t>
            </a:r>
            <a:endParaRPr lang="en-US" sz="800" dirty="0"/>
          </a:p>
          <a:p>
            <a:pPr lvl="0"/>
            <a:endParaRPr lang="ru-RU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Контроль за соблюдением страховщиками правил деятельности и страхования</a:t>
            </a:r>
          </a:p>
          <a:p>
            <a:pPr lvl="0"/>
            <a:endParaRPr lang="ru-RU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/>
            <a:endParaRPr lang="ru-RU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67022" y="1581581"/>
            <a:ext cx="4158462" cy="1415772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Реализация целевых программ </a:t>
            </a:r>
            <a:b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по развитию с/х страхования с господдержкой</a:t>
            </a:r>
          </a:p>
          <a:p>
            <a:pPr marL="742950" lvl="1" indent="-285750">
              <a:buClr>
                <a:srgbClr val="CA3F3C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Согласованы Минсельхозом</a:t>
            </a:r>
            <a:r>
              <a:rPr lang="ru-RU" sz="1600" dirty="0"/>
              <a:t>, Минфином, Банком России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34422" y="4883374"/>
            <a:ext cx="3672408" cy="547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>
              <a:solidFill>
                <a:srgbClr val="00591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8926" y="5733106"/>
            <a:ext cx="4231430" cy="547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dirty="0">
              <a:solidFill>
                <a:srgbClr val="005910"/>
              </a:solidFill>
              <a:latin typeface="Trebuchet MS" panose="020B0603020202020204" pitchFamily="34" charset="0"/>
            </a:endParaRPr>
          </a:p>
        </p:txBody>
      </p:sp>
      <p:pic>
        <p:nvPicPr>
          <p:cNvPr id="21" name="Picture 3" descr="C:\Users\Asus\Pictures\агрокультура биждов\зонт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078" y="4041112"/>
            <a:ext cx="297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sus\Pictures\агрокультура биждов\грамостность финансовая.pn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078" y="3501008"/>
            <a:ext cx="297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798078" y="3298908"/>
            <a:ext cx="3564396" cy="30824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5910"/>
                </a:solidFill>
                <a:latin typeface="Trebuchet MS" panose="020B0603020202020204" pitchFamily="34" charset="0"/>
              </a:rPr>
              <a:t>Финансовая грамотность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5910"/>
                </a:solidFill>
                <a:latin typeface="Trebuchet MS" panose="020B0603020202020204" pitchFamily="34" charset="0"/>
              </a:rPr>
              <a:t>Страховые программы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5910"/>
                </a:solidFill>
                <a:latin typeface="Trebuchet MS" panose="020B0603020202020204" pitchFamily="34" charset="0"/>
              </a:rPr>
              <a:t>Рисковое районирование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5910"/>
                </a:solidFill>
                <a:latin typeface="Trebuchet MS" panose="020B0603020202020204" pitchFamily="34" charset="0"/>
              </a:rPr>
              <a:t>Спутниковый мониторинг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5910"/>
                </a:solidFill>
                <a:latin typeface="Trebuchet MS" panose="020B0603020202020204" pitchFamily="34" charset="0"/>
              </a:rPr>
              <a:t>Информационное </a:t>
            </a:r>
            <a:r>
              <a:rPr lang="ru-RU" sz="2000" dirty="0">
                <a:solidFill>
                  <a:srgbClr val="005910"/>
                </a:solidFill>
                <a:latin typeface="Trebuchet MS" panose="020B0603020202020204" pitchFamily="34" charset="0"/>
              </a:rPr>
              <a:t>взаимодействие</a:t>
            </a:r>
            <a:endParaRPr lang="en-US" sz="2000" dirty="0">
              <a:solidFill>
                <a:srgbClr val="00591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5" descr="C:\Users\Asus\Pictures\агрокультура биждов\зонирование рисков.pn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4545168"/>
            <a:ext cx="297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02" y="5625288"/>
            <a:ext cx="30087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84032" y="4949566"/>
            <a:ext cx="288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Yandex-UI-Icons-Private" pitchFamily="2" charset="0"/>
                <a:sym typeface="Webdings"/>
              </a:rPr>
              <a:t>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98736" y="2272"/>
            <a:ext cx="762000" cy="365760"/>
          </a:xfrm>
        </p:spPr>
        <p:txBody>
          <a:bodyPr/>
          <a:lstStyle/>
          <a:p>
            <a:fld id="{445694BC-9B62-4A0B-A66B-2BEFF40051B6}" type="slidenum">
              <a:rPr lang="ru-RU" sz="1800">
                <a:solidFill>
                  <a:srgbClr val="FFFFFF"/>
                </a:solidFill>
              </a:rPr>
              <a:pPr/>
              <a:t>11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39264"/>
            <a:ext cx="7924800" cy="44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naai.ru/upload/iblock/8c5/8c5435b656d4ee82db1f773993a68f9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5" y="1546408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8F8F8">
                    <a:lumMod val="10000"/>
                  </a:srgbClr>
                </a:solidFill>
              </a:rPr>
              <a:t>НСА: мероприятия в регионах в </a:t>
            </a:r>
            <a:r>
              <a:rPr lang="ru-RU" sz="2000" dirty="0">
                <a:solidFill>
                  <a:srgbClr val="F8F8F8">
                    <a:lumMod val="10000"/>
                  </a:srgbClr>
                </a:solidFill>
              </a:rPr>
              <a:t>2019</a:t>
            </a:r>
            <a:endParaRPr lang="ru-RU" sz="2000" dirty="0">
              <a:solidFill>
                <a:srgbClr val="F8F8F8">
                  <a:lumMod val="1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5667" y="3356993"/>
            <a:ext cx="3384376" cy="31085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400" b="1" u="sng" dirty="0">
                <a:solidFill>
                  <a:srgbClr val="002060"/>
                </a:solidFill>
                <a:latin typeface="+mj-lt"/>
              </a:rPr>
              <a:t>Крупнейшие региональные </a:t>
            </a:r>
            <a:r>
              <a:rPr lang="ru-RU" sz="1400" b="1" u="sng" dirty="0">
                <a:solidFill>
                  <a:srgbClr val="002060"/>
                </a:solidFill>
                <a:latin typeface="+mj-lt"/>
              </a:rPr>
              <a:t>мероприятия по повышению финансовой </a:t>
            </a:r>
            <a:r>
              <a:rPr lang="ru-RU" sz="1400" b="1" u="sng" dirty="0">
                <a:solidFill>
                  <a:srgbClr val="002060"/>
                </a:solidFill>
                <a:latin typeface="+mj-lt"/>
              </a:rPr>
              <a:t>грамотности в 2019 г.:</a:t>
            </a:r>
            <a:endParaRPr lang="ru-RU" sz="1600" b="1" u="sng" dirty="0">
              <a:solidFill>
                <a:srgbClr val="002060"/>
              </a:solidFill>
              <a:latin typeface="+mj-lt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Ростовская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Тамбовская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Республика Крым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Нижегородская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Калининградская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Ярославская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Новосибирская область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Республика Карачаево-Черкесия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Чеченская Республ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ика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Новосибирская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Приморский край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9634" y="3356993"/>
            <a:ext cx="3744416" cy="224676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400" b="1" u="sng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ru-RU" dirty="0"/>
              <a:t>Рабочие совещания </a:t>
            </a:r>
            <a:r>
              <a:rPr lang="ru-RU" dirty="0"/>
              <a:t>и </a:t>
            </a:r>
            <a:r>
              <a:rPr lang="ru-RU" dirty="0"/>
              <a:t>встречи:</a:t>
            </a: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Краснодарский </a:t>
            </a:r>
            <a:r>
              <a:rPr lang="ru-RU" b="0" u="none" dirty="0"/>
              <a:t>край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Ленинградская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Республика Карачаево-Черкесия</a:t>
            </a:r>
            <a:endParaRPr lang="ru-RU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Республика Удмуртия</a:t>
            </a:r>
            <a:endParaRPr lang="ru-RU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Ростовская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Республика </a:t>
            </a:r>
            <a:r>
              <a:rPr lang="ru-RU" b="0" u="none" dirty="0"/>
              <a:t>Якутия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Орловская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Московская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Краснодарский край</a:t>
            </a:r>
            <a:endParaRPr lang="ru-RU" b="0" u="none" dirty="0"/>
          </a:p>
        </p:txBody>
      </p:sp>
      <p:pic>
        <p:nvPicPr>
          <p:cNvPr id="2050" name="Picture 2" descr="НСА окажет страховую поддержку аграриям Удмуртской Республи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16" y="1042511"/>
            <a:ext cx="2124456" cy="15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96200" y="0"/>
            <a:ext cx="212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2019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DD94AD-A3E0-431F-813F-F09B9CBEB3E5}"/>
              </a:ext>
            </a:extLst>
          </p:cNvPr>
          <p:cNvSpPr/>
          <p:nvPr/>
        </p:nvSpPr>
        <p:spPr>
          <a:xfrm>
            <a:off x="3575720" y="2204864"/>
            <a:ext cx="5040560" cy="1046432"/>
          </a:xfrm>
          <a:prstGeom prst="rect">
            <a:avLst/>
          </a:prstGeom>
          <a:solidFill>
            <a:schemeClr val="bg1"/>
          </a:solidFill>
        </p:spPr>
        <p:txBody>
          <a:bodyPr wrap="square" lIns="121912" tIns="60956" rIns="121912" bIns="60956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+mj-lt"/>
              </a:rPr>
              <a:t>Информационно-разъяснительная работа НСА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+mj-lt"/>
              </a:rPr>
              <a:t>В форме семинаров, мероприятий и совещаний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в регионах с участием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НСА для аграриев и СМИ проведено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более 20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мероприятий, в т.ч.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5960" y="5805264"/>
            <a:ext cx="468052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Заключены соглашения о содействии развитию сельхозстрахования с господдержкой : 10 Регионов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720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559" y="548680"/>
            <a:ext cx="8316000" cy="648000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Взаимодействие с региональными АПК и союзами аграриев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056440" y="6553696"/>
            <a:ext cx="576064" cy="259680"/>
          </a:xfrm>
          <a:prstGeom prst="rect">
            <a:avLst/>
          </a:prstGeom>
        </p:spPr>
        <p:txBody>
          <a:bodyPr/>
          <a:lstStyle/>
          <a:p>
            <a:fld id="{445694BC-9B62-4A0B-A66B-2BEFF40051B6}" type="slidenum">
              <a:rPr lang="ru-RU" smtClean="0">
                <a:solidFill>
                  <a:srgbClr val="1F497D"/>
                </a:solidFill>
              </a:rPr>
              <a:pPr/>
              <a:t>13</a:t>
            </a:fld>
            <a:endParaRPr lang="ru-RU" dirty="0">
              <a:solidFill>
                <a:srgbClr val="1F497D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802662"/>
              </p:ext>
            </p:extLst>
          </p:nvPr>
        </p:nvGraphicFramePr>
        <p:xfrm>
          <a:off x="1775521" y="1052736"/>
          <a:ext cx="8785225" cy="40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51770582"/>
              </p:ext>
            </p:extLst>
          </p:nvPr>
        </p:nvGraphicFramePr>
        <p:xfrm>
          <a:off x="1703512" y="5157192"/>
          <a:ext cx="8856984" cy="171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98736" y="2272"/>
            <a:ext cx="762000" cy="365760"/>
          </a:xfrm>
        </p:spPr>
        <p:txBody>
          <a:bodyPr/>
          <a:lstStyle/>
          <a:p>
            <a:fld id="{445694BC-9B62-4A0B-A66B-2BEFF40051B6}" type="slidenum">
              <a:rPr lang="ru-RU" sz="1800">
                <a:solidFill>
                  <a:srgbClr val="FFFFFF"/>
                </a:solidFill>
              </a:rPr>
              <a:pPr/>
              <a:t>13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9527" y="1412776"/>
            <a:ext cx="5994665" cy="460851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НСА в 2017  </a:t>
            </a:r>
            <a:r>
              <a:rPr lang="ru-RU" b="1" dirty="0"/>
              <a:t>реализовал проект по созданию системы агрострахования в Республике </a:t>
            </a:r>
            <a:r>
              <a:rPr lang="ru-RU" b="1" dirty="0" smtClean="0"/>
              <a:t>Бурятия</a:t>
            </a:r>
            <a:endParaRPr lang="en-US" b="1" dirty="0" smtClean="0"/>
          </a:p>
          <a:p>
            <a:endParaRPr lang="ru-RU" b="1" dirty="0" smtClean="0"/>
          </a:p>
          <a:p>
            <a:r>
              <a:rPr lang="ru-RU" dirty="0" smtClean="0"/>
              <a:t>В Бурятии на </a:t>
            </a:r>
            <a:r>
              <a:rPr lang="ru-RU" dirty="0"/>
              <a:t>протяжении ряда лет не было заключено ни одного договора </a:t>
            </a:r>
            <a:r>
              <a:rPr lang="ru-RU" dirty="0" smtClean="0"/>
              <a:t>сельхозстрахования</a:t>
            </a:r>
          </a:p>
          <a:p>
            <a:endParaRPr lang="ru-RU" sz="500" dirty="0"/>
          </a:p>
          <a:p>
            <a:r>
              <a:rPr lang="ru-RU" dirty="0" smtClean="0"/>
              <a:t>Периодическая </a:t>
            </a:r>
            <a:r>
              <a:rPr lang="ru-RU" dirty="0"/>
              <a:t>засуха приводила к ежегодным потерям в </a:t>
            </a:r>
            <a:r>
              <a:rPr lang="ru-RU" dirty="0" smtClean="0"/>
              <a:t>растениеводстве</a:t>
            </a:r>
          </a:p>
          <a:p>
            <a:endParaRPr lang="ru-RU" sz="500" dirty="0"/>
          </a:p>
          <a:p>
            <a:r>
              <a:rPr lang="ru-RU" dirty="0" smtClean="0"/>
              <a:t>В </a:t>
            </a:r>
            <a:r>
              <a:rPr lang="ru-RU" dirty="0"/>
              <a:t>октябре 2016 г. НСА заключил соглашение о содействии развитию </a:t>
            </a:r>
            <a:r>
              <a:rPr lang="ru-RU" dirty="0" err="1"/>
              <a:t>агрострахования</a:t>
            </a:r>
            <a:r>
              <a:rPr lang="ru-RU" dirty="0"/>
              <a:t> с Министерством сельского хозяйства и продовольствия </a:t>
            </a:r>
            <a:r>
              <a:rPr lang="ru-RU" dirty="0" smtClean="0"/>
              <a:t>республики:</a:t>
            </a:r>
          </a:p>
          <a:p>
            <a:r>
              <a:rPr lang="ru-RU" sz="2700" dirty="0"/>
              <a:t>НСА оптимально подобраны параметры страховой программы</a:t>
            </a:r>
          </a:p>
          <a:p>
            <a:r>
              <a:rPr lang="ru-RU" sz="2700" dirty="0"/>
              <a:t>Республикой увеличен уровень субсидирования страховой премии за счет бюджета региона</a:t>
            </a:r>
          </a:p>
          <a:p>
            <a:r>
              <a:rPr lang="ru-RU" sz="2700" dirty="0"/>
              <a:t>НСА индивидуально работал со страховыми организациями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500" dirty="0"/>
          </a:p>
          <a:p>
            <a:r>
              <a:rPr lang="ru-RU" dirty="0" smtClean="0"/>
              <a:t>В 2017 в </a:t>
            </a:r>
            <a:r>
              <a:rPr lang="ru-RU" dirty="0"/>
              <a:t>республике </a:t>
            </a:r>
            <a:r>
              <a:rPr lang="ru-RU" b="1" dirty="0" smtClean="0">
                <a:solidFill>
                  <a:srgbClr val="C00000"/>
                </a:solidFill>
              </a:rPr>
              <a:t>застраховано</a:t>
            </a:r>
            <a:r>
              <a:rPr lang="ru-RU" dirty="0" smtClean="0"/>
              <a:t> </a:t>
            </a:r>
            <a:r>
              <a:rPr lang="ru-RU" dirty="0"/>
              <a:t>более 18 тыс. га посевов, что составляет </a:t>
            </a:r>
            <a:r>
              <a:rPr lang="ru-RU" b="1" dirty="0">
                <a:solidFill>
                  <a:srgbClr val="C00000"/>
                </a:solidFill>
              </a:rPr>
              <a:t>25 % площади посева </a:t>
            </a:r>
            <a:r>
              <a:rPr lang="ru-RU" dirty="0"/>
              <a:t>зерновых и </a:t>
            </a:r>
            <a:r>
              <a:rPr lang="ru-RU" dirty="0" smtClean="0"/>
              <a:t>зернобобовых</a:t>
            </a:r>
          </a:p>
          <a:p>
            <a:endParaRPr lang="ru-RU" sz="500" dirty="0"/>
          </a:p>
          <a:p>
            <a:r>
              <a:rPr lang="ru-RU" b="1" dirty="0" smtClean="0">
                <a:solidFill>
                  <a:srgbClr val="C00000"/>
                </a:solidFill>
              </a:rPr>
              <a:t>Целевой </a:t>
            </a:r>
            <a:r>
              <a:rPr lang="ru-RU" b="1" dirty="0">
                <a:solidFill>
                  <a:srgbClr val="C00000"/>
                </a:solidFill>
              </a:rPr>
              <a:t>индикатор </a:t>
            </a:r>
            <a:r>
              <a:rPr lang="ru-RU" dirty="0"/>
              <a:t>региона по страхованию в растениеводстве (10 тыс. </a:t>
            </a:r>
            <a:r>
              <a:rPr lang="ru-RU" dirty="0" smtClean="0"/>
              <a:t>га) </a:t>
            </a:r>
            <a:r>
              <a:rPr lang="ru-RU" dirty="0"/>
              <a:t>был </a:t>
            </a:r>
            <a:r>
              <a:rPr lang="ru-RU" b="1" dirty="0">
                <a:solidFill>
                  <a:srgbClr val="C00000"/>
                </a:solidFill>
              </a:rPr>
              <a:t>перевыполнен почти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 </a:t>
            </a:r>
            <a:r>
              <a:rPr lang="ru-RU" b="1" dirty="0" smtClean="0">
                <a:solidFill>
                  <a:srgbClr val="C00000"/>
                </a:solidFill>
              </a:rPr>
              <a:t>раза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99559" y="548680"/>
            <a:ext cx="8316000" cy="648000"/>
          </a:xfrm>
        </p:spPr>
        <p:txBody>
          <a:bodyPr anchor="ctr">
            <a:normAutofit/>
          </a:bodyPr>
          <a:lstStyle/>
          <a:p>
            <a:r>
              <a:rPr lang="ru-RU" sz="2300" dirty="0">
                <a:solidFill>
                  <a:srgbClr val="00B050"/>
                </a:solidFill>
              </a:rPr>
              <a:t>НСА поддерживает регионы</a:t>
            </a:r>
          </a:p>
        </p:txBody>
      </p:sp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/>
          <a:stretch/>
        </p:blipFill>
        <p:spPr bwMode="auto">
          <a:xfrm>
            <a:off x="7909449" y="1484785"/>
            <a:ext cx="2298873" cy="28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98736" y="2272"/>
            <a:ext cx="762000" cy="365760"/>
          </a:xfrm>
        </p:spPr>
        <p:txBody>
          <a:bodyPr/>
          <a:lstStyle/>
          <a:p>
            <a:fld id="{445694BC-9B62-4A0B-A66B-2BEFF40051B6}" type="slidenum">
              <a:rPr lang="ru-RU" sz="1800">
                <a:solidFill>
                  <a:srgbClr val="FFFFFF"/>
                </a:solidFill>
              </a:rPr>
              <a:pPr/>
              <a:t>14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2D254697-C695-4A8A-A5E6-C8D0E26E8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1773238"/>
            <a:ext cx="6838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6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Спасибо </a:t>
            </a:r>
            <a:br>
              <a:rPr lang="ru-RU" sz="6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6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 внимание!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521D567-D454-400A-AD07-6B50D0CF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4076700"/>
            <a:ext cx="91440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endParaRPr lang="ru-RU" b="1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ru-RU" sz="16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Тел: +7 (495) 782-04-99</a:t>
            </a:r>
          </a:p>
          <a:p>
            <a:pPr algn="ctr">
              <a:defRPr/>
            </a:pPr>
            <a:r>
              <a:rPr lang="ru-RU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Запросы СМИ:  </a:t>
            </a: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  <a:hlinkClick r:id="rId2"/>
              </a:rPr>
              <a:t>press@naai.ru</a:t>
            </a:r>
            <a:endParaRPr lang="ru-RU" sz="16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ru-RU" sz="16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Всегда актуальная информация о деятельности НСА</a:t>
            </a:r>
          </a:p>
          <a:p>
            <a:pPr algn="ctr">
              <a:defRPr/>
            </a:pPr>
            <a:r>
              <a:rPr lang="ru-RU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 на </a:t>
            </a:r>
            <a:r>
              <a:rPr lang="ru-RU" sz="1600" b="1" kern="0" dirty="0">
                <a:solidFill>
                  <a:srgbClr val="00B0F0"/>
                </a:solidFill>
                <a:latin typeface="Calibri" panose="020F0502020204030204" pitchFamily="34" charset="0"/>
              </a:rPr>
              <a:t>www.naai.ru</a:t>
            </a:r>
          </a:p>
          <a:p>
            <a:pPr algn="ctr">
              <a:defRPr/>
            </a:pPr>
            <a:r>
              <a:rPr lang="ru-RU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endParaRPr lang="en-US" sz="16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US" sz="3200" b="1" kern="0" dirty="0"/>
          </a:p>
          <a:p>
            <a:pPr algn="ctr">
              <a:defRPr/>
            </a:pPr>
            <a:r>
              <a:rPr lang="ru-RU" sz="3200" b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5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8194292"/>
              </p:ext>
            </p:extLst>
          </p:nvPr>
        </p:nvGraphicFramePr>
        <p:xfrm>
          <a:off x="2050422" y="1310002"/>
          <a:ext cx="5845228" cy="443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25408" y="4216833"/>
            <a:ext cx="2194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Катастрофическая засуха</a:t>
            </a:r>
            <a:endParaRPr lang="ru-RU" sz="1600" dirty="0">
              <a:solidFill>
                <a:srgbClr val="ED1C24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7344" y="3408920"/>
            <a:ext cx="1887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Засуха в Сибири</a:t>
            </a:r>
            <a:endParaRPr lang="ru-RU" sz="1400" dirty="0">
              <a:solidFill>
                <a:srgbClr val="ED1C24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60561" y="2636218"/>
            <a:ext cx="3584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Наводнения на Дальнем Востоке</a:t>
            </a:r>
            <a:endParaRPr lang="ru-RU" sz="1400" dirty="0">
              <a:solidFill>
                <a:srgbClr val="ED1C24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8705" y="1911212"/>
            <a:ext cx="3367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Локальные ЧС</a:t>
            </a:r>
            <a:endParaRPr lang="ru-RU" sz="1400" dirty="0">
              <a:solidFill>
                <a:srgbClr val="ED1C24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6566" y="4717540"/>
            <a:ext cx="1645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≈ </a:t>
            </a:r>
            <a:r>
              <a:rPr lang="ru-RU" sz="16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42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03618" y="3841915"/>
            <a:ext cx="1691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≈ 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14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руб</a:t>
            </a:r>
            <a:r>
              <a:rPr lang="ru-RU" sz="11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ED1C24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16486" y="2975068"/>
            <a:ext cx="1766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≈  </a:t>
            </a:r>
            <a:r>
              <a:rPr lang="ru-RU" sz="16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6,6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68380" y="2326710"/>
            <a:ext cx="1766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≈</a:t>
            </a:r>
            <a:r>
              <a:rPr lang="ru-RU" sz="16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16,5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14580" y="1371545"/>
            <a:ext cx="353181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Град на Юге, локальные ЧС</a:t>
            </a:r>
          </a:p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≈</a:t>
            </a:r>
            <a:r>
              <a:rPr lang="ru-RU" sz="24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7,3</a:t>
            </a:r>
            <a:r>
              <a:rPr lang="ru-RU" sz="11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руб.</a:t>
            </a:r>
          </a:p>
        </p:txBody>
      </p:sp>
      <p:pic>
        <p:nvPicPr>
          <p:cNvPr id="1026" name="Picture 2" descr="Imagine similarÄ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1008318"/>
            <a:ext cx="2164654" cy="14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Ð±Ð¸Ð¾Ð»Ð¾Ð³Ð¸ÑÐµÑÐºÐ°Ñ Ð±ÐµÐ·Ð¾Ð¿Ð°ÑÐ½Ð¾ÑÑÑ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70" y="1636387"/>
            <a:ext cx="1329281" cy="85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2084" y="3535009"/>
            <a:ext cx="368678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Наводнения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Восточная Сибирь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Дальний Восток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Массовые потери поголовья в ДФО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вспышка ящура /Приморье, природные пожары/Забайкалье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Потери озимых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Засуха, град и сильный ветер, переувлажнение почвы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733743" y="597729"/>
            <a:ext cx="949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/>
              <a:t>2019</a:t>
            </a:r>
            <a:endParaRPr lang="ru-RU" sz="2400" b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43484" y="2485589"/>
            <a:ext cx="2894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cs typeface="Arial" panose="020B0604020202020204" pitchFamily="34" charset="0"/>
              </a:rPr>
              <a:t>&gt;</a:t>
            </a:r>
            <a:r>
              <a:rPr lang="ru-RU" sz="3200" b="1" u="sng" dirty="0">
                <a:solidFill>
                  <a:srgbClr val="C00000"/>
                </a:solidFill>
              </a:rPr>
              <a:t>13,7 </a:t>
            </a:r>
            <a:r>
              <a:rPr lang="ru-RU" sz="2400" b="1" u="sng" dirty="0">
                <a:solidFill>
                  <a:srgbClr val="C00000"/>
                </a:solidFill>
                <a:cs typeface="Arial" panose="020B0604020202020204" pitchFamily="34" charset="0"/>
              </a:rPr>
              <a:t>млрд руб</a:t>
            </a:r>
            <a:r>
              <a:rPr lang="ru-RU" sz="2400" b="1" u="sng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2103617" y="565291"/>
            <a:ext cx="804689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ru-RU" sz="2200" dirty="0"/>
              <a:t>Реализация крупных рисков в АПК РФ</a:t>
            </a:r>
          </a:p>
          <a:p>
            <a:r>
              <a:rPr lang="ru-RU" b="0" dirty="0">
                <a:solidFill>
                  <a:schemeClr val="bg1">
                    <a:lumMod val="10000"/>
                  </a:schemeClr>
                </a:solidFill>
              </a:rPr>
              <a:t>20</a:t>
            </a:r>
            <a:r>
              <a:rPr lang="en-US" b="0" dirty="0">
                <a:solidFill>
                  <a:schemeClr val="bg1">
                    <a:lumMod val="10000"/>
                  </a:schemeClr>
                </a:solidFill>
              </a:rPr>
              <a:t>10-201</a:t>
            </a:r>
            <a:r>
              <a:rPr lang="ru-RU" b="0" dirty="0">
                <a:solidFill>
                  <a:schemeClr val="bg1">
                    <a:lumMod val="10000"/>
                  </a:schemeClr>
                </a:solidFill>
              </a:rPr>
              <a:t>9</a:t>
            </a:r>
            <a:endParaRPr lang="ru-RU" b="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38846" y="5547533"/>
            <a:ext cx="8345047" cy="62324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ЧС локального характера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фиксируются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субъектах РФ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ежегодно.</a:t>
            </a:r>
          </a:p>
          <a:p>
            <a:pPr algn="ctr">
              <a:spcAft>
                <a:spcPts val="300"/>
              </a:spcAf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 АПК от ЧС с 2010 г. (только прямые затраты): </a:t>
            </a:r>
            <a:r>
              <a:rPr lang="en-US" dirty="0">
                <a:solidFill>
                  <a:srgbClr val="002060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&gt; </a:t>
            </a:r>
            <a:r>
              <a:rPr lang="ru-RU" dirty="0">
                <a:solidFill>
                  <a:srgbClr val="002060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100</a:t>
            </a:r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 млрд. руб.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6566" y="6186790"/>
            <a:ext cx="893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solidFill>
                  <a:srgbClr val="C00000"/>
                </a:solidFill>
              </a:rPr>
              <a:t>Очевидно, что ни один бюджет не может полностью компенсировать убытки АПК. </a:t>
            </a:r>
            <a:endParaRPr lang="ru-RU" sz="1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73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79576" y="548681"/>
            <a:ext cx="8280920" cy="634083"/>
          </a:xfrm>
        </p:spPr>
        <p:txBody>
          <a:bodyPr>
            <a:noAutofit/>
          </a:bodyPr>
          <a:lstStyle/>
          <a:p>
            <a:r>
              <a:rPr lang="ru-RU" sz="2400" dirty="0"/>
              <a:t>2019: компенсация у</a:t>
            </a:r>
            <a:r>
              <a:rPr lang="ru-RU" sz="2400" dirty="0"/>
              <a:t>щерба </a:t>
            </a:r>
            <a:r>
              <a:rPr lang="ru-RU" sz="2400" dirty="0"/>
              <a:t>от ЧС в АПК</a:t>
            </a:r>
            <a:br>
              <a:rPr lang="ru-RU" sz="2400" dirty="0"/>
            </a:br>
            <a:r>
              <a:rPr lang="ru-RU" sz="2400" b="0" dirty="0"/>
              <a:t>(бюджет, по прямым затратам)</a:t>
            </a:r>
            <a:endParaRPr lang="ru-RU" sz="2400" b="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82061578"/>
              </p:ext>
            </p:extLst>
          </p:nvPr>
        </p:nvGraphicFramePr>
        <p:xfrm>
          <a:off x="1847528" y="1205686"/>
          <a:ext cx="8496944" cy="264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 rot="16200000">
            <a:off x="7602645" y="554205"/>
            <a:ext cx="360039" cy="3949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487" y="2071880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Запланировано в федеральном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7528" y="4004823"/>
            <a:ext cx="511256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25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субъектов РФ объявили ЧС (АПК)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1,6 </a:t>
            </a:r>
            <a:r>
              <a:rPr lang="ru-RU" sz="2000" b="1" dirty="0">
                <a:solidFill>
                  <a:srgbClr val="C00000"/>
                </a:solidFill>
              </a:rPr>
              <a:t>млн. га </a:t>
            </a:r>
            <a:r>
              <a:rPr lang="ru-RU" sz="1600" dirty="0">
                <a:solidFill>
                  <a:srgbClr val="000000"/>
                </a:solidFill>
              </a:rPr>
              <a:t>– гибель с/х культур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13,7 </a:t>
            </a:r>
            <a:r>
              <a:rPr lang="ru-RU" sz="2000" b="1" dirty="0">
                <a:solidFill>
                  <a:srgbClr val="C00000"/>
                </a:solidFill>
              </a:rPr>
              <a:t>млрд. </a:t>
            </a:r>
            <a:r>
              <a:rPr lang="ru-RU" sz="1600" dirty="0">
                <a:solidFill>
                  <a:srgbClr val="000000"/>
                </a:solidFill>
              </a:rPr>
              <a:t>руб. – подтвержденный ущерб (по прямым затратам</a:t>
            </a:r>
            <a:r>
              <a:rPr lang="ru-RU" sz="16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6,8 млрд руб</a:t>
            </a:r>
            <a:r>
              <a:rPr lang="ru-RU" sz="1600" dirty="0">
                <a:solidFill>
                  <a:srgbClr val="000000"/>
                </a:solidFill>
              </a:rPr>
              <a:t>. – выплачено, в </a:t>
            </a:r>
            <a:r>
              <a:rPr lang="ru-RU" sz="1600" dirty="0" err="1">
                <a:solidFill>
                  <a:srgbClr val="000000"/>
                </a:solidFill>
              </a:rPr>
              <a:t>т.ч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2000" b="1" dirty="0">
                <a:solidFill>
                  <a:srgbClr val="C00000"/>
                </a:solidFill>
              </a:rPr>
              <a:t>6,3</a:t>
            </a:r>
            <a:r>
              <a:rPr lang="ru-RU" sz="1600" dirty="0">
                <a:solidFill>
                  <a:srgbClr val="000000"/>
                </a:solidFill>
              </a:rPr>
              <a:t> млрд ДФО и Иркутск, </a:t>
            </a:r>
            <a:r>
              <a:rPr lang="ru-RU" sz="2000" b="1" dirty="0">
                <a:solidFill>
                  <a:srgbClr val="C00000"/>
                </a:solidFill>
              </a:rPr>
              <a:t>466</a:t>
            </a:r>
            <a:r>
              <a:rPr lang="ru-RU" sz="1600" dirty="0">
                <a:solidFill>
                  <a:srgbClr val="000000"/>
                </a:solidFill>
              </a:rPr>
              <a:t> млн остальные регионы.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7528" y="6095038"/>
            <a:ext cx="852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Выплаты по ЧС </a:t>
            </a:r>
            <a:r>
              <a:rPr lang="ru-RU" b="1" dirty="0">
                <a:solidFill>
                  <a:srgbClr val="C00000"/>
                </a:solidFill>
              </a:rPr>
              <a:t>из бюджета не </a:t>
            </a:r>
            <a:r>
              <a:rPr lang="ru-RU" b="1" dirty="0">
                <a:solidFill>
                  <a:srgbClr val="C00000"/>
                </a:solidFill>
              </a:rPr>
              <a:t>покрывают ущерб  аграриев. Альтернативы инструменту страхования нет.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0096" y="4005064"/>
            <a:ext cx="366202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Не более </a:t>
            </a:r>
            <a:r>
              <a:rPr lang="ru-RU" sz="1600" b="1" dirty="0">
                <a:solidFill>
                  <a:srgbClr val="C00000"/>
                </a:solidFill>
              </a:rPr>
              <a:t>2,5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млрд. руб. </a:t>
            </a:r>
            <a:r>
              <a:rPr lang="ru-RU" sz="1400" dirty="0">
                <a:solidFill>
                  <a:srgbClr val="000000"/>
                </a:solidFill>
              </a:rPr>
              <a:t>в год запланировано в </a:t>
            </a:r>
            <a:r>
              <a:rPr lang="ru-RU" sz="1400" dirty="0">
                <a:solidFill>
                  <a:srgbClr val="000000"/>
                </a:solidFill>
              </a:rPr>
              <a:t>бюджете </a:t>
            </a:r>
            <a:r>
              <a:rPr lang="ru-RU" sz="1400" dirty="0">
                <a:solidFill>
                  <a:srgbClr val="000000"/>
                </a:solidFill>
              </a:rPr>
              <a:t>на компенсации при ЧС в АПК на ближайшие 3 года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Компенсации аграриям, которые застраховали свое имущество в установленном порядке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9698736" y="2272"/>
            <a:ext cx="762000" cy="36576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5694BC-9B62-4A0B-A66B-2BEFF40051B6}" type="slidenum">
              <a:rPr lang="ru-RU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ini pentru ÐÑÐºÑÑÑÐº - Ð½Ð°Ð²Ð¾Ð´Ð½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57" y="2132856"/>
            <a:ext cx="27124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Соотношение компенсаций из бюджета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и выплат страховых компаний (2012-6 м.2019)</a:t>
            </a:r>
            <a:endParaRPr lang="ru-RU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42008218"/>
              </p:ext>
            </p:extLst>
          </p:nvPr>
        </p:nvGraphicFramePr>
        <p:xfrm>
          <a:off x="4757720" y="1946596"/>
          <a:ext cx="2916324" cy="296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33640" y="5446966"/>
            <a:ext cx="8964487" cy="64633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Страховые выплаты аграриям за 7 лет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31,1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млрд руб.)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38%</a:t>
            </a:r>
            <a:r>
              <a:rPr lang="ru-RU" dirty="0">
                <a:solidFill>
                  <a:srgbClr val="C00000"/>
                </a:solidFill>
              </a:rPr>
              <a:t> превысили объем компенсаций из бюджета.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8424726" y="238284"/>
            <a:ext cx="2133600" cy="26813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rgbClr val="00591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1584" y="2204865"/>
            <a:ext cx="257428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Выплаты за 2018 г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C00000"/>
                </a:solidFill>
              </a:rPr>
              <a:t>1 млрд 564 млн руб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endParaRPr lang="en-US" sz="1200" b="1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Выплаты за 6 мес. 2019 г.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C00000"/>
                </a:solidFill>
              </a:rPr>
              <a:t>1 млрд </a:t>
            </a:r>
            <a:r>
              <a:rPr lang="ru-RU" b="1" dirty="0">
                <a:solidFill>
                  <a:srgbClr val="C00000"/>
                </a:solidFill>
              </a:rPr>
              <a:t>221 </a:t>
            </a:r>
            <a:r>
              <a:rPr lang="ru-RU" b="1" dirty="0">
                <a:solidFill>
                  <a:srgbClr val="C00000"/>
                </a:solidFill>
              </a:rPr>
              <a:t>млн руб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9698736" y="2272"/>
            <a:ext cx="762000" cy="36576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5694BC-9B62-4A0B-A66B-2BEFF40051B6}" type="slidenum">
              <a:rPr lang="ru-RU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9556" y="620687"/>
            <a:ext cx="8208000" cy="648000"/>
          </a:xfrm>
        </p:spPr>
        <p:txBody>
          <a:bodyPr>
            <a:noAutofit/>
          </a:bodyPr>
          <a:lstStyle/>
          <a:p>
            <a:r>
              <a:rPr lang="ru-RU" sz="2000" dirty="0"/>
              <a:t>Крупнейшие страховые выплаты по рискам АПК РФ</a:t>
            </a:r>
            <a:br>
              <a:rPr lang="ru-RU" sz="2000" dirty="0"/>
            </a:br>
            <a:r>
              <a:rPr lang="ru-RU" sz="2000" b="0" dirty="0"/>
              <a:t>2016-2019 (примеры)</a:t>
            </a:r>
            <a:endParaRPr lang="ru-RU" sz="2000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37106"/>
              </p:ext>
            </p:extLst>
          </p:nvPr>
        </p:nvGraphicFramePr>
        <p:xfrm>
          <a:off x="1822574" y="1628801"/>
          <a:ext cx="8546852" cy="40923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7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1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0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СК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Регион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36000" marB="7200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Объект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Событие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Год </a:t>
                      </a:r>
                      <a:r>
                        <a:rPr lang="ru-RU" sz="1400" u="none" strike="noStrike" dirty="0" smtClean="0">
                          <a:effectLst/>
                        </a:rPr>
                        <a:t>выплат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Страховые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выплаты, млн руб.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7" marR="6857" marT="6857" marB="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АльфаСтрахование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Приморский край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Свиньи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Уничтожение поголовья (ящур)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≈570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АльфаСтрахование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Белгородская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Свиньи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АЧС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2017-2018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211,3*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4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Авангард-Гарант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Воронежская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Подсолнечник на зерно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Переувлажнение почвы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206,4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8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Мурманская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Рыба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Гибель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РСХБ-Страхование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Рязанская 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Свиньи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АЧС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82,9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20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Авангард-Гарант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Воронежская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Сахарная свекла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Пыльная буря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58,7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20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РСХБ-Страхование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Белгородская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Пшеница озимая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Вымерзание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53,4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1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Согласие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/>
                        </a:rPr>
                        <a:t>Воронежская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rebuchet MS"/>
                        </a:rPr>
                        <a:t> 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Урожай с/х культур (без ГП)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Засуха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19,6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35094" y="5733257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F8F8F8">
                    <a:lumMod val="50000"/>
                  </a:srgbClr>
                </a:solidFill>
              </a:rPr>
              <a:t>*Урегулирование убытка от серии вспышек АЧС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65948" y="602303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Страховая отрасль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покрывает убытки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опасных природных явлений</a:t>
            </a:r>
            <a:r>
              <a:rPr lang="ru-RU" b="1" dirty="0">
                <a:solidFill>
                  <a:srgbClr val="00591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риски которых создают реальную финансовую угрозу разорения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9698736" y="2272"/>
            <a:ext cx="762000" cy="36576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5694BC-9B62-4A0B-A66B-2BEFF40051B6}" type="slidenum">
              <a:rPr lang="ru-RU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556" y="620687"/>
            <a:ext cx="8208000" cy="648000"/>
          </a:xfrm>
        </p:spPr>
        <p:txBody>
          <a:bodyPr anchor="ctr">
            <a:noAutofit/>
          </a:bodyPr>
          <a:lstStyle/>
          <a:p>
            <a:pPr lvl="0"/>
            <a:r>
              <a:rPr lang="ru-RU" sz="2000" dirty="0"/>
              <a:t>Основные меры, </a:t>
            </a:r>
            <a:r>
              <a:rPr lang="ru-RU" sz="2000" dirty="0"/>
              <a:t>которые стимулировали </a:t>
            </a:r>
            <a:r>
              <a:rPr lang="ru-RU" sz="2000" dirty="0"/>
              <a:t>развитие агрострахования в 2019 г</a:t>
            </a:r>
            <a:r>
              <a:rPr lang="ru-RU" sz="2000" dirty="0"/>
              <a:t>.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8992431"/>
              </p:ext>
            </p:extLst>
          </p:nvPr>
        </p:nvGraphicFramePr>
        <p:xfrm>
          <a:off x="2423592" y="1798366"/>
          <a:ext cx="7488832" cy="429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3"/>
          <p:cNvSpPr txBox="1">
            <a:spLocks/>
          </p:cNvSpPr>
          <p:nvPr/>
        </p:nvSpPr>
        <p:spPr>
          <a:xfrm>
            <a:off x="9698736" y="2272"/>
            <a:ext cx="762000" cy="36576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5694BC-9B62-4A0B-A66B-2BEFF40051B6}" type="slidenum">
              <a:rPr lang="ru-RU">
                <a:solidFill>
                  <a:srgbClr val="FFFFFF"/>
                </a:solidFill>
              </a:rPr>
              <a:pPr/>
              <a:t>6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>
                <a:solidFill>
                  <a:schemeClr val="tx1"/>
                </a:solidFill>
              </a:rPr>
              <a:t>Изменения Закона №</a:t>
            </a:r>
            <a:r>
              <a:rPr lang="ru-RU" sz="2500" dirty="0">
                <a:solidFill>
                  <a:schemeClr val="tx1"/>
                </a:solidFill>
              </a:rPr>
              <a:t>260-ФЗ</a:t>
            </a:r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88558310"/>
              </p:ext>
            </p:extLst>
          </p:nvPr>
        </p:nvGraphicFramePr>
        <p:xfrm>
          <a:off x="2001576" y="1296144"/>
          <a:ext cx="619268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266272" y="141277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Позволяет </a:t>
            </a:r>
            <a:r>
              <a:rPr lang="ru-RU" sz="1100" dirty="0">
                <a:solidFill>
                  <a:schemeClr val="bg1"/>
                </a:solidFill>
              </a:rPr>
              <a:t>снизить расходы аграриев и субсидирующих бюджетов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4078" y="249289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Подлежат страхованию риски, характерные для центральных и восточных регионов </a:t>
            </a:r>
            <a:r>
              <a:rPr lang="ru-RU" sz="1200" dirty="0"/>
              <a:t>РФ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66272" y="357301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Повышение гибкости программ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с</a:t>
            </a:r>
            <a:r>
              <a:rPr lang="ru-RU" sz="1100" dirty="0">
                <a:solidFill>
                  <a:schemeClr val="bg1"/>
                </a:solidFill>
              </a:rPr>
              <a:t>тимулирует спрос</a:t>
            </a:r>
            <a:r>
              <a:rPr lang="ru-RU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4078" y="4725144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Упрощает </a:t>
            </a:r>
            <a:r>
              <a:rPr lang="ru-RU" sz="1100" dirty="0">
                <a:solidFill>
                  <a:schemeClr val="bg1"/>
                </a:solidFill>
              </a:rPr>
              <a:t>получение господдержки при страховании крупных проектов в АПК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4078" y="5677256"/>
            <a:ext cx="2232248" cy="920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- Позволяет </a:t>
            </a:r>
            <a:r>
              <a:rPr lang="ru-RU" sz="1100" dirty="0"/>
              <a:t>повысить уровень сервиса, особенно удаленно расположенным </a:t>
            </a:r>
            <a:r>
              <a:rPr lang="ru-RU" sz="1100" dirty="0"/>
              <a:t>хозяйствам</a:t>
            </a:r>
            <a:endParaRPr lang="ru-RU" sz="1100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98736" y="2272"/>
            <a:ext cx="762000" cy="365760"/>
          </a:xfrm>
        </p:spPr>
        <p:txBody>
          <a:bodyPr/>
          <a:lstStyle/>
          <a:p>
            <a:fld id="{445694BC-9B62-4A0B-A66B-2BEFF40051B6}" type="slidenum">
              <a:rPr lang="ru-RU" sz="1800">
                <a:solidFill>
                  <a:srgbClr val="FFFFFF"/>
                </a:solidFill>
              </a:rPr>
              <a:pPr/>
              <a:t>7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9857" y="1052736"/>
            <a:ext cx="2631385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5" y="548681"/>
            <a:ext cx="8118901" cy="6340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принятых мер</a:t>
            </a:r>
            <a:br>
              <a:rPr lang="ru-RU" dirty="0" smtClean="0"/>
            </a:br>
            <a:endParaRPr lang="ru-RU" b="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18383145"/>
              </p:ext>
            </p:extLst>
          </p:nvPr>
        </p:nvGraphicFramePr>
        <p:xfrm>
          <a:off x="7320136" y="2348880"/>
          <a:ext cx="30243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78898067"/>
              </p:ext>
            </p:extLst>
          </p:nvPr>
        </p:nvGraphicFramePr>
        <p:xfrm>
          <a:off x="1966197" y="2353066"/>
          <a:ext cx="29523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2457" y="5284737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Рост страховой премии в </a:t>
            </a:r>
            <a:r>
              <a:rPr lang="ru-RU" sz="2800" b="1" dirty="0">
                <a:solidFill>
                  <a:srgbClr val="C00000"/>
                </a:solidFill>
              </a:rPr>
              <a:t>2,3</a:t>
            </a:r>
            <a:r>
              <a:rPr lang="ru-RU" dirty="0"/>
              <a:t> раза</a:t>
            </a: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ru-RU" dirty="0"/>
              <a:t>Рост застрахованной площади: в </a:t>
            </a:r>
            <a:r>
              <a:rPr lang="ru-RU" sz="2800" b="1" dirty="0">
                <a:solidFill>
                  <a:srgbClr val="C00000"/>
                </a:solidFill>
              </a:rPr>
              <a:t>4,2 </a:t>
            </a:r>
            <a:r>
              <a:rPr lang="ru-RU" dirty="0"/>
              <a:t>раза</a:t>
            </a:r>
          </a:p>
          <a:p>
            <a:pPr marL="1076325" indent="-266700">
              <a:buFont typeface="Arial" panose="020B0604020202020204" pitchFamily="34" charset="0"/>
              <a:buChar char="•"/>
            </a:pPr>
            <a:r>
              <a:rPr lang="ru-RU" dirty="0"/>
              <a:t>Прирост поголовья: в </a:t>
            </a:r>
            <a:r>
              <a:rPr lang="ru-RU" sz="2800" b="1" dirty="0">
                <a:solidFill>
                  <a:srgbClr val="C00000"/>
                </a:solidFill>
              </a:rPr>
              <a:t>1,5</a:t>
            </a:r>
            <a:r>
              <a:rPr lang="ru-RU" dirty="0"/>
              <a:t> раз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6282" y="4931106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2019/2018:</a:t>
            </a:r>
          </a:p>
        </p:txBody>
      </p:sp>
      <p:pic>
        <p:nvPicPr>
          <p:cNvPr id="9" name="Picture 4" descr="Корова, Коров, Сельское Хозяйство, Крупный Рогатый Ско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088" y="1550362"/>
            <a:ext cx="118813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ле, Сельское Хозяйство, Урожай, Деревня, Кукуруза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372" y="1555758"/>
            <a:ext cx="1188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84078790"/>
              </p:ext>
            </p:extLst>
          </p:nvPr>
        </p:nvGraphicFramePr>
        <p:xfrm>
          <a:off x="4912797" y="1555758"/>
          <a:ext cx="23762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12024" y="1722003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+</a:t>
            </a:r>
            <a:r>
              <a:rPr lang="ru-RU" sz="2400" b="1" dirty="0">
                <a:solidFill>
                  <a:srgbClr val="C00000"/>
                </a:solidFill>
              </a:rPr>
              <a:t>129%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663952" y="1999443"/>
            <a:ext cx="432048" cy="936104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83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099556" y="620687"/>
            <a:ext cx="8208000" cy="648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Основные изменения  в 2020 г.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3165102"/>
              </p:ext>
            </p:extLst>
          </p:nvPr>
        </p:nvGraphicFramePr>
        <p:xfrm>
          <a:off x="2008712" y="1296143"/>
          <a:ext cx="831601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42889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Городская">
  <a:themeElements>
    <a:clrScheme name="Другая 1">
      <a:dk1>
        <a:srgbClr val="00B050"/>
      </a:dk1>
      <a:lt1>
        <a:srgbClr val="FFFFFF"/>
      </a:lt1>
      <a:dk2>
        <a:srgbClr val="92D050"/>
      </a:dk2>
      <a:lt2>
        <a:srgbClr val="DEDEDE"/>
      </a:lt2>
      <a:accent1>
        <a:srgbClr val="53548A"/>
      </a:accent1>
      <a:accent2>
        <a:srgbClr val="00B05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22999</TotalTime>
  <Words>1503</Words>
  <Application>Microsoft Office PowerPoint</Application>
  <PresentationFormat>Широкоэкранный</PresentationFormat>
  <Paragraphs>270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Georgia</vt:lpstr>
      <vt:lpstr>Stencil</vt:lpstr>
      <vt:lpstr>Trebuchet MS</vt:lpstr>
      <vt:lpstr>Webdings</vt:lpstr>
      <vt:lpstr>Wingdings</vt:lpstr>
      <vt:lpstr>Wingdings 2</vt:lpstr>
      <vt:lpstr>Yandex-UI-Icons-Private</vt:lpstr>
      <vt:lpstr>2_Городская</vt:lpstr>
      <vt:lpstr>«Агрострахование с господдержкой: изменения в системе и практика реализации в 2020 году»</vt:lpstr>
      <vt:lpstr>Презентация PowerPoint</vt:lpstr>
      <vt:lpstr>2019: компенсация ущерба от ЧС в АПК (бюджет, по прямым затратам)</vt:lpstr>
      <vt:lpstr>Соотношение компенсаций из бюджета и выплат страховых компаний (2012-6 м.2019)</vt:lpstr>
      <vt:lpstr>Крупнейшие страховые выплаты по рискам АПК РФ 2016-2019 (примеры)</vt:lpstr>
      <vt:lpstr>Основные меры, которые стимулировали развитие агрострахования в 2019 г.</vt:lpstr>
      <vt:lpstr>Изменения Закона №260-ФЗ</vt:lpstr>
      <vt:lpstr>Результаты принятых мер </vt:lpstr>
      <vt:lpstr>Презентация PowerPoint</vt:lpstr>
      <vt:lpstr>НСА Некоммерческое объединение страховщиков сельскохозяйственных рисков</vt:lpstr>
      <vt:lpstr>НСА Основные обязанности определены законом о господдержке страхования </vt:lpstr>
      <vt:lpstr>НСА: мероприятия в регионах в 2019</vt:lpstr>
      <vt:lpstr>Взаимодействие с региональными АПК и союзами аграриев</vt:lpstr>
      <vt:lpstr>НСА поддерживает регионы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общему собранию</dc:title>
  <dc:creator>Жукова Татьяна Александровна</dc:creator>
  <cp:lastModifiedBy>Media Team</cp:lastModifiedBy>
  <cp:revision>302</cp:revision>
  <cp:lastPrinted>2019-07-29T14:16:07Z</cp:lastPrinted>
  <dcterms:created xsi:type="dcterms:W3CDTF">2018-05-30T16:39:34Z</dcterms:created>
  <dcterms:modified xsi:type="dcterms:W3CDTF">2020-02-13T08:08:16Z</dcterms:modified>
</cp:coreProperties>
</file>