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790" r:id="rId5"/>
    <p:sldMasterId id="2147483795" r:id="rId6"/>
  </p:sldMasterIdLst>
  <p:notesMasterIdLst>
    <p:notesMasterId r:id="rId33"/>
  </p:notesMasterIdLst>
  <p:handoutMasterIdLst>
    <p:handoutMasterId r:id="rId34"/>
  </p:handoutMasterIdLst>
  <p:sldIdLst>
    <p:sldId id="1666" r:id="rId7"/>
    <p:sldId id="1621" r:id="rId8"/>
    <p:sldId id="1669" r:id="rId9"/>
    <p:sldId id="1670" r:id="rId10"/>
    <p:sldId id="1649" r:id="rId11"/>
    <p:sldId id="1638" r:id="rId12"/>
    <p:sldId id="1661" r:id="rId13"/>
    <p:sldId id="1653" r:id="rId14"/>
    <p:sldId id="1656" r:id="rId15"/>
    <p:sldId id="1657" r:id="rId16"/>
    <p:sldId id="1662" r:id="rId17"/>
    <p:sldId id="1668" r:id="rId18"/>
    <p:sldId id="1685" r:id="rId19"/>
    <p:sldId id="1686" r:id="rId20"/>
    <p:sldId id="1687" r:id="rId21"/>
    <p:sldId id="1688" r:id="rId22"/>
    <p:sldId id="1689" r:id="rId23"/>
    <p:sldId id="1690" r:id="rId24"/>
    <p:sldId id="1691" r:id="rId25"/>
    <p:sldId id="1692" r:id="rId26"/>
    <p:sldId id="1693" r:id="rId27"/>
    <p:sldId id="1694" r:id="rId28"/>
    <p:sldId id="1695" r:id="rId29"/>
    <p:sldId id="1696" r:id="rId30"/>
    <p:sldId id="1697" r:id="rId31"/>
    <p:sldId id="1698" r:id="rId32"/>
  </p:sldIdLst>
  <p:sldSz cx="9906000" cy="6858000" type="A4"/>
  <p:notesSz cx="6797675" cy="9928225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1E77A6-13B9-4751-BF93-0ABBEBF2AD97}">
          <p14:sldIdLst>
            <p14:sldId id="1666"/>
            <p14:sldId id="1621"/>
            <p14:sldId id="1669"/>
            <p14:sldId id="1670"/>
            <p14:sldId id="1649"/>
            <p14:sldId id="1638"/>
            <p14:sldId id="1661"/>
            <p14:sldId id="1653"/>
            <p14:sldId id="1656"/>
            <p14:sldId id="1657"/>
            <p14:sldId id="1662"/>
            <p14:sldId id="1668"/>
            <p14:sldId id="1685"/>
            <p14:sldId id="1686"/>
            <p14:sldId id="1687"/>
            <p14:sldId id="1688"/>
            <p14:sldId id="1689"/>
            <p14:sldId id="1690"/>
            <p14:sldId id="1691"/>
            <p14:sldId id="1692"/>
            <p14:sldId id="1693"/>
            <p14:sldId id="1694"/>
            <p14:sldId id="1695"/>
            <p14:sldId id="1696"/>
            <p14:sldId id="1697"/>
            <p14:sldId id="16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5" pos="13" userDrawn="1">
          <p15:clr>
            <a:srgbClr val="A4A3A4"/>
          </p15:clr>
        </p15:guide>
        <p15:guide id="6" pos="6182" userDrawn="1">
          <p15:clr>
            <a:srgbClr val="A4A3A4"/>
          </p15:clr>
        </p15:guide>
        <p15:guide id="7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" lastIdx="0" clrIdx="0"/>
  <p:cmAuthor id="1" name="Pashchenko, Anton" initials="P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8E4"/>
    <a:srgbClr val="5EA038"/>
    <a:srgbClr val="5BA138"/>
    <a:srgbClr val="245327"/>
    <a:srgbClr val="8BAF2D"/>
    <a:srgbClr val="2E4D0F"/>
    <a:srgbClr val="325C1A"/>
    <a:srgbClr val="2B6030"/>
    <a:srgbClr val="FFFFFF"/>
    <a:srgbClr val="FFC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1" autoAdjust="0"/>
    <p:restoredTop sz="97914" autoAdjust="0"/>
  </p:normalViewPr>
  <p:slideViewPr>
    <p:cSldViewPr>
      <p:cViewPr varScale="1">
        <p:scale>
          <a:sx n="115" d="100"/>
          <a:sy n="115" d="100"/>
        </p:scale>
        <p:origin x="1524" y="84"/>
      </p:cViewPr>
      <p:guideLst>
        <p:guide orient="horz" pos="4247"/>
        <p:guide orient="horz" pos="2160"/>
        <p:guide orient="horz"/>
        <p:guide pos="13"/>
        <p:guide pos="6182"/>
        <p:guide pos="3120"/>
      </p:guideLst>
    </p:cSldViewPr>
  </p:slideViewPr>
  <p:outlineViewPr>
    <p:cViewPr>
      <p:scale>
        <a:sx n="33" d="100"/>
        <a:sy n="33" d="100"/>
      </p:scale>
      <p:origin x="0" y="16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04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44813" cy="496412"/>
          </a:xfrm>
          <a:prstGeom prst="rect">
            <a:avLst/>
          </a:prstGeom>
        </p:spPr>
        <p:txBody>
          <a:bodyPr vert="horz" lIns="88298" tIns="44149" rIns="88298" bIns="4414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82" y="2"/>
            <a:ext cx="2944813" cy="496412"/>
          </a:xfrm>
          <a:prstGeom prst="rect">
            <a:avLst/>
          </a:prstGeom>
        </p:spPr>
        <p:txBody>
          <a:bodyPr vert="horz" lIns="88298" tIns="44149" rIns="88298" bIns="44149" rtlCol="0"/>
          <a:lstStyle>
            <a:lvl1pPr algn="r">
              <a:defRPr sz="1200" smtClean="0"/>
            </a:lvl1pPr>
          </a:lstStyle>
          <a:p>
            <a:pPr>
              <a:defRPr/>
            </a:pPr>
            <a:fld id="{3B3E6D17-A4BE-4D1A-B7BE-734DCC8790D5}" type="datetimeFigureOut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430220"/>
            <a:ext cx="2944813" cy="496412"/>
          </a:xfrm>
          <a:prstGeom prst="rect">
            <a:avLst/>
          </a:prstGeom>
        </p:spPr>
        <p:txBody>
          <a:bodyPr vert="horz" lIns="88298" tIns="44149" rIns="88298" bIns="4414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82" y="9430220"/>
            <a:ext cx="2944813" cy="496412"/>
          </a:xfrm>
          <a:prstGeom prst="rect">
            <a:avLst/>
          </a:prstGeom>
        </p:spPr>
        <p:txBody>
          <a:bodyPr vert="horz" lIns="88298" tIns="44149" rIns="88298" bIns="4414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6E12360-72CD-4746-BCB5-206B3B1DEE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82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12"/>
          </a:xfrm>
          <a:prstGeom prst="rect">
            <a:avLst/>
          </a:prstGeom>
        </p:spPr>
        <p:txBody>
          <a:bodyPr vert="horz" lIns="95671" tIns="47836" rIns="95671" bIns="4783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412"/>
          </a:xfrm>
          <a:prstGeom prst="rect">
            <a:avLst/>
          </a:prstGeom>
        </p:spPr>
        <p:txBody>
          <a:bodyPr vert="horz" lIns="95671" tIns="47836" rIns="95671" bIns="4783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00D697-9853-4C2C-99FD-C377F55B2514}" type="datetimeFigureOut">
              <a:rPr lang="en-US"/>
              <a:pPr>
                <a:defRPr/>
              </a:pPr>
              <a:t>10/23/2019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721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1" tIns="47836" rIns="95671" bIns="47836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7" y="4716706"/>
            <a:ext cx="5438775" cy="4467701"/>
          </a:xfrm>
          <a:prstGeom prst="rect">
            <a:avLst/>
          </a:prstGeom>
        </p:spPr>
        <p:txBody>
          <a:bodyPr vert="horz" lIns="95671" tIns="47836" rIns="95671" bIns="4783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220"/>
            <a:ext cx="2946400" cy="496412"/>
          </a:xfrm>
          <a:prstGeom prst="rect">
            <a:avLst/>
          </a:prstGeom>
        </p:spPr>
        <p:txBody>
          <a:bodyPr vert="horz" lIns="95671" tIns="47836" rIns="95671" bIns="4783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30220"/>
            <a:ext cx="2946400" cy="496412"/>
          </a:xfrm>
          <a:prstGeom prst="rect">
            <a:avLst/>
          </a:prstGeom>
        </p:spPr>
        <p:txBody>
          <a:bodyPr vert="horz" lIns="95671" tIns="47836" rIns="95671" bIns="4783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C5010A-741E-4435-A3D3-92A08B4FBA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371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3.xml"/><Relationship Id="rId7" Type="http://schemas.openxmlformats.org/officeDocument/2006/relationships/image" Target="../media/image6.jpeg"/><Relationship Id="rId2" Type="http://schemas.openxmlformats.org/officeDocument/2006/relationships/tags" Target="../tags/tag2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5.xml"/><Relationship Id="rId7" Type="http://schemas.openxmlformats.org/officeDocument/2006/relationships/image" Target="../media/image6.jpeg"/><Relationship Id="rId2" Type="http://schemas.openxmlformats.org/officeDocument/2006/relationships/tags" Target="../tags/tag2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7.xml"/><Relationship Id="rId7" Type="http://schemas.openxmlformats.org/officeDocument/2006/relationships/image" Target="../media/image6.jpeg"/><Relationship Id="rId2" Type="http://schemas.openxmlformats.org/officeDocument/2006/relationships/tags" Target="../tags/tag2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9.xml"/><Relationship Id="rId7" Type="http://schemas.openxmlformats.org/officeDocument/2006/relationships/image" Target="../media/image6.jpeg"/><Relationship Id="rId2" Type="http://schemas.openxmlformats.org/officeDocument/2006/relationships/tags" Target="../tags/tag2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1.xml"/><Relationship Id="rId7" Type="http://schemas.openxmlformats.org/officeDocument/2006/relationships/image" Target="../media/image6.jpeg"/><Relationship Id="rId2" Type="http://schemas.openxmlformats.org/officeDocument/2006/relationships/tags" Target="../tags/tag3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3.xml"/><Relationship Id="rId7" Type="http://schemas.openxmlformats.org/officeDocument/2006/relationships/image" Target="../media/image6.jpeg"/><Relationship Id="rId2" Type="http://schemas.openxmlformats.org/officeDocument/2006/relationships/tags" Target="../tags/tag3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5.xml"/><Relationship Id="rId7" Type="http://schemas.openxmlformats.org/officeDocument/2006/relationships/image" Target="../media/image6.jpeg"/><Relationship Id="rId2" Type="http://schemas.openxmlformats.org/officeDocument/2006/relationships/tags" Target="../tags/tag3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7.xml"/><Relationship Id="rId7" Type="http://schemas.openxmlformats.org/officeDocument/2006/relationships/image" Target="../media/image6.jpeg"/><Relationship Id="rId2" Type="http://schemas.openxmlformats.org/officeDocument/2006/relationships/tags" Target="../tags/tag3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9.xml"/><Relationship Id="rId7" Type="http://schemas.openxmlformats.org/officeDocument/2006/relationships/image" Target="../media/image6.jpeg"/><Relationship Id="rId2" Type="http://schemas.openxmlformats.org/officeDocument/2006/relationships/tags" Target="../tags/tag3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1.xml"/><Relationship Id="rId7" Type="http://schemas.openxmlformats.org/officeDocument/2006/relationships/image" Target="../media/image6.jpeg"/><Relationship Id="rId2" Type="http://schemas.openxmlformats.org/officeDocument/2006/relationships/tags" Target="../tags/tag4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3.xml"/><Relationship Id="rId7" Type="http://schemas.openxmlformats.org/officeDocument/2006/relationships/image" Target="../media/image6.jpeg"/><Relationship Id="rId2" Type="http://schemas.openxmlformats.org/officeDocument/2006/relationships/tags" Target="../tags/tag4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5.xml"/><Relationship Id="rId7" Type="http://schemas.openxmlformats.org/officeDocument/2006/relationships/image" Target="../media/image6.jpeg"/><Relationship Id="rId2" Type="http://schemas.openxmlformats.org/officeDocument/2006/relationships/tags" Target="../tags/tag4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7.xml"/><Relationship Id="rId7" Type="http://schemas.openxmlformats.org/officeDocument/2006/relationships/image" Target="../media/image6.jpeg"/><Relationship Id="rId2" Type="http://schemas.openxmlformats.org/officeDocument/2006/relationships/tags" Target="../tags/tag4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9.xml"/><Relationship Id="rId7" Type="http://schemas.openxmlformats.org/officeDocument/2006/relationships/image" Target="../media/image6.jpeg"/><Relationship Id="rId2" Type="http://schemas.openxmlformats.org/officeDocument/2006/relationships/tags" Target="../tags/tag48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1.xml"/><Relationship Id="rId7" Type="http://schemas.openxmlformats.org/officeDocument/2006/relationships/image" Target="../media/image6.jpeg"/><Relationship Id="rId2" Type="http://schemas.openxmlformats.org/officeDocument/2006/relationships/tags" Target="../tags/tag50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3.xml"/><Relationship Id="rId7" Type="http://schemas.openxmlformats.org/officeDocument/2006/relationships/image" Target="../media/image6.jpeg"/><Relationship Id="rId2" Type="http://schemas.openxmlformats.org/officeDocument/2006/relationships/tags" Target="../tags/tag5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1.xml"/><Relationship Id="rId7" Type="http://schemas.openxmlformats.org/officeDocument/2006/relationships/image" Target="../media/image6.jpeg"/><Relationship Id="rId2" Type="http://schemas.openxmlformats.org/officeDocument/2006/relationships/tags" Target="../tags/tag60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3.xml"/><Relationship Id="rId7" Type="http://schemas.openxmlformats.org/officeDocument/2006/relationships/image" Target="../media/image6.jpeg"/><Relationship Id="rId2" Type="http://schemas.openxmlformats.org/officeDocument/2006/relationships/tags" Target="../tags/tag6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5.xml"/><Relationship Id="rId7" Type="http://schemas.openxmlformats.org/officeDocument/2006/relationships/image" Target="../media/image6.jpeg"/><Relationship Id="rId2" Type="http://schemas.openxmlformats.org/officeDocument/2006/relationships/tags" Target="../tags/tag64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e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3.xml"/><Relationship Id="rId7" Type="http://schemas.openxmlformats.org/officeDocument/2006/relationships/image" Target="../media/image6.jpeg"/><Relationship Id="rId2" Type="http://schemas.openxmlformats.org/officeDocument/2006/relationships/tags" Target="../tags/tag7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5.xml"/><Relationship Id="rId7" Type="http://schemas.openxmlformats.org/officeDocument/2006/relationships/image" Target="../media/image6.jpeg"/><Relationship Id="rId2" Type="http://schemas.openxmlformats.org/officeDocument/2006/relationships/tags" Target="../tags/tag7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7.xml"/><Relationship Id="rId7" Type="http://schemas.openxmlformats.org/officeDocument/2006/relationships/image" Target="../media/image6.jpeg"/><Relationship Id="rId2" Type="http://schemas.openxmlformats.org/officeDocument/2006/relationships/tags" Target="../tags/tag7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1.xml"/><Relationship Id="rId7" Type="http://schemas.openxmlformats.org/officeDocument/2006/relationships/image" Target="../media/image6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3.xml"/><Relationship Id="rId7" Type="http://schemas.openxmlformats.org/officeDocument/2006/relationships/image" Target="../media/image6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5.xml"/><Relationship Id="rId7" Type="http://schemas.openxmlformats.org/officeDocument/2006/relationships/image" Target="../media/image6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7.xml"/><Relationship Id="rId7" Type="http://schemas.openxmlformats.org/officeDocument/2006/relationships/image" Target="../media/image6.jpeg"/><Relationship Id="rId2" Type="http://schemas.openxmlformats.org/officeDocument/2006/relationships/tags" Target="../tags/tag1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9.xml"/><Relationship Id="rId7" Type="http://schemas.openxmlformats.org/officeDocument/2006/relationships/image" Target="../media/image6.jpeg"/><Relationship Id="rId2" Type="http://schemas.openxmlformats.org/officeDocument/2006/relationships/tags" Target="../tags/tag1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1.xml"/><Relationship Id="rId7" Type="http://schemas.openxmlformats.org/officeDocument/2006/relationships/image" Target="../media/image6.jpeg"/><Relationship Id="rId2" Type="http://schemas.openxmlformats.org/officeDocument/2006/relationships/tags" Target="../tags/tag2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/>
        </p:nvPicPr>
        <p:blipFill rotWithShape="1">
          <a:blip r:embed="rId2"/>
          <a:srcRect r="970"/>
          <a:stretch/>
        </p:blipFill>
        <p:spPr>
          <a:xfrm>
            <a:off x="1" y="0"/>
            <a:ext cx="9906000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944" y="534396"/>
            <a:ext cx="3466869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42097" y="534498"/>
            <a:ext cx="4104565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5186" y="4480105"/>
            <a:ext cx="8287098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5186" y="5449760"/>
            <a:ext cx="8287098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4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267560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6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2479687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9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736271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1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73137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5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566417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87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331540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0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3908419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2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2476378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95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294587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97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389802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главл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2294682"/>
              </p:ext>
            </p:extLst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19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2943" y="532580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2581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8" y="6572300"/>
            <a:ext cx="2787663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233892" y="532581"/>
            <a:ext cx="6135676" cy="633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904880" y="1771650"/>
            <a:ext cx="78283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 smtClean="0"/>
              <a:t>Дорожная карта реализации</a:t>
            </a:r>
            <a:r>
              <a:rPr lang="ru-RU" sz="2000" baseline="0" dirty="0" smtClean="0"/>
              <a:t> Сценария 2 «Оптимальный»</a:t>
            </a:r>
            <a:endParaRPr lang="ru-RU" sz="2000" dirty="0" smtClean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 smtClean="0"/>
              <a:t>Состав сценария 2 «Оптимальный»</a:t>
            </a:r>
          </a:p>
        </p:txBody>
      </p:sp>
    </p:spTree>
    <p:extLst>
      <p:ext uri="{BB962C8B-B14F-4D97-AF65-F5344CB8AC3E}">
        <p14:creationId xmlns:p14="http://schemas.microsoft.com/office/powerpoint/2010/main" val="352005257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99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77652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2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34711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4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28655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07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00921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орожная карта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2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33892" y="534397"/>
            <a:ext cx="6135676" cy="633942"/>
          </a:xfrm>
        </p:spPr>
        <p:txBody>
          <a:bodyPr wrap="square" anchor="ctr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24724" y="6527823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52945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auto">
          <a:xfrm>
            <a:off x="4231997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«Дорожная карта перехода к целевому состоянию ИТ»</a:t>
            </a:r>
          </a:p>
        </p:txBody>
      </p:sp>
    </p:spTree>
    <p:extLst>
      <p:ext uri="{BB962C8B-B14F-4D97-AF65-F5344CB8AC3E}">
        <p14:creationId xmlns:p14="http://schemas.microsoft.com/office/powerpoint/2010/main" val="1042949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Т-стратегия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30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2000" baseline="0" dirty="0"/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19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2943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8" y="6572300"/>
            <a:ext cx="2787663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4" y="238712"/>
            <a:ext cx="5550945" cy="159462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ИТ стратегии 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года </a:t>
            </a:r>
          </a:p>
        </p:txBody>
      </p:sp>
    </p:spTree>
    <p:extLst>
      <p:ext uri="{BB962C8B-B14F-4D97-AF65-F5344CB8AC3E}">
        <p14:creationId xmlns:p14="http://schemas.microsoft.com/office/powerpoint/2010/main" val="31921058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4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3572" y="534451"/>
            <a:ext cx="451580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76" y="1562100"/>
            <a:ext cx="8987931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775"/>
            <a:ext cx="2311400" cy="365125"/>
          </a:xfr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2920" y="534395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defTabSz="457104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6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vers Stripes 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"/>
            <a:ext cx="10003079" cy="6928225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324724" y="652781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DDF61C1-2457-E848-BB6B-E1DA9A549776}" type="slidenum">
              <a:rPr lang="en-US" sz="800" smtClean="0">
                <a:solidFill>
                  <a:prstClr val="white"/>
                </a:solidFill>
                <a:latin typeface="Arial"/>
                <a:cs typeface="Arial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5" name="Picture 14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40" y="534396"/>
            <a:ext cx="3466869" cy="6339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573" y="1549400"/>
            <a:ext cx="4272738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573" y="1880365"/>
            <a:ext cx="4272738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216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9377" y="1549400"/>
            <a:ext cx="4462989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9377" y="1880365"/>
            <a:ext cx="4462989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180000" rIns="216000" bIns="936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08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906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61" y="2540000"/>
            <a:ext cx="4104565" cy="1752600"/>
          </a:xfrm>
        </p:spPr>
        <p:txBody>
          <a:bodyPr bIns="187200" anchor="ctr">
            <a:normAutofit/>
          </a:bodyPr>
          <a:lstStyle>
            <a:lvl1pPr algn="l"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23" y="534396"/>
            <a:ext cx="3466869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61" y="534400"/>
            <a:ext cx="4104565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1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/>
        </p:nvPicPr>
        <p:blipFill rotWithShape="1">
          <a:blip r:embed="rId2"/>
          <a:srcRect r="970"/>
          <a:stretch/>
        </p:blipFill>
        <p:spPr bwMode="auto">
          <a:xfrm>
            <a:off x="1" y="0"/>
            <a:ext cx="9906000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52946" y="534396"/>
            <a:ext cx="3466869" cy="63394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35186" y="4480105"/>
            <a:ext cx="8287098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35186" y="5449760"/>
            <a:ext cx="8287098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11" descr="accenture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956" y="366713"/>
            <a:ext cx="2029354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11130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3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ВТБ"/>
          <p:cNvPicPr>
            <a:picLocks noChangeAspect="1" noChangeArrowheads="1"/>
          </p:cNvPicPr>
          <p:nvPr userDrawn="1"/>
        </p:nvPicPr>
        <p:blipFill rotWithShape="1">
          <a:blip r:embed="rId6" cstate="print"/>
          <a:srcRect b="25066"/>
          <a:stretch/>
        </p:blipFill>
        <p:spPr bwMode="auto">
          <a:xfrm>
            <a:off x="8770539" y="109172"/>
            <a:ext cx="1409095" cy="347528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 userDrawn="1"/>
        </p:nvCxnSpPr>
        <p:spPr>
          <a:xfrm>
            <a:off x="0" y="562736"/>
            <a:ext cx="990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1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67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24724" y="6527823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52945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33892" y="534397"/>
            <a:ext cx="6135676" cy="633942"/>
          </a:xfrm>
        </p:spPr>
        <p:txBody>
          <a:bodyPr wrap="square" anchor="ctr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4" name="AcnRoadmap_ID_5"/>
          <p:cNvSpPr txBox="1"/>
          <p:nvPr userDrawn="1">
            <p:custDataLst>
              <p:tags r:id="rId3"/>
            </p:custDataLst>
          </p:nvPr>
        </p:nvSpPr>
        <p:spPr bwMode="auto">
          <a:xfrm>
            <a:off x="4231997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«Дорожная карта перехода к целевому состоянию ИТ»</a:t>
            </a:r>
          </a:p>
        </p:txBody>
      </p:sp>
    </p:spTree>
    <p:extLst>
      <p:ext uri="{BB962C8B-B14F-4D97-AF65-F5344CB8AC3E}">
        <p14:creationId xmlns:p14="http://schemas.microsoft.com/office/powerpoint/2010/main" val="58502000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Т-стратегия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69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33892" y="534397"/>
            <a:ext cx="6135676" cy="633942"/>
          </a:xfrm>
        </p:spPr>
        <p:txBody>
          <a:bodyPr wrap="square" anchor="ctr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24724" y="6527823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52945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auto">
          <a:xfrm>
            <a:off x="4231997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«Дорожная карта перехода к целевому состоянию ИТ»</a:t>
            </a:r>
          </a:p>
        </p:txBody>
      </p:sp>
    </p:spTree>
    <p:extLst>
      <p:ext uri="{BB962C8B-B14F-4D97-AF65-F5344CB8AC3E}">
        <p14:creationId xmlns:p14="http://schemas.microsoft.com/office/powerpoint/2010/main" val="140322050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орожная карта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1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33892" y="534397"/>
            <a:ext cx="6135676" cy="633942"/>
          </a:xfrm>
        </p:spPr>
        <p:txBody>
          <a:bodyPr wrap="square" anchor="ctr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24724" y="6527823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52945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auto">
          <a:xfrm>
            <a:off x="4231997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«Дорожная карта перехода к целевому состоянию ИТ»</a:t>
            </a:r>
          </a:p>
        </p:txBody>
      </p:sp>
    </p:spTree>
    <p:extLst>
      <p:ext uri="{BB962C8B-B14F-4D97-AF65-F5344CB8AC3E}">
        <p14:creationId xmlns:p14="http://schemas.microsoft.com/office/powerpoint/2010/main" val="1437350910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/>
        </p:nvPicPr>
        <p:blipFill rotWithShape="1">
          <a:blip r:embed="rId2"/>
          <a:srcRect r="970"/>
          <a:stretch/>
        </p:blipFill>
        <p:spPr bwMode="auto">
          <a:xfrm>
            <a:off x="1" y="0"/>
            <a:ext cx="9906000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52946" y="534396"/>
            <a:ext cx="3466869" cy="63394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35186" y="4480105"/>
            <a:ext cx="8287098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35186" y="5449760"/>
            <a:ext cx="8287098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11" descr="accenture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956" y="366713"/>
            <a:ext cx="2029354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41297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6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24724" y="6527823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52945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33892" y="534397"/>
            <a:ext cx="6135676" cy="633942"/>
          </a:xfrm>
        </p:spPr>
        <p:txBody>
          <a:bodyPr wrap="square" anchor="ctr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4" name="AcnRoadmap_ID_5"/>
          <p:cNvSpPr txBox="1"/>
          <p:nvPr userDrawn="1">
            <p:custDataLst>
              <p:tags r:id="rId3"/>
            </p:custDataLst>
          </p:nvPr>
        </p:nvSpPr>
        <p:spPr bwMode="auto">
          <a:xfrm>
            <a:off x="4231997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«Дорожная карта перехода к целевому состоянию ИТ»</a:t>
            </a:r>
          </a:p>
        </p:txBody>
      </p:sp>
    </p:spTree>
    <p:extLst>
      <p:ext uri="{BB962C8B-B14F-4D97-AF65-F5344CB8AC3E}">
        <p14:creationId xmlns:p14="http://schemas.microsoft.com/office/powerpoint/2010/main" val="255447971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Т-стратегия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9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33892" y="534397"/>
            <a:ext cx="6135676" cy="633942"/>
          </a:xfrm>
        </p:spPr>
        <p:txBody>
          <a:bodyPr wrap="square" anchor="ctr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24724" y="6527823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52945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auto">
          <a:xfrm>
            <a:off x="4231997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«Дорожная карта перехода к целевому состоянию ИТ»</a:t>
            </a:r>
          </a:p>
        </p:txBody>
      </p:sp>
    </p:spTree>
    <p:extLst>
      <p:ext uri="{BB962C8B-B14F-4D97-AF65-F5344CB8AC3E}">
        <p14:creationId xmlns:p14="http://schemas.microsoft.com/office/powerpoint/2010/main" val="419366127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орожная карта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81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33892" y="534397"/>
            <a:ext cx="6135676" cy="633942"/>
          </a:xfrm>
        </p:spPr>
        <p:txBody>
          <a:bodyPr wrap="square" anchor="ctr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24724" y="6527823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52945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auto">
          <a:xfrm>
            <a:off x="4231997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«Дорожная карта перехода к целевому состоянию ИТ»</a:t>
            </a:r>
          </a:p>
        </p:txBody>
      </p:sp>
    </p:spTree>
    <p:extLst>
      <p:ext uri="{BB962C8B-B14F-4D97-AF65-F5344CB8AC3E}">
        <p14:creationId xmlns:p14="http://schemas.microsoft.com/office/powerpoint/2010/main" val="401225307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2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4087354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2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2605577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4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5697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47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225970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49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3879395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1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6669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4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vmlDrawing" Target="../drawings/vmlDrawing1.vml"/><Relationship Id="rId35" Type="http://schemas.openxmlformats.org/officeDocument/2006/relationships/tags" Target="../tags/tag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oleObject" Target="../embeddings/oleObject26.bin"/><Relationship Id="rId3" Type="http://schemas.openxmlformats.org/officeDocument/2006/relationships/slideLayout" Target="../slideLayouts/slideLayout31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vmlDrawing" Target="../drawings/vmlDrawing26.vml"/><Relationship Id="rId11" Type="http://schemas.openxmlformats.org/officeDocument/2006/relationships/tags" Target="../tags/tag58.xml"/><Relationship Id="rId5" Type="http://schemas.openxmlformats.org/officeDocument/2006/relationships/theme" Target="../theme/theme2.xml"/><Relationship Id="rId15" Type="http://schemas.openxmlformats.org/officeDocument/2006/relationships/image" Target="../media/image2.png"/><Relationship Id="rId10" Type="http://schemas.openxmlformats.org/officeDocument/2006/relationships/tags" Target="../tags/tag57.xml"/><Relationship Id="rId4" Type="http://schemas.openxmlformats.org/officeDocument/2006/relationships/slideLayout" Target="../slideLayouts/slideLayout32.xml"/><Relationship Id="rId9" Type="http://schemas.openxmlformats.org/officeDocument/2006/relationships/tags" Target="../tags/tag56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oleObject" Target="../embeddings/oleObject30.bin"/><Relationship Id="rId3" Type="http://schemas.openxmlformats.org/officeDocument/2006/relationships/slideLayout" Target="../slideLayouts/slideLayout35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vmlDrawing" Target="../drawings/vmlDrawing30.vml"/><Relationship Id="rId11" Type="http://schemas.openxmlformats.org/officeDocument/2006/relationships/tags" Target="../tags/tag70.xml"/><Relationship Id="rId5" Type="http://schemas.openxmlformats.org/officeDocument/2006/relationships/theme" Target="../theme/theme3.xml"/><Relationship Id="rId15" Type="http://schemas.openxmlformats.org/officeDocument/2006/relationships/image" Target="../media/image2.png"/><Relationship Id="rId10" Type="http://schemas.openxmlformats.org/officeDocument/2006/relationships/tags" Target="../tags/tag69.xml"/><Relationship Id="rId4" Type="http://schemas.openxmlformats.org/officeDocument/2006/relationships/slideLayout" Target="../slideLayouts/slideLayout36.xml"/><Relationship Id="rId9" Type="http://schemas.openxmlformats.org/officeDocument/2006/relationships/tags" Target="../tags/tag68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572" y="338997"/>
            <a:ext cx="4515804" cy="54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158" y="1274553"/>
            <a:ext cx="8957347" cy="499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93625" y="643892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0966" y="643892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191076" y="338997"/>
            <a:ext cx="2431343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Название презентации (задается в настройках footer)</a:t>
            </a:r>
            <a:endParaRPr lang="en-US" dirty="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162202462"/>
              </p:ext>
            </p:extLst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47" name="think-cell Slide" r:id="rId37" imgW="270" imgH="270" progId="TCLayout.ActiveDocument.1">
                  <p:embed/>
                </p:oleObj>
              </mc:Choice>
              <mc:Fallback>
                <p:oleObj name="think-cell Slide" r:id="rId3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C Banner"/>
          <p:cNvSpPr>
            <a:spLocks noChangeArrowheads="1"/>
          </p:cNvSpPr>
          <p:nvPr userDrawn="1"/>
        </p:nvSpPr>
        <p:spPr bwMode="gray">
          <a:xfrm>
            <a:off x="0" y="0"/>
            <a:ext cx="9906000" cy="5842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AcnSubjectTitle_ID_9" hidden="1"/>
          <p:cNvSpPr txBox="1"/>
          <p:nvPr userDrawn="1">
            <p:custDataLst>
              <p:tags r:id="rId32"/>
            </p:custDataLst>
          </p:nvPr>
        </p:nvSpPr>
        <p:spPr bwMode="gray">
          <a:xfrm>
            <a:off x="194338" y="646113"/>
            <a:ext cx="951216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 dirty="0"/>
              <a:t>Subject Title</a:t>
            </a:r>
          </a:p>
        </p:txBody>
      </p:sp>
      <p:sp>
        <p:nvSpPr>
          <p:cNvPr id="11" name="AcnRoadmap_ID_12" hidden="1"/>
          <p:cNvSpPr txBox="1"/>
          <p:nvPr userDrawn="1">
            <p:custDataLst>
              <p:tags r:id="rId33"/>
            </p:custDataLst>
          </p:nvPr>
        </p:nvSpPr>
        <p:spPr bwMode="gray">
          <a:xfrm>
            <a:off x="0" y="3"/>
            <a:ext cx="8323792" cy="174851"/>
          </a:xfrm>
          <a:prstGeom prst="rect">
            <a:avLst/>
          </a:prstGeom>
          <a:noFill/>
        </p:spPr>
        <p:txBody>
          <a:bodyPr lIns="36000" tIns="0" rIns="36000" bIns="36000">
            <a:spAutoFit/>
          </a:bodyPr>
          <a:lstStyle/>
          <a:p>
            <a:pPr>
              <a:defRPr/>
            </a:pPr>
            <a:r>
              <a:rPr lang="en-US" sz="900" i="1" dirty="0">
                <a:solidFill>
                  <a:srgbClr val="FFFFFF"/>
                </a:solidFill>
              </a:rPr>
              <a:t>Roadmap</a:t>
            </a:r>
          </a:p>
        </p:txBody>
      </p:sp>
      <p:sp>
        <p:nvSpPr>
          <p:cNvPr id="13" name="AcnStamp_ID_10" hidden="1"/>
          <p:cNvSpPr/>
          <p:nvPr userDrawn="1">
            <p:custDataLst>
              <p:tags r:id="rId34"/>
            </p:custDataLst>
          </p:nvPr>
        </p:nvSpPr>
        <p:spPr bwMode="gray">
          <a:xfrm>
            <a:off x="9706504" y="754062"/>
            <a:ext cx="0" cy="0"/>
          </a:xfrm>
          <a:prstGeom prst="leftRightArrow">
            <a:avLst>
              <a:gd name="adj1" fmla="val 0"/>
              <a:gd name="adj2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5400" rIns="0" bIns="254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 STAMP</a:t>
            </a:r>
          </a:p>
        </p:txBody>
      </p:sp>
      <p:cxnSp>
        <p:nvCxnSpPr>
          <p:cNvPr id="14" name="AcnStpConnector_ID_13" hidden="1"/>
          <p:cNvCxnSpPr>
            <a:stCxn id="10" idx="2"/>
            <a:endCxn id="10" idx="0"/>
          </p:cNvCxnSpPr>
          <p:nvPr userDrawn="1">
            <p:custDataLst>
              <p:tags r:id="rId35"/>
            </p:custDataLst>
          </p:nvPr>
        </p:nvCxnSpPr>
        <p:spPr bwMode="gray">
          <a:xfrm rot="5400000" flipH="1" flipV="1">
            <a:off x="9706570" y="753997"/>
            <a:ext cx="1588" cy="1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AcnStpConnector_ID_14" hidden="1"/>
          <p:cNvCxnSpPr>
            <a:stCxn id="10" idx="4"/>
            <a:endCxn id="10" idx="6"/>
          </p:cNvCxnSpPr>
          <p:nvPr userDrawn="1">
            <p:custDataLst>
              <p:tags r:id="rId36"/>
            </p:custDataLst>
          </p:nvPr>
        </p:nvCxnSpPr>
        <p:spPr bwMode="gray">
          <a:xfrm rot="5400000">
            <a:off x="9706570" y="753997"/>
            <a:ext cx="1588" cy="1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800" r:id="rId2"/>
    <p:sldLayoutId id="2147483764" r:id="rId3"/>
    <p:sldLayoutId id="2147483766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802" r:id="rId24"/>
    <p:sldLayoutId id="2147483836" r:id="rId25"/>
    <p:sldLayoutId id="2147483910" r:id="rId26"/>
    <p:sldLayoutId id="2147483911" r:id="rId27"/>
    <p:sldLayoutId id="2147483912" r:id="rId2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975" indent="-163513" algn="l" defTabSz="457200" rtl="0" eaLnBrk="1" latinLnBrk="0" hangingPunct="1">
        <a:spcBef>
          <a:spcPct val="20000"/>
        </a:spcBef>
        <a:buSzPct val="100000"/>
        <a:buFontTx/>
        <a:buBlip>
          <a:blip r:embed="rId39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360363" indent="-179388" algn="l" defTabSz="358775" rtl="0" eaLnBrk="1" latinLnBrk="0" hangingPunct="1">
        <a:spcBef>
          <a:spcPct val="20000"/>
        </a:spcBef>
        <a:buClr>
          <a:srgbClr val="266234"/>
        </a:buClr>
        <a:buSzPct val="140000"/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536575" indent="-157163" algn="l" defTabSz="457200" rtl="0" eaLnBrk="1" latinLnBrk="0" hangingPunct="1">
        <a:spcBef>
          <a:spcPct val="20000"/>
        </a:spcBef>
        <a:buClr>
          <a:srgbClr val="266234"/>
        </a:buClr>
        <a:buSzPct val="120000"/>
        <a:buFont typeface="Wingdings" charset="2"/>
        <a:buChar char="§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715963" indent="-174625" algn="l" defTabSz="457200" rtl="0" eaLnBrk="1" latinLnBrk="0" hangingPunct="1">
        <a:spcBef>
          <a:spcPct val="20000"/>
        </a:spcBef>
        <a:buClr>
          <a:srgbClr val="266234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96938" indent="-176213" algn="l" defTabSz="457200" rtl="0" eaLnBrk="1" latinLnBrk="0" hangingPunct="1">
        <a:spcBef>
          <a:spcPct val="20000"/>
        </a:spcBef>
        <a:buClr>
          <a:srgbClr val="266234"/>
        </a:buClr>
        <a:buSzPct val="50000"/>
        <a:buFont typeface="Wingdings" charset="2"/>
        <a:buChar char="u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43572" y="338997"/>
            <a:ext cx="4515804" cy="54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4158" y="1274553"/>
            <a:ext cx="8957347" cy="499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3793625" y="643892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310966" y="643892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37E6A53-12D0-4565-8FD2-2E3BCBAC06CA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auto">
          <a:xfrm>
            <a:off x="7191078" y="338997"/>
            <a:ext cx="2431343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646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C Banner"/>
          <p:cNvSpPr>
            <a:spLocks noChangeArrowheads="1"/>
          </p:cNvSpPr>
          <p:nvPr userDrawn="1"/>
        </p:nvSpPr>
        <p:spPr bwMode="auto">
          <a:xfrm>
            <a:off x="0" y="0"/>
            <a:ext cx="9906000" cy="5842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cnSubjectTitle_ID_9" hidden="1"/>
          <p:cNvSpPr txBox="1"/>
          <p:nvPr userDrawn="1">
            <p:custDataLst>
              <p:tags r:id="rId8"/>
            </p:custDataLst>
          </p:nvPr>
        </p:nvSpPr>
        <p:spPr bwMode="auto">
          <a:xfrm>
            <a:off x="194338" y="646113"/>
            <a:ext cx="951216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Subject Title</a:t>
            </a:r>
          </a:p>
        </p:txBody>
      </p:sp>
      <p:sp>
        <p:nvSpPr>
          <p:cNvPr id="11" name="AcnRoadmap_ID_12" hidden="1"/>
          <p:cNvSpPr txBox="1"/>
          <p:nvPr userDrawn="1">
            <p:custDataLst>
              <p:tags r:id="rId9"/>
            </p:custDataLst>
          </p:nvPr>
        </p:nvSpPr>
        <p:spPr bwMode="auto">
          <a:xfrm>
            <a:off x="0" y="3"/>
            <a:ext cx="8323792" cy="174851"/>
          </a:xfrm>
          <a:prstGeom prst="rect">
            <a:avLst/>
          </a:prstGeom>
          <a:noFill/>
        </p:spPr>
        <p:txBody>
          <a:bodyPr lIns="36000" tIns="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rgbClr val="FFFFFF"/>
                </a:solidFill>
                <a:latin typeface="Calibri"/>
              </a:rPr>
              <a:t>Roadmap</a:t>
            </a:r>
          </a:p>
        </p:txBody>
      </p:sp>
      <p:sp>
        <p:nvSpPr>
          <p:cNvPr id="13" name="AcnStamp_ID_10" hidden="1"/>
          <p:cNvSpPr/>
          <p:nvPr userDrawn="1">
            <p:custDataLst>
              <p:tags r:id="rId10"/>
            </p:custDataLst>
          </p:nvPr>
        </p:nvSpPr>
        <p:spPr bwMode="auto">
          <a:xfrm>
            <a:off x="9706504" y="754062"/>
            <a:ext cx="0" cy="0"/>
          </a:xfrm>
          <a:prstGeom prst="leftRightArrow">
            <a:avLst>
              <a:gd name="adj1" fmla="val 0"/>
              <a:gd name="adj2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5400" rIns="0" bIns="254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400" b="1" dirty="0" smtClean="0">
                <a:solidFill>
                  <a:prstClr val="black"/>
                </a:solidFill>
              </a:rPr>
              <a:t>MASTER STAMP</a:t>
            </a:r>
          </a:p>
        </p:txBody>
      </p:sp>
      <p:cxnSp>
        <p:nvCxnSpPr>
          <p:cNvPr id="14" name="AcnStpConnector_ID_13" hidden="1"/>
          <p:cNvCxnSpPr>
            <a:stCxn id="10" idx="2"/>
            <a:endCxn id="10" idx="0"/>
          </p:cNvCxnSpPr>
          <p:nvPr userDrawn="1">
            <p:custDataLst>
              <p:tags r:id="rId11"/>
            </p:custDataLst>
          </p:nvPr>
        </p:nvCxnSpPr>
        <p:spPr bwMode="auto">
          <a:xfrm rot="5400000" flipH="1" flipV="1">
            <a:off x="9706570" y="753997"/>
            <a:ext cx="1588" cy="1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AcnStpConnector_ID_14" hidden="1"/>
          <p:cNvCxnSpPr>
            <a:stCxn id="10" idx="4"/>
            <a:endCxn id="10" idx="6"/>
          </p:cNvCxnSpPr>
          <p:nvPr userDrawn="1">
            <p:custDataLst>
              <p:tags r:id="rId12"/>
            </p:custDataLst>
          </p:nvPr>
        </p:nvCxnSpPr>
        <p:spPr bwMode="auto">
          <a:xfrm rot="5400000">
            <a:off x="9706570" y="753997"/>
            <a:ext cx="1588" cy="1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7582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975" indent="-163513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360363" indent="-179388" algn="l" defTabSz="358775" rtl="0" eaLnBrk="1" latinLnBrk="0" hangingPunct="1">
        <a:spcBef>
          <a:spcPct val="20000"/>
        </a:spcBef>
        <a:buClr>
          <a:srgbClr val="266234"/>
        </a:buClr>
        <a:buSzPct val="140000"/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536575" indent="-157163" algn="l" defTabSz="457200" rtl="0" eaLnBrk="1" latinLnBrk="0" hangingPunct="1">
        <a:spcBef>
          <a:spcPct val="20000"/>
        </a:spcBef>
        <a:buClr>
          <a:srgbClr val="266234"/>
        </a:buClr>
        <a:buSzPct val="120000"/>
        <a:buFont typeface="Wingdings" charset="2"/>
        <a:buChar char="§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715963" indent="-174625" algn="l" defTabSz="457200" rtl="0" eaLnBrk="1" latinLnBrk="0" hangingPunct="1">
        <a:spcBef>
          <a:spcPct val="20000"/>
        </a:spcBef>
        <a:buClr>
          <a:srgbClr val="266234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96938" indent="-176213" algn="l" defTabSz="457200" rtl="0" eaLnBrk="1" latinLnBrk="0" hangingPunct="1">
        <a:spcBef>
          <a:spcPct val="20000"/>
        </a:spcBef>
        <a:buClr>
          <a:srgbClr val="266234"/>
        </a:buClr>
        <a:buSzPct val="50000"/>
        <a:buFont typeface="Wingdings" charset="2"/>
        <a:buChar char="u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43572" y="338997"/>
            <a:ext cx="4515804" cy="54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4158" y="1274553"/>
            <a:ext cx="8957347" cy="499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3793625" y="643892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310966" y="643892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37E6A53-12D0-4565-8FD2-2E3BCBAC06CA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auto">
          <a:xfrm>
            <a:off x="7191078" y="338997"/>
            <a:ext cx="2431343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42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C Banner"/>
          <p:cNvSpPr>
            <a:spLocks noChangeArrowheads="1"/>
          </p:cNvSpPr>
          <p:nvPr userDrawn="1"/>
        </p:nvSpPr>
        <p:spPr bwMode="auto">
          <a:xfrm>
            <a:off x="0" y="0"/>
            <a:ext cx="9906000" cy="5842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cnSubjectTitle_ID_9" hidden="1"/>
          <p:cNvSpPr txBox="1"/>
          <p:nvPr userDrawn="1">
            <p:custDataLst>
              <p:tags r:id="rId8"/>
            </p:custDataLst>
          </p:nvPr>
        </p:nvSpPr>
        <p:spPr bwMode="auto">
          <a:xfrm>
            <a:off x="194338" y="646113"/>
            <a:ext cx="951216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Subject Title</a:t>
            </a:r>
          </a:p>
        </p:txBody>
      </p:sp>
      <p:sp>
        <p:nvSpPr>
          <p:cNvPr id="11" name="AcnRoadmap_ID_12" hidden="1"/>
          <p:cNvSpPr txBox="1"/>
          <p:nvPr userDrawn="1">
            <p:custDataLst>
              <p:tags r:id="rId9"/>
            </p:custDataLst>
          </p:nvPr>
        </p:nvSpPr>
        <p:spPr bwMode="auto">
          <a:xfrm>
            <a:off x="0" y="3"/>
            <a:ext cx="8323792" cy="174851"/>
          </a:xfrm>
          <a:prstGeom prst="rect">
            <a:avLst/>
          </a:prstGeom>
          <a:noFill/>
        </p:spPr>
        <p:txBody>
          <a:bodyPr lIns="36000" tIns="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rgbClr val="FFFFFF"/>
                </a:solidFill>
                <a:latin typeface="Calibri"/>
              </a:rPr>
              <a:t>Roadmap</a:t>
            </a:r>
          </a:p>
        </p:txBody>
      </p:sp>
      <p:sp>
        <p:nvSpPr>
          <p:cNvPr id="13" name="AcnStamp_ID_10" hidden="1"/>
          <p:cNvSpPr/>
          <p:nvPr userDrawn="1">
            <p:custDataLst>
              <p:tags r:id="rId10"/>
            </p:custDataLst>
          </p:nvPr>
        </p:nvSpPr>
        <p:spPr bwMode="auto">
          <a:xfrm>
            <a:off x="9706504" y="754062"/>
            <a:ext cx="0" cy="0"/>
          </a:xfrm>
          <a:prstGeom prst="leftRightArrow">
            <a:avLst>
              <a:gd name="adj1" fmla="val 0"/>
              <a:gd name="adj2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5400" rIns="0" bIns="254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400" b="1" dirty="0" smtClean="0">
                <a:solidFill>
                  <a:prstClr val="black"/>
                </a:solidFill>
              </a:rPr>
              <a:t>MASTER STAMP</a:t>
            </a:r>
          </a:p>
        </p:txBody>
      </p:sp>
      <p:cxnSp>
        <p:nvCxnSpPr>
          <p:cNvPr id="14" name="AcnStpConnector_ID_13" hidden="1"/>
          <p:cNvCxnSpPr>
            <a:stCxn id="10" idx="2"/>
            <a:endCxn id="10" idx="0"/>
          </p:cNvCxnSpPr>
          <p:nvPr userDrawn="1">
            <p:custDataLst>
              <p:tags r:id="rId11"/>
            </p:custDataLst>
          </p:nvPr>
        </p:nvCxnSpPr>
        <p:spPr bwMode="auto">
          <a:xfrm rot="5400000" flipH="1" flipV="1">
            <a:off x="9706570" y="753997"/>
            <a:ext cx="1588" cy="1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AcnStpConnector_ID_14" hidden="1"/>
          <p:cNvCxnSpPr>
            <a:stCxn id="10" idx="4"/>
            <a:endCxn id="10" idx="6"/>
          </p:cNvCxnSpPr>
          <p:nvPr userDrawn="1">
            <p:custDataLst>
              <p:tags r:id="rId12"/>
            </p:custDataLst>
          </p:nvPr>
        </p:nvCxnSpPr>
        <p:spPr bwMode="auto">
          <a:xfrm rot="5400000">
            <a:off x="9706570" y="753997"/>
            <a:ext cx="1588" cy="1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263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975" indent="-163513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360363" indent="-179388" algn="l" defTabSz="358775" rtl="0" eaLnBrk="1" latinLnBrk="0" hangingPunct="1">
        <a:spcBef>
          <a:spcPct val="20000"/>
        </a:spcBef>
        <a:buClr>
          <a:srgbClr val="266234"/>
        </a:buClr>
        <a:buSzPct val="140000"/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536575" indent="-157163" algn="l" defTabSz="457200" rtl="0" eaLnBrk="1" latinLnBrk="0" hangingPunct="1">
        <a:spcBef>
          <a:spcPct val="20000"/>
        </a:spcBef>
        <a:buClr>
          <a:srgbClr val="266234"/>
        </a:buClr>
        <a:buSzPct val="120000"/>
        <a:buFont typeface="Wingdings" charset="2"/>
        <a:buChar char="§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715963" indent="-174625" algn="l" defTabSz="457200" rtl="0" eaLnBrk="1" latinLnBrk="0" hangingPunct="1">
        <a:spcBef>
          <a:spcPct val="20000"/>
        </a:spcBef>
        <a:buClr>
          <a:srgbClr val="266234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96938" indent="-176213" algn="l" defTabSz="457200" rtl="0" eaLnBrk="1" latinLnBrk="0" hangingPunct="1">
        <a:spcBef>
          <a:spcPct val="20000"/>
        </a:spcBef>
        <a:buClr>
          <a:srgbClr val="266234"/>
        </a:buClr>
        <a:buSzPct val="50000"/>
        <a:buFont typeface="Wingdings" charset="2"/>
        <a:buChar char="u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83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84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85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BF3ED35ED9320FA1124264EB6F750B8A864E6BAB57C7837FBD5D07F6302203EBD304F65B286EC8C0AF23530E8E78E0827DED7B2AE67556EESBdCM" TargetMode="External"/><Relationship Id="rId13" Type="http://schemas.openxmlformats.org/officeDocument/2006/relationships/hyperlink" Target="consultantplus://offline/ref=BF3ED35ED9320FA1124264EB6F750B8A864E6BAB57C7837FBD5D07F6302203EBD304F65B286ECECCAF23530E8E78E0827DED7B2AE67556EESBdCM" TargetMode="External"/><Relationship Id="rId18" Type="http://schemas.openxmlformats.org/officeDocument/2006/relationships/hyperlink" Target="consultantplus://offline/ref=BF3ED35ED9320FA1124264EB6F750B8A864E6BAB57C7837FBD5D07F6302203EBD304F65B286ECFC0A323530E8E78E0827DED7B2AE67556EESBdCM" TargetMode="External"/><Relationship Id="rId26" Type="http://schemas.openxmlformats.org/officeDocument/2006/relationships/hyperlink" Target="consultantplus://offline/ref=BF3ED35ED9320FA1124264EB6F750B8A864E6BAB57C7837FBD5D07F6302203EBD304F65B286ECDCDAB23530E8E78E0827DED7B2AE67556EESBdCM" TargetMode="External"/><Relationship Id="rId3" Type="http://schemas.openxmlformats.org/officeDocument/2006/relationships/hyperlink" Target="consultantplus://offline/ref=BF3ED35ED9320FA1124264EB6F750B8A864E6BAB57C7837FBD5D07F6302203EBD304F65B286ECAC1AB23530E8E78E0827DED7B2AE67556EESBdCM" TargetMode="External"/><Relationship Id="rId21" Type="http://schemas.openxmlformats.org/officeDocument/2006/relationships/hyperlink" Target="consultantplus://offline/ref=BF3ED35ED9320FA1124264EB6F750B8A864E6BAB57C7837FBD5D07F6302203EBD304F65B286ECCCDAB23530E8E78E0827DED7B2AE67556EESBdCM" TargetMode="External"/><Relationship Id="rId7" Type="http://schemas.openxmlformats.org/officeDocument/2006/relationships/hyperlink" Target="consultantplus://offline/ref=BF3ED35ED9320FA1124264EB6F750B8A864E6BAB57C7837FBD5D07F6302203EBD304F65B286EC8CFA323530E8E78E0827DED7B2AE67556EESBdCM" TargetMode="External"/><Relationship Id="rId12" Type="http://schemas.openxmlformats.org/officeDocument/2006/relationships/hyperlink" Target="consultantplus://offline/ref=BF3ED35ED9320FA1124264EB6F750B8A864E6BAB57C7837FBD5D07F6302203EBD304F65B286ECECBAF23530E8E78E0827DED7B2AE67556EESBdCM" TargetMode="External"/><Relationship Id="rId17" Type="http://schemas.openxmlformats.org/officeDocument/2006/relationships/hyperlink" Target="consultantplus://offline/ref=BF3ED35ED9320FA1124264EB6F750B8A864E6BAB57C7837FBD5D07F6302203EBD304F65B286ECFCEAD23530E8E78E0827DED7B2AE67556EESBdCM" TargetMode="External"/><Relationship Id="rId25" Type="http://schemas.openxmlformats.org/officeDocument/2006/relationships/hyperlink" Target="consultantplus://offline/ref=BF3ED35ED9320FA1124264EB6F750B8A864E6BAB57C7837FBD5D07F6302203EBD304F65B286ECDCBA323530E8E78E0827DED7B2AE67556EESBdCM" TargetMode="External"/><Relationship Id="rId2" Type="http://schemas.openxmlformats.org/officeDocument/2006/relationships/hyperlink" Target="consultantplus://offline/ref=BF3ED35ED9320FA1124264EB6F750B8A864E6BAB57C7837FBD5D07F6302203EBC104AE572A6DD4C9AB36055FCBS2d4M" TargetMode="External"/><Relationship Id="rId16" Type="http://schemas.openxmlformats.org/officeDocument/2006/relationships/hyperlink" Target="consultantplus://offline/ref=BF3ED35ED9320FA1124264EB6F750B8A864E6BAB57C7837FBD5D07F6302203EBD304F65B286ECFCBAB23530E8E78E0827DED7B2AE67556EESBdCM" TargetMode="External"/><Relationship Id="rId20" Type="http://schemas.openxmlformats.org/officeDocument/2006/relationships/hyperlink" Target="consultantplus://offline/ref=BF3ED35ED9320FA1124264EB6F750B8A864E6BAB57C7837FBD5D07F6302203EBD304F65B286ECCCCAF23530E8E78E0827DED7B2AE67556EESBdCM" TargetMode="External"/><Relationship Id="rId29" Type="http://schemas.openxmlformats.org/officeDocument/2006/relationships/hyperlink" Target="consultantplus://offline/ref=BF3ED35ED9320FA1124264EB6F750B8A864E6BAB57C7837FBD5D07F6302203EBD304F65B286EC2CAAD23530E8E78E0827DED7B2AE67556EESBdCM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consultantplus://offline/ref=BF3ED35ED9320FA1124264EB6F750B8A864E6BAB57C7837FBD5D07F6302203EBD304F65B286EC8C9A323530E8E78E0827DED7B2AE67556EESBdCM" TargetMode="External"/><Relationship Id="rId11" Type="http://schemas.openxmlformats.org/officeDocument/2006/relationships/hyperlink" Target="consultantplus://offline/ref=BF3ED35ED9320FA1124264EB6F750B8A864E6BAB57C7837FBD5D07F6302203EBD304F65B286EC9CFA923530E8E78E0827DED7B2AE67556EESBdCM" TargetMode="External"/><Relationship Id="rId24" Type="http://schemas.openxmlformats.org/officeDocument/2006/relationships/hyperlink" Target="consultantplus://offline/ref=BF3ED35ED9320FA1124264EB6F750B8A864E6BAB57C7837FBD5D07F6302203EBD304F65B286ECCC0AB23530E8E78E0827DED7B2AE67556EESBdCM" TargetMode="External"/><Relationship Id="rId32" Type="http://schemas.openxmlformats.org/officeDocument/2006/relationships/hyperlink" Target="consultantplus://offline/ref=BF3ED35ED9320FA1124264EB6F750B8A864E6BAB57C7837FBD5D07F6302203EBD304F65B286CCECAAD23530E8E78E0827DED7B2AE67556EESBdCM" TargetMode="External"/><Relationship Id="rId5" Type="http://schemas.openxmlformats.org/officeDocument/2006/relationships/hyperlink" Target="consultantplus://offline/ref=BF3ED35ED9320FA1124264EB6F750B8A864E6BAB57C7837FBD5D07F6302203EBD304F65B286ECBCFAD23530E8E78E0827DED7B2AE67556EESBdCM" TargetMode="External"/><Relationship Id="rId15" Type="http://schemas.openxmlformats.org/officeDocument/2006/relationships/hyperlink" Target="consultantplus://offline/ref=BF3ED35ED9320FA1124264EB6F750B8A864E6BAB57C7837FBD5D07F6302203EBD304F65B286ECFC8AB23530E8E78E0827DED7B2AE67556EESBdCM" TargetMode="External"/><Relationship Id="rId23" Type="http://schemas.openxmlformats.org/officeDocument/2006/relationships/hyperlink" Target="consultantplus://offline/ref=BF3ED35ED9320FA1124264EB6F750B8A864E6BAB57C7837FBD5D07F6302203EBD304F65B286ECCCEAD23530E8E78E0827DED7B2AE67556EESBdCM" TargetMode="External"/><Relationship Id="rId28" Type="http://schemas.openxmlformats.org/officeDocument/2006/relationships/hyperlink" Target="consultantplus://offline/ref=BF3ED35ED9320FA1124264EB6F750B8A864E6BAB57C7837FBD5D07F6302203EBD304F65B286EC2C9A923530E8E78E0827DED7B2AE67556EESBdCM" TargetMode="External"/><Relationship Id="rId10" Type="http://schemas.openxmlformats.org/officeDocument/2006/relationships/hyperlink" Target="consultantplus://offline/ref=BF3ED35ED9320FA1124264EB6F750B8A864E6BAB57C7837FBD5D07F6302203EBD304F65B286EC9CDA923530E8E78E0827DED7B2AE67556EESBdCM" TargetMode="External"/><Relationship Id="rId19" Type="http://schemas.openxmlformats.org/officeDocument/2006/relationships/hyperlink" Target="consultantplus://offline/ref=BF3ED35ED9320FA1124264EB6F750B8A864E6BAB57C7837FBD5D07F6302203EBD304F65B286ECCCAAD23530E8E78E0827DED7B2AE67556EESBdCM" TargetMode="External"/><Relationship Id="rId31" Type="http://schemas.openxmlformats.org/officeDocument/2006/relationships/hyperlink" Target="consultantplus://offline/ref=BF3ED35ED9320FA1124264EB6F750B8A864E6BAB57C7837FBD5D07F6302203EBD304F65B286EC2CFAF23530E8E78E0827DED7B2AE67556EESBdCM" TargetMode="External"/><Relationship Id="rId4" Type="http://schemas.openxmlformats.org/officeDocument/2006/relationships/hyperlink" Target="consultantplus://offline/ref=BF3ED35ED9320FA1124264EB6F750B8A864E6BAB57C7837FBD5D07F6302203EBD304F65B286ECBCBA923530E8E78E0827DED7B2AE67556EESBdCM" TargetMode="External"/><Relationship Id="rId9" Type="http://schemas.openxmlformats.org/officeDocument/2006/relationships/hyperlink" Target="consultantplus://offline/ref=BF3ED35ED9320FA1124264EB6F750B8A864E6BAB57C7837FBD5D07F6302203EBD304F65B286EC8C1A323530E8E78E0827DED7B2AE67556EESBdCM" TargetMode="External"/><Relationship Id="rId14" Type="http://schemas.openxmlformats.org/officeDocument/2006/relationships/hyperlink" Target="consultantplus://offline/ref=BF3ED35ED9320FA1124264EB6F750B8A864E6BAB57C7837FBD5D07F6302203EBD304F65B286ECEC1AB23530E8E78E0827DED7B2AE67556EESBdCM" TargetMode="External"/><Relationship Id="rId22" Type="http://schemas.openxmlformats.org/officeDocument/2006/relationships/hyperlink" Target="consultantplus://offline/ref=BF3ED35ED9320FA1124264EB6F750B8A864E6BAB57C7837FBD5D07F6302203EBD304F65B286ECCCDA323530E8E78E0827DED7B2AE67556EESBdCM" TargetMode="External"/><Relationship Id="rId27" Type="http://schemas.openxmlformats.org/officeDocument/2006/relationships/hyperlink" Target="consultantplus://offline/ref=BF3ED35ED9320FA1124264EB6F750B8A864E6BAB57C7837FBD5D07F6302203EBD304F65B286ECDCFAF23530E8E78E0827DED7B2AE67556EESBdCM" TargetMode="External"/><Relationship Id="rId30" Type="http://schemas.openxmlformats.org/officeDocument/2006/relationships/hyperlink" Target="consultantplus://offline/ref=BF3ED35ED9320FA1124264EB6F750B8A864E6BAB57C7837FBD5D07F6302203EBD304F65B286EC2CDAB23530E8E78E0827DED7B2AE67556EESBdCM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BF3ED35ED9320FA1124264EB6F750B8A864E6BAB57C7837FBD5D07F6302203EBD304F65B286FCAC9AB23530E8E78E0827DED7B2AE67556EESBdCM" TargetMode="External"/><Relationship Id="rId13" Type="http://schemas.openxmlformats.org/officeDocument/2006/relationships/hyperlink" Target="consultantplus://offline/ref=BF3ED35ED9320FA1124264EB6F750B8A864E6BAB57C7837FBD5D07F6302203EBD304F65B286FCBC9AD23530E8E78E0827DED7B2AE67556EESBdCM" TargetMode="External"/><Relationship Id="rId18" Type="http://schemas.openxmlformats.org/officeDocument/2006/relationships/hyperlink" Target="consultantplus://offline/ref=BF3ED35ED9320FA1124264EB6F750B8A864E6BAB57C7837FBD5D07F6302203EBD304F65B286FC8CBAF23530E8E78E0827DED7B2AE67556EESBdCM" TargetMode="External"/><Relationship Id="rId26" Type="http://schemas.openxmlformats.org/officeDocument/2006/relationships/hyperlink" Target="consultantplus://offline/ref=BF3ED35ED9320FA1124264EB6F750B8A864E6BAB57C7837FBD5D07F6302203EBD304F65B286FCFC9AF23530E8E78E0827DED7B2AE67556EESBdCM" TargetMode="External"/><Relationship Id="rId3" Type="http://schemas.openxmlformats.org/officeDocument/2006/relationships/hyperlink" Target="consultantplus://offline/ref=BF3ED35ED9320FA1124264EB6F750B8A864E6BAB57C7837FBD5D07F6302203EBD304F65B286EC2C0AB23530E8E78E0827DED7B2AE67556EESBdCM" TargetMode="External"/><Relationship Id="rId21" Type="http://schemas.openxmlformats.org/officeDocument/2006/relationships/hyperlink" Target="consultantplus://offline/ref=BF3ED35ED9320FA1124264EB6F750B8A864E6BAB57C7837FBD5D07F6302203EBD304F65B286FC9CDAD23530E8E78E0827DED7B2AE67556EESBdCM" TargetMode="External"/><Relationship Id="rId7" Type="http://schemas.openxmlformats.org/officeDocument/2006/relationships/hyperlink" Target="consultantplus://offline/ref=BF3ED35ED9320FA1124264EB6F750B8A864E6BAB57C7837FBD5D07F6302203EBD304F65B286EC3C1AD23530E8E78E0827DED7B2AE67556EESBdCM" TargetMode="External"/><Relationship Id="rId12" Type="http://schemas.openxmlformats.org/officeDocument/2006/relationships/hyperlink" Target="consultantplus://offline/ref=BF3ED35ED9320FA1124264EB6F750B8A864E6BAB57C7837FBD5D07F6302203EBD304F65B286FCACEAF23530E8E78E0827DED7B2AE67556EESBdCM" TargetMode="External"/><Relationship Id="rId17" Type="http://schemas.openxmlformats.org/officeDocument/2006/relationships/hyperlink" Target="consultantplus://offline/ref=BF3ED35ED9320FA1124264EB6F750B8A864E6BAB57C7837FBD5D07F6302203EBD304F65B286FC8CAAD23530E8E78E0827DED7B2AE67556EESBdCM" TargetMode="External"/><Relationship Id="rId25" Type="http://schemas.openxmlformats.org/officeDocument/2006/relationships/hyperlink" Target="consultantplus://offline/ref=BF3ED35ED9320FA1124264EB6F750B8A864E6BAB57C7837FBD5D07F6302203EBD304F65B286FCEC1A923530E8E78E0827DED7B2AE67556EESBdCM" TargetMode="External"/><Relationship Id="rId2" Type="http://schemas.openxmlformats.org/officeDocument/2006/relationships/hyperlink" Target="consultantplus://offline/ref=BF3ED35ED9320FA1124264EB6F750B8A864E6BAB57C7837FBD5D07F6302203EBD304F65B286EC2CFAF23530E8E78E0827DED7B2AE67556EESBdCM" TargetMode="External"/><Relationship Id="rId16" Type="http://schemas.openxmlformats.org/officeDocument/2006/relationships/hyperlink" Target="consultantplus://offline/ref=BF3ED35ED9320FA1124264EB6F750B8A864E6BAB57C7837FBD5D07F6302203EBD304F65B286CCECAAD23530E8E78E0827DED7B2AE67556EESBdCM" TargetMode="External"/><Relationship Id="rId20" Type="http://schemas.openxmlformats.org/officeDocument/2006/relationships/hyperlink" Target="consultantplus://offline/ref=BF3ED35ED9320FA1124264EB6F750B8A864E6BAB57C7837FBD5D07F6302203EBD304F65B286FC9CCA323530E8E78E0827DED7B2AE67556EESBdCM" TargetMode="External"/><Relationship Id="rId29" Type="http://schemas.openxmlformats.org/officeDocument/2006/relationships/hyperlink" Target="consultantplus://offline/ref=BF3ED35ED9320FA1124264EB6F750B8A864E6BAB57C7837FBD5D07F6302203EBD304F65B286FC2CDAB23530E8E78E0827DED7B2AE67556EESBdCM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consultantplus://offline/ref=BF3ED35ED9320FA1124264EB6F750B8A864E6BAB57C7837FBD5D07F6302203EBD304F65B286EC3CFAB23530E8E78E0827DED7B2AE67556EESBdCM" TargetMode="External"/><Relationship Id="rId11" Type="http://schemas.openxmlformats.org/officeDocument/2006/relationships/hyperlink" Target="consultantplus://offline/ref=BF3ED35ED9320FA1124264EB6F750B8A864E6BAB57C7837FBD5D07F6302203EBD304F65B286FCACBAF23530E8E78E0827DED7B2AE67556EESBdCM" TargetMode="External"/><Relationship Id="rId24" Type="http://schemas.openxmlformats.org/officeDocument/2006/relationships/hyperlink" Target="consultantplus://offline/ref=BF3ED35ED9320FA1124264EB6F750B8A864E6BAB57C7837FBD5D07F6302203EBD304F65B286FCECEAD23530E8E78E0827DED7B2AE67556EESBdCM" TargetMode="External"/><Relationship Id="rId5" Type="http://schemas.openxmlformats.org/officeDocument/2006/relationships/hyperlink" Target="consultantplus://offline/ref=BF3ED35ED9320FA1124264EB6F750B8A864E6BAB57C7837FBD5D07F6302203EBD304F65B286EC3CEAB23530E8E78E0827DED7B2AE67556EESBdCM" TargetMode="External"/><Relationship Id="rId15" Type="http://schemas.openxmlformats.org/officeDocument/2006/relationships/hyperlink" Target="consultantplus://offline/ref=BF3ED35ED9320FA1124264EB6F750B8A864E6BAB57C7837FBD5D07F6302203EBD304F65B286CCACAA323530E8E78E0827DED7B2AE67556EESBdCM" TargetMode="External"/><Relationship Id="rId23" Type="http://schemas.openxmlformats.org/officeDocument/2006/relationships/hyperlink" Target="consultantplus://offline/ref=BF3ED35ED9320FA1124264EB6F750B8A864E6BAB57C7837FBD5D07F6302203EBD304F65B286FCEC8A923530E8E78E0827DED7B2AE67556EESBdCM" TargetMode="External"/><Relationship Id="rId28" Type="http://schemas.openxmlformats.org/officeDocument/2006/relationships/hyperlink" Target="consultantplus://offline/ref=BF3ED35ED9320FA1124264EB6F750B8A864E6BAB57C7837FBD5D07F6302203EBD304F65B286FCCCDAB23530E8E78E0827DED7B2AE67556EESBdCM" TargetMode="External"/><Relationship Id="rId10" Type="http://schemas.openxmlformats.org/officeDocument/2006/relationships/hyperlink" Target="consultantplus://offline/ref=BF3ED35ED9320FA1124264EB6F750B8A864E6BAB57C7837FBD5D07F6302203EBD304F65B286FCACAAD23530E8E78E0827DED7B2AE67556EESBdCM" TargetMode="External"/><Relationship Id="rId19" Type="http://schemas.openxmlformats.org/officeDocument/2006/relationships/hyperlink" Target="consultantplus://offline/ref=BF3ED35ED9320FA1124264EB6F750B8A864E6BAB57C7837FBD5D07F6302203EBD304F65B286FC8CCA323530E8E78E0827DED7B2AE67556EESBdCM" TargetMode="External"/><Relationship Id="rId31" Type="http://schemas.openxmlformats.org/officeDocument/2006/relationships/hyperlink" Target="consultantplus://offline/ref=BF3ED35ED9320FA1124264EB6F750B8A864E6BAB57C7837FBD5D07F6302203EBD304F65B286DCBCAAD23530E8E78E0827DED7B2AE67556EESBdCM" TargetMode="External"/><Relationship Id="rId4" Type="http://schemas.openxmlformats.org/officeDocument/2006/relationships/hyperlink" Target="consultantplus://offline/ref=BF3ED35ED9320FA1124264EB6F750B8A864E6BAB57C7837FBD5D07F6302203EBD304F65B286EC3CAAD23530E8E78E0827DED7B2AE67556EESBdCM" TargetMode="External"/><Relationship Id="rId9" Type="http://schemas.openxmlformats.org/officeDocument/2006/relationships/hyperlink" Target="consultantplus://offline/ref=BF3ED35ED9320FA1124264EB6F750B8A864E6BAB57C7837FBD5D07F6302203EBD304F65B286FCACAAB23530E8E78E0827DED7B2AE67556EESBdCM" TargetMode="External"/><Relationship Id="rId14" Type="http://schemas.openxmlformats.org/officeDocument/2006/relationships/hyperlink" Target="consultantplus://offline/ref=BF3ED35ED9320FA1124264EB6F750B8A864E6BAB57C7837FBD5D07F6302203EBD304F65B286FCBCEA923530E8E78E0827DED7B2AE67556EESBdCM" TargetMode="External"/><Relationship Id="rId22" Type="http://schemas.openxmlformats.org/officeDocument/2006/relationships/hyperlink" Target="consultantplus://offline/ref=BF3ED35ED9320FA1124264EB6F750B8A864E6BAB57C7837FBD5D07F6302203EBD304F65B286FC9C1AB23530E8E78E0827DED7B2AE67556EESBdCM" TargetMode="External"/><Relationship Id="rId27" Type="http://schemas.openxmlformats.org/officeDocument/2006/relationships/hyperlink" Target="consultantplus://offline/ref=BF3ED35ED9320FA1124264EB6F750B8A864E6BAB57C7837FBD5D07F6302203EBD304F65B286FCCC8A323530E8E78E0827DED7B2AE67556EESBdCM" TargetMode="External"/><Relationship Id="rId30" Type="http://schemas.openxmlformats.org/officeDocument/2006/relationships/hyperlink" Target="consultantplus://offline/ref=BF3ED35ED9320FA1124264EB6F750B8A864E6BAB57C7837FBD5D07F6302203EBD304F65B286DCBC9AB23530E8E78E0827DED7B2AE67556EESBdCM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BF3ED35ED9320FA1124264EB6F750B8A864E6BAB57C7837FBD5D07F6302203EBD304F65B286DC8C8A923530E8E78E0827DED7B2AE67556EESBdCM" TargetMode="External"/><Relationship Id="rId13" Type="http://schemas.openxmlformats.org/officeDocument/2006/relationships/hyperlink" Target="consultantplus://offline/ref=BF3ED35ED9320FA1124264EB6F750B8A864E6BAB57C7837FBD5D07F6302203EBD304F65B286ACECEAA23530E8E78E0827DED7B2AE67556EESBdCM" TargetMode="External"/><Relationship Id="rId18" Type="http://schemas.openxmlformats.org/officeDocument/2006/relationships/hyperlink" Target="consultantplus://offline/ref=BF3ED35ED9320FA1124264EB6F750B8A864E6BAB57C7837FBD5D07F6302203EBD304F65B2B69CECCA323530E8E78E0827DED7B2AE67556EESBdCM" TargetMode="External"/><Relationship Id="rId3" Type="http://schemas.openxmlformats.org/officeDocument/2006/relationships/hyperlink" Target="consultantplus://offline/ref=BF3ED35ED9320FA1124264EB6F750B8A864E6BAB57C7837FBD5D07F6302203EBD304F65B286DCBCCAD23530E8E78E0827DED7B2AE67556EESBdCM" TargetMode="External"/><Relationship Id="rId21" Type="http://schemas.openxmlformats.org/officeDocument/2006/relationships/hyperlink" Target="consultantplus://offline/ref=BF3ED35ED9320FA1124264EB6F750B8A864E6BAB57C7837FBD5D07F6302203EBD304F65B2B69CEC1A923530E8E78E0827DED7B2AE67556EESBdCM" TargetMode="External"/><Relationship Id="rId7" Type="http://schemas.openxmlformats.org/officeDocument/2006/relationships/hyperlink" Target="consultantplus://offline/ref=BF3ED35ED9320FA1124264EB6F750B8A864E6BAB57C7837FBD5D07F6302203EBD304F65B286DCBCEAD23530E8E78E0827DED7B2AE67556EESBdCM" TargetMode="External"/><Relationship Id="rId12" Type="http://schemas.openxmlformats.org/officeDocument/2006/relationships/hyperlink" Target="consultantplus://offline/ref=BF3ED35ED9320FA1124264EB6F750B8A864E6BAB57C7837FBD5D07F6302203EBD304F65B286ACEC8AC23530E8E78E0827DED7B2AE67556EESBdCM" TargetMode="External"/><Relationship Id="rId17" Type="http://schemas.openxmlformats.org/officeDocument/2006/relationships/hyperlink" Target="consultantplus://offline/ref=BF3ED35ED9320FA1124264EB6F750B8A864E6BAB57C7837FBD5D07F6302203EBD304F65B2B69CECAA323530E8E78E0827DED7B2AE67556EESBdCM" TargetMode="External"/><Relationship Id="rId25" Type="http://schemas.openxmlformats.org/officeDocument/2006/relationships/hyperlink" Target="consultantplus://offline/ref=BF3ED35ED9320FA1124264EB6F750B8A864E6BAB57C7837FBD5D07F6302203EBD304F65B286BCBCBAE23530E8E78E0827DED7B2AE67556EESBdCM" TargetMode="External"/><Relationship Id="rId2" Type="http://schemas.openxmlformats.org/officeDocument/2006/relationships/hyperlink" Target="consultantplus://offline/ref=BF3ED35ED9320FA1124264EB6F750B8A864E6BAB57C7837FBD5D07F6302203EBD304F65B286DCBCBA323530E8E78E0827DED7B2AE67556EESBdCM" TargetMode="External"/><Relationship Id="rId16" Type="http://schemas.openxmlformats.org/officeDocument/2006/relationships/hyperlink" Target="consultantplus://offline/ref=BF3ED35ED9320FA1124264EB6F750B8A864E6BAB57C7837FBD5D07F6302203EBD304F65B286ACCCDAA23530E8E78E0827DED7B2AE67556EESBdCM" TargetMode="External"/><Relationship Id="rId20" Type="http://schemas.openxmlformats.org/officeDocument/2006/relationships/hyperlink" Target="consultantplus://offline/ref=BF3ED35ED9320FA1124264EB6F750B8A864E6BAB57C7837FBD5D07F6302203EBD304F65B2B69CECFAF23530E8E78E0827DED7B2AE67556EESBdCM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consultantplus://offline/ref=BF3ED35ED9320FA1124264EB6F750B8A864E6BAB57C7837FBD5D07F6302203EBD304F65B286DCBCEA923530E8E78E0827DED7B2AE67556EESBdCM" TargetMode="External"/><Relationship Id="rId11" Type="http://schemas.openxmlformats.org/officeDocument/2006/relationships/hyperlink" Target="consultantplus://offline/ref=BF3ED35ED9320FA1124264EB6F750B8A864E6BAB57C7837FBD5D07F6302203EBD304F65B286DC9CAA923530E8E78E0827DED7B2AE67556EESBdCM" TargetMode="External"/><Relationship Id="rId24" Type="http://schemas.openxmlformats.org/officeDocument/2006/relationships/hyperlink" Target="consultantplus://offline/ref=BF3ED35ED9320FA1124264EB6F750B8A864E6BAB57C7837FBD5D07F6302203EBD304F65B286BCACFA223530E8E78E0827DED7B2AE67556EESBdCM" TargetMode="External"/><Relationship Id="rId5" Type="http://schemas.openxmlformats.org/officeDocument/2006/relationships/hyperlink" Target="consultantplus://offline/ref=BF3ED35ED9320FA1124264EB6F750B8A864E6BAB57C7837FBD5D07F6302203EBD304F65B286DCBCDA323530E8E78E0827DED7B2AE67556EESBdCM" TargetMode="External"/><Relationship Id="rId15" Type="http://schemas.openxmlformats.org/officeDocument/2006/relationships/hyperlink" Target="consultantplus://offline/ref=BF3ED35ED9320FA1124264EB6F750B8A864E6BAB57C7837FBD5D07F6302203EBD304F65B286ACFC0A223530E8E78E0827DED7B2AE67556EESBdCM" TargetMode="External"/><Relationship Id="rId23" Type="http://schemas.openxmlformats.org/officeDocument/2006/relationships/hyperlink" Target="consultantplus://offline/ref=BF3ED35ED9320FA1124264EB6F750B8A864E6BAB57C7837FBD5D07F6302203EBD304F65B286AC3C1A223530E8E78E0827DED7B2AE67556EESBdCM" TargetMode="External"/><Relationship Id="rId10" Type="http://schemas.openxmlformats.org/officeDocument/2006/relationships/hyperlink" Target="consultantplus://offline/ref=BF3ED35ED9320FA1124264EB6F750B8A864E6BAB57C7837FBD5D07F6302203EBD304F65B286DC9C9AB23530E8E78E0827DED7B2AE67556EESBdCM" TargetMode="External"/><Relationship Id="rId19" Type="http://schemas.openxmlformats.org/officeDocument/2006/relationships/hyperlink" Target="consultantplus://offline/ref=BF3ED35ED9320FA1124264EB6F750B8A864E6BAB57C7837FBD5D07F6302203EBD304F65B2B69CECDAF23530E8E78E0827DED7B2AE67556EESBdCM" TargetMode="External"/><Relationship Id="rId4" Type="http://schemas.openxmlformats.org/officeDocument/2006/relationships/hyperlink" Target="consultantplus://offline/ref=BF3ED35ED9320FA1124264EB6F750B8A864E6BAB57C7837FBD5D07F6302203EBD304F65B286DCBCDAF23530E8E78E0827DED7B2AE67556EESBdCM" TargetMode="External"/><Relationship Id="rId9" Type="http://schemas.openxmlformats.org/officeDocument/2006/relationships/hyperlink" Target="consultantplus://offline/ref=BF3ED35ED9320FA1124264EB6F750B8A864E6BAB57C7837FBD5D07F6302203EBD304F65B286DC8CDAD23530E8E78E0827DED7B2AE67556EESBdCM" TargetMode="External"/><Relationship Id="rId14" Type="http://schemas.openxmlformats.org/officeDocument/2006/relationships/hyperlink" Target="consultantplus://offline/ref=BF3ED35ED9320FA1124264EB6F750B8A864E6BAB57C7837FBD5D07F6302203EBD304F65B286ACECFA223530E8E78E0827DED7B2AE67556EESBdCM" TargetMode="External"/><Relationship Id="rId22" Type="http://schemas.openxmlformats.org/officeDocument/2006/relationships/hyperlink" Target="consultantplus://offline/ref=BF3ED35ED9320FA1124264EB6F750B8A864E6BAB57C7837FBD5D07F6302203EBD304F65B286AC3CCAE23530E8E78E0827DED7B2AE67556EESBdCM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BF3ED35ED9320FA1124264EB6F750B8A864E6BAB57C7837FBD5D07F6302203EBD304F65B286BCECEA223530E8E78E0827DED7B2AE67556EESBdCM" TargetMode="External"/><Relationship Id="rId13" Type="http://schemas.openxmlformats.org/officeDocument/2006/relationships/hyperlink" Target="consultantplus://offline/ref=BF3ED35ED9320FA1124264EB6F750B8A864E6BAB57C7837FBD5D07F6302203EBD304F65B286BCDCEAC23530E8E78E0827DED7B2AE67556EESBdCM" TargetMode="External"/><Relationship Id="rId18" Type="http://schemas.openxmlformats.org/officeDocument/2006/relationships/hyperlink" Target="consultantplus://offline/ref=BF3ED35ED9320FA1124264EB6F750B8A864E6BAB57C7837FBD5D07F6302203EBD304F65B286BC3CAAA23530E8E78E0827DED7B2AE67556EESBdCM" TargetMode="External"/><Relationship Id="rId3" Type="http://schemas.openxmlformats.org/officeDocument/2006/relationships/hyperlink" Target="consultantplus://offline/ref=BF3ED35ED9320FA1124264EB6F750B8A864E6BAB57C7837FBD5D07F6302203EBD304F65B286BCBCEA823530E8E78E0827DED7B2AE67556EESBdCM" TargetMode="External"/><Relationship Id="rId21" Type="http://schemas.openxmlformats.org/officeDocument/2006/relationships/hyperlink" Target="consultantplus://offline/ref=BF3ED35ED9320FA1124264EB6F750B8A864E6BAB57C7837FBD5D07F6302203EBD304F65B2868C8C1AA23530E8E78E0827DED7B2AE67556EESBdCM" TargetMode="External"/><Relationship Id="rId7" Type="http://schemas.openxmlformats.org/officeDocument/2006/relationships/hyperlink" Target="consultantplus://offline/ref=BF3ED35ED9320FA1124264EB6F750B8A864E6BAB57C7837FBD5D07F6302203EBD304F65B286BCEC9AC23530E8E78E0827DED7B2AE67556EESBdCM" TargetMode="External"/><Relationship Id="rId12" Type="http://schemas.openxmlformats.org/officeDocument/2006/relationships/hyperlink" Target="consultantplus://offline/ref=BF3ED35ED9320FA1124264EB6F750B8A864E6BAB57C7837FBD5D07F6302203EBD304F65B286BCCCCAA23530E8E78E0827DED7B2AE67556EESBdCM" TargetMode="External"/><Relationship Id="rId17" Type="http://schemas.openxmlformats.org/officeDocument/2006/relationships/hyperlink" Target="consultantplus://offline/ref=BF3ED35ED9320FA1124264EB6F750B8A864E6BAB57C7837FBD5D07F6302203EBD304F65B286BC2C0A823530E8E78E0827DED7B2AE67556EESBdCM" TargetMode="External"/><Relationship Id="rId2" Type="http://schemas.openxmlformats.org/officeDocument/2006/relationships/hyperlink" Target="consultantplus://offline/ref=BF3ED35ED9320FA1124264EB6F750B8A864E6BAB57C7837FBD5D07F6302203EBD304F65B286CCECBA323530E8E78E0827DED7B2AE67556EESBdCM" TargetMode="External"/><Relationship Id="rId16" Type="http://schemas.openxmlformats.org/officeDocument/2006/relationships/hyperlink" Target="consultantplus://offline/ref=BF3ED35ED9320FA1124264EB6F750B8A864E6BAB57C7837FBD5D07F6302203EBD304F65B2B6BC8CAA323530E8E78E0827DED7B2AE67556EESBdCM" TargetMode="External"/><Relationship Id="rId20" Type="http://schemas.openxmlformats.org/officeDocument/2006/relationships/hyperlink" Target="consultantplus://offline/ref=BF3ED35ED9320FA1124264EB6F750B8A864E6BAB57C7837FBD5D07F6302203EBD304F65B2B6BCECCA923530E8E78E0827DED7B2AE67556EESBdCM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consultantplus://offline/ref=BF3ED35ED9320FA1124264EB6F750B8A864E6BAB57C7837FBD5D07F6302203EBD304F65B286BC9CFAA23530E8E78E0827DED7B2AE67556EESBdCM" TargetMode="External"/><Relationship Id="rId11" Type="http://schemas.openxmlformats.org/officeDocument/2006/relationships/hyperlink" Target="consultantplus://offline/ref=BF3ED35ED9320FA1124264EB6F750B8A864E6BAB57C7837FBD5D07F6302203EBD304F65B286BCCCBAA23530E8E78E0827DED7B2AE67556EESBdCM" TargetMode="External"/><Relationship Id="rId5" Type="http://schemas.openxmlformats.org/officeDocument/2006/relationships/hyperlink" Target="consultantplus://offline/ref=BF3ED35ED9320FA1124264EB6F750B8A864E6BAB57C7837FBD5D07F6302203EBD304F65B286BC9C8AC23530E8E78E0827DED7B2AE67556EESBdCM" TargetMode="External"/><Relationship Id="rId15" Type="http://schemas.openxmlformats.org/officeDocument/2006/relationships/hyperlink" Target="consultantplus://offline/ref=BF3ED35ED9320FA1124264EB6F750B8A864E6BAB57C7837FBD5D07F6302203EBD304F65B286BCDC1AE23530E8E78E0827DED7B2AE67556EESBdCM" TargetMode="External"/><Relationship Id="rId10" Type="http://schemas.openxmlformats.org/officeDocument/2006/relationships/hyperlink" Target="consultantplus://offline/ref=BF3ED35ED9320FA1124264EB6F750B8A864E6BAB57C7837FBD5D07F6302203EBD304F65B286BCFC8AE23530E8E78E0827DED7B2AE67556EESBdCM" TargetMode="External"/><Relationship Id="rId19" Type="http://schemas.openxmlformats.org/officeDocument/2006/relationships/hyperlink" Target="consultantplus://offline/ref=BF3ED35ED9320FA1124264EB6F750B8A864E6BAB57C7837FBD5D07F6302203EBD304F65B286BC3CEA223530E8E78E0827DED7B2AE67556EESBdCM" TargetMode="External"/><Relationship Id="rId4" Type="http://schemas.openxmlformats.org/officeDocument/2006/relationships/hyperlink" Target="consultantplus://offline/ref=BF3ED35ED9320FA1124264EB6F750B8A864E6BAB57C7837FBD5D07F6302203EBD304F65B286BCBC1AE23530E8E78E0827DED7B2AE67556EESBdCM" TargetMode="External"/><Relationship Id="rId9" Type="http://schemas.openxmlformats.org/officeDocument/2006/relationships/hyperlink" Target="consultantplus://offline/ref=BF3ED35ED9320FA1124264EB6F750B8A864E6BAB57C7837FBD5D07F6302203EBD304F65B286BCEC0A223530E8E78E0827DED7B2AE67556EESBdCM" TargetMode="External"/><Relationship Id="rId14" Type="http://schemas.openxmlformats.org/officeDocument/2006/relationships/hyperlink" Target="consultantplus://offline/ref=BF3ED35ED9320FA1124264EB6F750B8A864E6BAB57C7837FBD5D07F6302203EBD304F65B286BCDCFAE23530E8E78E0827DED7B2AE67556EESBdCM" TargetMode="External"/><Relationship Id="rId22" Type="http://schemas.openxmlformats.org/officeDocument/2006/relationships/hyperlink" Target="consultantplus://offline/ref=BF3ED35ED9320FA1124264EB6F750B8A864E6BAB57C7837FBD5D07F6302203EBD304F65B2869CACBAA23530E8E78E0827DED7B2AE67556EESBdCM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BF3ED35ED9320FA1124264EB6F750B8A864E6BAB57C7837FBD5D07F6302203EBD304F65B2868CFC1AC23530E8E78E0827DED7B2AE67556EESBdCM" TargetMode="External"/><Relationship Id="rId13" Type="http://schemas.openxmlformats.org/officeDocument/2006/relationships/hyperlink" Target="consultantplus://offline/ref=BF3ED35ED9320FA1124264EB6F750B8A864E6BAB57C7837FBD5D07F6302203EBD304F65B2868CDCDAA23530E8E78E0827DED7B2AE67556EESBdCM" TargetMode="External"/><Relationship Id="rId18" Type="http://schemas.openxmlformats.org/officeDocument/2006/relationships/hyperlink" Target="consultantplus://offline/ref=BF3ED35ED9320FA1124264EB6F750B8A864E6BAB57C7837FBD5D07F6302203EBD304F65B2869CACBAA23530E8E78E0827DED7B2AE67556EESBdCM" TargetMode="External"/><Relationship Id="rId26" Type="http://schemas.openxmlformats.org/officeDocument/2006/relationships/hyperlink" Target="consultantplus://offline/ref=BF3ED35ED9320FA1124264EB6F750B8A864E6BAB57C7837FBD5D07F6302203EBD304F65B2869CFC1AE23530E8E78E0827DED7B2AE67556EESBdCM" TargetMode="External"/><Relationship Id="rId3" Type="http://schemas.openxmlformats.org/officeDocument/2006/relationships/hyperlink" Target="consultantplus://offline/ref=BF3ED35ED9320FA1124264EB6F750B8A864E6BAB57C7837FBD5D07F6302203EBD304F65B2868C9C1A823530E8E78E0827DED7B2AE67556EESBdCM" TargetMode="External"/><Relationship Id="rId21" Type="http://schemas.openxmlformats.org/officeDocument/2006/relationships/hyperlink" Target="consultantplus://offline/ref=BF3ED35ED9320FA1124264EB6F750B8A864E6BAB57C7837FBD5D07F6302203EBD304F65B2869C8CDAE23530E8E78E0827DED7B2AE67556EESBdCM" TargetMode="External"/><Relationship Id="rId7" Type="http://schemas.openxmlformats.org/officeDocument/2006/relationships/hyperlink" Target="consultantplus://offline/ref=BF3ED35ED9320FA1124264EB6F750B8A864E6BAB57C7837FBD5D07F6302203EBD304F65B2868CFCEA223530E8E78E0827DED7B2AE67556EESBdCM" TargetMode="External"/><Relationship Id="rId12" Type="http://schemas.openxmlformats.org/officeDocument/2006/relationships/hyperlink" Target="consultantplus://offline/ref=BF3ED35ED9320FA1124264EB6F750B8A864E6BAB57C7837FBD5D07F6302203EBD304F65B2868CDCBA823530E8E78E0827DED7B2AE67556EESBdCM" TargetMode="External"/><Relationship Id="rId17" Type="http://schemas.openxmlformats.org/officeDocument/2006/relationships/hyperlink" Target="consultantplus://offline/ref=BF3ED35ED9320FA1124264EB6F750B8A864E6BAB57C7837FBD5D07F6302203EBD304F65B2869CAC8AE23530E8E78E0827DED7B2AE67556EESBdCM" TargetMode="External"/><Relationship Id="rId25" Type="http://schemas.openxmlformats.org/officeDocument/2006/relationships/hyperlink" Target="consultantplus://offline/ref=BF3ED35ED9320FA1124264EB6F750B8A864E6BAB57C7837FBD5D07F6302203EBD304F65B2869CFCAA823530E8E78E0827DED7B2AE67556EESBdCM" TargetMode="External"/><Relationship Id="rId2" Type="http://schemas.openxmlformats.org/officeDocument/2006/relationships/hyperlink" Target="consultantplus://offline/ref=BF3ED35ED9320FA1124264EB6F750B8A864E6BAB57C7837FBD5D07F6302203EBD304F65B2868C9C0A823530E8E78E0827DED7B2AE67556EESBdCM" TargetMode="External"/><Relationship Id="rId16" Type="http://schemas.openxmlformats.org/officeDocument/2006/relationships/hyperlink" Target="consultantplus://offline/ref=BF3ED35ED9320FA1124264EB6F750B8A864E6BAB57C7837FBD5D07F6302203EBD304F65B2868C3CDA223530E8E78E0827DED7B2AE67556EESBdCM" TargetMode="External"/><Relationship Id="rId20" Type="http://schemas.openxmlformats.org/officeDocument/2006/relationships/hyperlink" Target="consultantplus://offline/ref=BF3ED35ED9320FA1124264EB6F750B8A864E6BAB57C7837FBD5D07F6302203EBD304F65B2B69C3CCA323530E8E78E0827DED7B2AE67556EESBdCM" TargetMode="External"/><Relationship Id="rId29" Type="http://schemas.openxmlformats.org/officeDocument/2006/relationships/hyperlink" Target="consultantplus://offline/ref=BF3ED35ED9320FA1124264EB6F750B8A864E6BAB57C7837FBD5D07F6302203EBD304F65B296CC9CCA223530E8E78E0827DED7B2AE67556EESBdCM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consultantplus://offline/ref=BF3ED35ED9320FA1124264EB6F750B8A864E6BAB57C7837FBD5D07F6302203EBD304F65B2868CFCAA823530E8E78E0827DED7B2AE67556EESBdCM" TargetMode="External"/><Relationship Id="rId11" Type="http://schemas.openxmlformats.org/officeDocument/2006/relationships/hyperlink" Target="consultantplus://offline/ref=BF3ED35ED9320FA1124264EB6F750B8A864E6BAB57C7837FBD5D07F6302203EBD304F65B2868CCC0A823530E8E78E0827DED7B2AE67556EESBdCM" TargetMode="External"/><Relationship Id="rId24" Type="http://schemas.openxmlformats.org/officeDocument/2006/relationships/hyperlink" Target="consultantplus://offline/ref=BF3ED35ED9320FA1124264EB6F750B8A864E6BAB57C7837FBD5D07F6302203EBD304F65B2B67C2CEA923530E8E78E0827DED7B2AE67556EESBdCM" TargetMode="External"/><Relationship Id="rId5" Type="http://schemas.openxmlformats.org/officeDocument/2006/relationships/hyperlink" Target="consultantplus://offline/ref=BF3ED35ED9320FA1124264EB6F750B8A864E6BAB57C7837FBD5D07F6302203EBD304F65B2868CFC8A223530E8E78E0827DED7B2AE67556EESBdCM" TargetMode="External"/><Relationship Id="rId15" Type="http://schemas.openxmlformats.org/officeDocument/2006/relationships/hyperlink" Target="consultantplus://offline/ref=BF3ED35ED9320FA1124264EB6F750B8A864E6BAB57C7837FBD5D07F6302203EBD304F65B2868C3CCAE23530E8E78E0827DED7B2AE67556EESBdCM" TargetMode="External"/><Relationship Id="rId23" Type="http://schemas.openxmlformats.org/officeDocument/2006/relationships/hyperlink" Target="consultantplus://offline/ref=BF3ED35ED9320FA1124264EB6F750B8A864E6BAB57C7837FBD5D07F6302203EBD304F65B2869CECAA823530E8E78E0827DED7B2AE67556EESBdCM" TargetMode="External"/><Relationship Id="rId28" Type="http://schemas.openxmlformats.org/officeDocument/2006/relationships/hyperlink" Target="consultantplus://offline/ref=BF3ED35ED9320FA1124264EB6F750B8A864E6BAB57C7837FBD5D07F6302203EBD304F65B2869CCCBAC23530E8E78E0827DED7B2AE67556EESBdCM" TargetMode="External"/><Relationship Id="rId10" Type="http://schemas.openxmlformats.org/officeDocument/2006/relationships/hyperlink" Target="consultantplus://offline/ref=BF3ED35ED9320FA1124264EB6F750B8A864E6BAB57C7837FBD5D07F6302203EBD304F65B2868CCCDAA23530E8E78E0827DED7B2AE67556EESBdCM" TargetMode="External"/><Relationship Id="rId19" Type="http://schemas.openxmlformats.org/officeDocument/2006/relationships/hyperlink" Target="consultantplus://offline/ref=BF3ED35ED9320FA1124264EB6F750B8A864E6BAB57C7837FBD5D07F6302203EBD304F65B2869CACEA223530E8E78E0827DED7B2AE67556EESBdCM" TargetMode="External"/><Relationship Id="rId4" Type="http://schemas.openxmlformats.org/officeDocument/2006/relationships/hyperlink" Target="consultantplus://offline/ref=BF3ED35ED9320FA1124264EB6F750B8A864E6BAB57C7837FBD5D07F6302203EBD304F65B2868CECAA823530E8E78E0827DED7B2AE67556EESBdCM" TargetMode="External"/><Relationship Id="rId9" Type="http://schemas.openxmlformats.org/officeDocument/2006/relationships/hyperlink" Target="consultantplus://offline/ref=BF3ED35ED9320FA1124264EB6F750B8A864E6BAB57C7837FBD5D07F6302203EBD304F65B2868CCC9AC23530E8E78E0827DED7B2AE67556EESBdCM" TargetMode="External"/><Relationship Id="rId14" Type="http://schemas.openxmlformats.org/officeDocument/2006/relationships/hyperlink" Target="consultantplus://offline/ref=BF3ED35ED9320FA1124264EB6F750B8A864E6BAB57C7837FBD5D07F6302203EBD304F65B2868CDCEA223530E8E78E0827DED7B2AE67556EESBdCM" TargetMode="External"/><Relationship Id="rId22" Type="http://schemas.openxmlformats.org/officeDocument/2006/relationships/hyperlink" Target="consultantplus://offline/ref=BF3ED35ED9320FA1124264EB6F750B8A864E6BAB57C7837FBD5D07F6302203EBD304F65B2869C9CEAA23530E8E78E0827DED7B2AE67556EESBdCM" TargetMode="External"/><Relationship Id="rId27" Type="http://schemas.openxmlformats.org/officeDocument/2006/relationships/hyperlink" Target="consultantplus://offline/ref=BF3ED35ED9320FA1124264EB6F750B8A864E6BAB57C7837FBD5D07F6302203EBD304F65B2869CCC9AE23530E8E78E0827DED7B2AE67556EESBdCM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BF3ED35ED9320FA1124264EB6F750B8A864E6BAB57C7837FBD5D07F6302203EBD304F65B296DCFC9A223530E8E78E0827DED7B2AE67556EESBdCM" TargetMode="External"/><Relationship Id="rId13" Type="http://schemas.openxmlformats.org/officeDocument/2006/relationships/hyperlink" Target="consultantplus://offline/ref=BF3ED35ED9320FA1124264EB6F750B8A864E6BAB57C7837FBD5D07F6302203EBD304F65B296ACFC0A223530E8E78E0827DED7B2AE67556EESBdCM" TargetMode="External"/><Relationship Id="rId3" Type="http://schemas.openxmlformats.org/officeDocument/2006/relationships/hyperlink" Target="consultantplus://offline/ref=BF3ED35ED9320FA1124264EB6F750B8A864E6BAB57C7837FBD5D07F6302203EBD304F65B296CC9CFAC23530E8E78E0827DED7B2AE67556EESBdCM" TargetMode="External"/><Relationship Id="rId7" Type="http://schemas.openxmlformats.org/officeDocument/2006/relationships/hyperlink" Target="consultantplus://offline/ref=BF3ED35ED9320FA1124264EB6F750B8A864E6BAB57C7837FBD5D07F6302203EBD304F65B296DCBCBAE23530E8E78E0827DED7B2AE67556EESBdCM" TargetMode="External"/><Relationship Id="rId12" Type="http://schemas.openxmlformats.org/officeDocument/2006/relationships/hyperlink" Target="consultantplus://offline/ref=BF3ED35ED9320FA1124264EB6F750B8A864E6BAB57C7837FBD5D07F6302203EBD304F65B296ACFC8A223530E8E78E0827DED7B2AE67556EESBdCM" TargetMode="External"/><Relationship Id="rId17" Type="http://schemas.openxmlformats.org/officeDocument/2006/relationships/hyperlink" Target="consultantplus://offline/ref=BF3ED35ED9320FA1124264EB6F750B8A864E6BAB57C7837FBD5D07F6302203EBD304F65B296ACDCFA823530E8E78E0827DED7B2AE67556EESBdCM" TargetMode="External"/><Relationship Id="rId2" Type="http://schemas.openxmlformats.org/officeDocument/2006/relationships/hyperlink" Target="consultantplus://offline/ref=BF3ED35ED9320FA1124264EB6F750B8A864E6BAB57C7837FBD5D07F6302203EBD304F65B296CC9CEAC23530E8E78E0827DED7B2AE67556EESBdCM" TargetMode="External"/><Relationship Id="rId16" Type="http://schemas.openxmlformats.org/officeDocument/2006/relationships/hyperlink" Target="consultantplus://offline/ref=BF3ED35ED9320FA1124264EB6F750B8A864E6BAB57C7837FBD5D07F6302203EBD304F65B296ACDCCAE23530E8E78E0827DED7B2AE67556EESBdCM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consultantplus://offline/ref=BF3ED35ED9320FA1124264EB6F750B8A864E6BAB57C7837FBD5D07F6302203EBD304F65B296CC9C1A823530E8E78E0827DED7B2AE67556EESBdCM" TargetMode="External"/><Relationship Id="rId11" Type="http://schemas.openxmlformats.org/officeDocument/2006/relationships/hyperlink" Target="consultantplus://offline/ref=BF3ED35ED9320FA1124264EB6F750B8A864E6BAB57C7837FBD5D07F6302203EBD304F65B296ACECBA223530E8E78E0827DED7B2AE67556EESBdCM" TargetMode="External"/><Relationship Id="rId5" Type="http://schemas.openxmlformats.org/officeDocument/2006/relationships/hyperlink" Target="consultantplus://offline/ref=BF3ED35ED9320FA1124264EB6F750B8A864E6BAB57C7837FBD5D07F6302203EBD304F65B296CC9C1AA23530E8E78E0827DED7B2AE67556EESBdCM" TargetMode="External"/><Relationship Id="rId15" Type="http://schemas.openxmlformats.org/officeDocument/2006/relationships/hyperlink" Target="consultantplus://offline/ref=BF3ED35ED9320FA1124264EB6F750B8A864E6BAB57C7837FBD5D07F6302203EBD304F65B296ACDCCA823530E8E78E0827DED7B2AE67556EESBdCM" TargetMode="External"/><Relationship Id="rId10" Type="http://schemas.openxmlformats.org/officeDocument/2006/relationships/hyperlink" Target="consultantplus://offline/ref=BF3ED35ED9320FA1124264EB6F750B8A864E6BAB57C7837FBD5D07F6302203EBD304F65B296ACBCAA223530E8E78E0827DED7B2AE67556EESBdCM" TargetMode="External"/><Relationship Id="rId4" Type="http://schemas.openxmlformats.org/officeDocument/2006/relationships/hyperlink" Target="consultantplus://offline/ref=BF3ED35ED9320FA1124264EB6F750B8A864E6BAB57C7837FBD5D07F6302203EBD304F65B296CC9C0AC23530E8E78E0827DED7B2AE67556EESBdCM" TargetMode="External"/><Relationship Id="rId9" Type="http://schemas.openxmlformats.org/officeDocument/2006/relationships/hyperlink" Target="consultantplus://offline/ref=BF3ED35ED9320FA1124264EB6F750B8A864E6BAB57C7837FBD5D07F6302203EBD304F65B296DCDCAAE23530E8E78E0827DED7B2AE67556EESBdCM" TargetMode="External"/><Relationship Id="rId14" Type="http://schemas.openxmlformats.org/officeDocument/2006/relationships/hyperlink" Target="consultantplus://offline/ref=BF3ED35ED9320FA1124264EB6F750B8A864E6BAB57C7837FBD5D07F6302203EBD304F65B296ACCC0AA23530E8E78E0827DED7B2AE67556EESBdCM" TargetMode="Externa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hyperlink" Target="consultantplus://offline/ref=DFAEF0A557C51CEC63560D83424C3E322A1DD2A88D088C452590166CE203146669F4CD92251B47F9626A3B08F84E424F3E90FF67435E366CX0aFO" TargetMode="External"/><Relationship Id="rId18" Type="http://schemas.openxmlformats.org/officeDocument/2006/relationships/hyperlink" Target="consultantplus://offline/ref=DFAEF0A557C51CEC63560D83424C3E322A1DD2A88D088C452590166CE203146669F4CD92251B47F8626A3B08F84E424F3E90FF67435E366CX0aFO" TargetMode="External"/><Relationship Id="rId26" Type="http://schemas.openxmlformats.org/officeDocument/2006/relationships/hyperlink" Target="consultantplus://offline/ref=DFAEF0A557C51CEC63560D83424C3E322A1DD2A88D088C452590166CE203146669F4CD9225184AFF6A6A3B08F84E424F3E90FF67435E366CX0aFO" TargetMode="External"/><Relationship Id="rId39" Type="http://schemas.openxmlformats.org/officeDocument/2006/relationships/hyperlink" Target="consultantplus://offline/ref=DFAEF0A557C51CEC63560D83424C3E322A1DD2A88D088C452590166CE203146669F4CD9225184DFA626A3B08F84E424F3E90FF67435E366CX0aFO" TargetMode="External"/><Relationship Id="rId21" Type="http://schemas.openxmlformats.org/officeDocument/2006/relationships/hyperlink" Target="consultantplus://offline/ref=DFAEF0A557C51CEC63560D83424C3E322A1DD2A88D088C452590166CE203146669F4CD92251B47FB6E6A3B08F84E424F3E90FF67435E366CX0aFO" TargetMode="External"/><Relationship Id="rId34" Type="http://schemas.openxmlformats.org/officeDocument/2006/relationships/hyperlink" Target="consultantplus://offline/ref=DFAEF0A557C51CEC63560D83424C3E322A1DD2A88D088C452590166CE203146669F4CD92251847FA686A3B08F84E424F3E90FF67435E366CX0aFO" TargetMode="External"/><Relationship Id="rId42" Type="http://schemas.openxmlformats.org/officeDocument/2006/relationships/hyperlink" Target="consultantplus://offline/ref=DFAEF0A557C51CEC63560D83424C3E322A1DD2A88D088C452590166CE203146669F4CD92251A46FC6E6A3B08F84E424F3E90FF67435E366CX0aFO" TargetMode="External"/><Relationship Id="rId47" Type="http://schemas.openxmlformats.org/officeDocument/2006/relationships/hyperlink" Target="consultantplus://offline/ref=DFAEF0A557C51CEC63560D83424C3E322A1DD2A88D088C452590166CE203146669F4CD9225194EF86E6A3B08F84E424F3E90FF67435E366CX0aFO" TargetMode="External"/><Relationship Id="rId50" Type="http://schemas.openxmlformats.org/officeDocument/2006/relationships/hyperlink" Target="consultantplus://offline/ref=DFAEF0A557C51CEC63560D83424C3E322A1DD2A88D088C452590166CE203146669F4CD9226124FFE686A3B08F84E424F3E90FF67435E366CX0aFO" TargetMode="External"/><Relationship Id="rId55" Type="http://schemas.openxmlformats.org/officeDocument/2006/relationships/hyperlink" Target="consultantplus://offline/ref=DFAEF0A557C51CEC63560D83424C3E322A1DD2A88D088C452590166CE203146669F4CD92251A4CF16C6A3B08F84E424F3E90FF67435E366CX0aFO" TargetMode="External"/><Relationship Id="rId63" Type="http://schemas.openxmlformats.org/officeDocument/2006/relationships/hyperlink" Target="consultantplus://offline/ref=DFAEF0A557C51CEC63560D83424C3E322A1DD2A88D088C452590166CE203146669F4CD92251B4CFC686A3B08F84E424F3E90FF67435E366CX0aFO" TargetMode="External"/><Relationship Id="rId68" Type="http://schemas.openxmlformats.org/officeDocument/2006/relationships/hyperlink" Target="consultantplus://offline/ref=DFAEF0A557C51CEC63560D83424C3E322A1DD2A88D088C452590166CE203146669F4CD9225184DF86A6A3B08F84E424F3E90FF67435E366CX0aFO" TargetMode="External"/><Relationship Id="rId76" Type="http://schemas.openxmlformats.org/officeDocument/2006/relationships/hyperlink" Target="consultantplus://offline/ref=DFAEF0A557C51CEC63560D83424C3E322A1DD2A88D088C452590166CE203146669F4CD9225184EFD686A3B08F84E424F3E90FF67435E366CX0aFO" TargetMode="External"/><Relationship Id="rId84" Type="http://schemas.openxmlformats.org/officeDocument/2006/relationships/hyperlink" Target="consultantplus://offline/ref=DFAEF0A557C51CEC63560D83424C3E322A1DD2A88D088C452590166CE203146669F4CD92251B47FA6C6A3B08F84E424F3E90FF67435E366CX0aFO" TargetMode="External"/><Relationship Id="rId89" Type="http://schemas.openxmlformats.org/officeDocument/2006/relationships/hyperlink" Target="consultantplus://offline/ref=DFAEF0A557C51CEC63560D83424C3E322A1DD2A88D088C452590166CE203146669F4CD92251B47FD626A3B08F84E424F3E90FF67435E366CX0aFO" TargetMode="External"/><Relationship Id="rId7" Type="http://schemas.openxmlformats.org/officeDocument/2006/relationships/hyperlink" Target="consultantplus://offline/ref=DFAEF0A557C51CEC63560D83424C3E322A1DD2A88D088C452590166CE203146669F4CD9225184AF96A6A3B08F84E424F3E90FF67435E366CX0aFO" TargetMode="External"/><Relationship Id="rId71" Type="http://schemas.openxmlformats.org/officeDocument/2006/relationships/hyperlink" Target="consultantplus://offline/ref=DFAEF0A557C51CEC63560D83424C3E322A1DD2A88D088C452590166CE203146669F4CD9225184DF1686A3B08F84E424F3E90FF67435E366CX0aFO" TargetMode="External"/><Relationship Id="rId92" Type="http://schemas.openxmlformats.org/officeDocument/2006/relationships/hyperlink" Target="consultantplus://offline/ref=DFAEF0A557C51CEC63560D83424C3E322A1DD2A88D088C452590166CE203146669F4CD92231A4AF86E6A3B08F84E424F3E90FF67435E366CX0aFO" TargetMode="External"/><Relationship Id="rId2" Type="http://schemas.openxmlformats.org/officeDocument/2006/relationships/hyperlink" Target="consultantplus://offline/ref=DFAEF0A557C51CEC63560D83424C3E322A1DD2A88D088C452590166CE203146669F4CD9225184CFB626A3B08F84E424F3E90FF67435E366CX0aFO" TargetMode="External"/><Relationship Id="rId16" Type="http://schemas.openxmlformats.org/officeDocument/2006/relationships/hyperlink" Target="consultantplus://offline/ref=DFAEF0A557C51CEC63560D83424C3E322A1DD2A88D088C452590166CE203146669F4CD92251B47F86E6A3B08F84E424F3E90FF67435E366CX0aFO" TargetMode="External"/><Relationship Id="rId29" Type="http://schemas.openxmlformats.org/officeDocument/2006/relationships/hyperlink" Target="consultantplus://offline/ref=DFAEF0A557C51CEC63560D83424C3E322A1DD2A88D088C452590166CE203146669F4CD92251847FD626A3B08F84E424F3E90FF67435E366CX0aFO" TargetMode="External"/><Relationship Id="rId11" Type="http://schemas.openxmlformats.org/officeDocument/2006/relationships/hyperlink" Target="consultantplus://offline/ref=DFAEF0A557C51CEC63560D83424C3E322A1DD2A88D088C452590166CE203146669F4CD92251B47F96E6A3B08F84E424F3E90FF67435E366CX0aFO" TargetMode="External"/><Relationship Id="rId24" Type="http://schemas.openxmlformats.org/officeDocument/2006/relationships/hyperlink" Target="consultantplus://offline/ref=DFAEF0A557C51CEC63560D83424C3E322A1DD2A88D088C452590166CE203146669F4CD92251B47F1686A3B08F84E424F3E90FF67435E366CX0aFO" TargetMode="External"/><Relationship Id="rId32" Type="http://schemas.openxmlformats.org/officeDocument/2006/relationships/hyperlink" Target="consultantplus://offline/ref=DFAEF0A557C51CEC63560D83424C3E322A1DD2A88D088C452590166CE203146669F4CD92251947FD6C6A3B08F84E424F3E90FF67435E366CX0aFO" TargetMode="External"/><Relationship Id="rId37" Type="http://schemas.openxmlformats.org/officeDocument/2006/relationships/hyperlink" Target="consultantplus://offline/ref=DFAEF0A557C51CEC63560D83424C3E322A1DD2A88D088C452590166CE203146669F4CD9226124FFA686A3B08F84E424F3E90FF67435E366CX0aFO" TargetMode="External"/><Relationship Id="rId40" Type="http://schemas.openxmlformats.org/officeDocument/2006/relationships/hyperlink" Target="consultantplus://offline/ref=DFAEF0A557C51CEC63560D83424C3E322A1DD2A88D088C452590166CE203146669F4CD9225194EF96C6A3B08F84E424F3E90FF67435E366CX0aFO" TargetMode="External"/><Relationship Id="rId45" Type="http://schemas.openxmlformats.org/officeDocument/2006/relationships/hyperlink" Target="consultantplus://offline/ref=DFAEF0A557C51CEC63560D83424C3E322A1DD2A88D088C452590166CE203146669F4CD9225184EF0686A3B08F84E424F3E90FF67435E366CX0aFO" TargetMode="External"/><Relationship Id="rId53" Type="http://schemas.openxmlformats.org/officeDocument/2006/relationships/hyperlink" Target="consultantplus://offline/ref=DFAEF0A557C51CEC63560D83424C3E322A1DD2A88D088C452590166CE203146669F4CD92251A4CF8686A3B08F84E424F3E90FF67435E366CX0aFO" TargetMode="External"/><Relationship Id="rId58" Type="http://schemas.openxmlformats.org/officeDocument/2006/relationships/hyperlink" Target="consultantplus://offline/ref=DFAEF0A557C51CEC63560D83424C3E322A1DD2A88D088C452590166CE203146669F4CD92251B4DFD6E6A3B08F84E424F3E90FF67435E366CX0aFO" TargetMode="External"/><Relationship Id="rId66" Type="http://schemas.openxmlformats.org/officeDocument/2006/relationships/hyperlink" Target="consultantplus://offline/ref=DFAEF0A557C51CEC63560D83424C3E322A1DD2A88D088C452590166CE203146669F4CD9225184EF9686A3B08F84E424F3E90FF67435E366CX0aFO" TargetMode="External"/><Relationship Id="rId74" Type="http://schemas.openxmlformats.org/officeDocument/2006/relationships/hyperlink" Target="consultantplus://offline/ref=DFAEF0A557C51CEC63560D83424C3E322A1DD2A88D088C452590166CE203146669F4CD92251D4DFB6C6A3B08F84E424F3E90FF67435E366CX0aFO" TargetMode="External"/><Relationship Id="rId79" Type="http://schemas.openxmlformats.org/officeDocument/2006/relationships/hyperlink" Target="consultantplus://offline/ref=DFAEF0A557C51CEC63560D83424C3E322A1DD2A88D088C452590166CE203146669F4CD92251B47FB6C6A3B08F84E424F3E90FF67435E366CX0aFO" TargetMode="External"/><Relationship Id="rId87" Type="http://schemas.openxmlformats.org/officeDocument/2006/relationships/hyperlink" Target="consultantplus://offline/ref=DFAEF0A557C51CEC63560D83424C3E322A1DD2A88D088C452590166CE203146669F4CD92251B47FD6E6A3B08F84E424F3E90FF67435E366CX0aFO" TargetMode="External"/><Relationship Id="rId5" Type="http://schemas.openxmlformats.org/officeDocument/2006/relationships/hyperlink" Target="consultantplus://offline/ref=DFAEF0A557C51CEC63560D83424C3E322A1DD2A88D088C452590166CE203146669F4CD9225184BF1626A3B08F84E424F3E90FF67435E366CX0aFO" TargetMode="External"/><Relationship Id="rId61" Type="http://schemas.openxmlformats.org/officeDocument/2006/relationships/hyperlink" Target="consultantplus://offline/ref=DFAEF0A557C51CEC63560D83424C3E322A1DD2A88D088C452590166CE203146669F4CD92251B4CF8626A3B08F84E424F3E90FF67435E366CX0aFO" TargetMode="External"/><Relationship Id="rId82" Type="http://schemas.openxmlformats.org/officeDocument/2006/relationships/hyperlink" Target="consultantplus://offline/ref=DFAEF0A557C51CEC63560D83424C3E322A1DD2A88D088C452590166CE203146669F4CD92251B47FA686A3B08F84E424F3E90FF67435E366CX0aFO" TargetMode="External"/><Relationship Id="rId90" Type="http://schemas.openxmlformats.org/officeDocument/2006/relationships/hyperlink" Target="consultantplus://offline/ref=DFAEF0A557C51CEC63560D83424C3E322A1DD2A88D088C452590166CE203146669F4CD92251B47FC6A6A3B08F84E424F3E90FF67435E366CX0aFO" TargetMode="External"/><Relationship Id="rId19" Type="http://schemas.openxmlformats.org/officeDocument/2006/relationships/hyperlink" Target="consultantplus://offline/ref=DFAEF0A557C51CEC63560D83424C3E322A1DD2A88D088C452590166CE203146669F4CD92251B47FB6A6A3B08F84E424F3E90FF67435E366CX0aFO" TargetMode="External"/><Relationship Id="rId14" Type="http://schemas.openxmlformats.org/officeDocument/2006/relationships/hyperlink" Target="consultantplus://offline/ref=DFAEF0A557C51CEC63560D83424C3E322A1DD2A88D088C452590166CE203146669F4CD92251B47F86A6A3B08F84E424F3E90FF67435E366CX0aFO" TargetMode="External"/><Relationship Id="rId22" Type="http://schemas.openxmlformats.org/officeDocument/2006/relationships/hyperlink" Target="consultantplus://offline/ref=DFAEF0A557C51CEC63560D83424C3E322A1DD2A88D088C452590166CE203146669F4CD92251B47FC6E6A3B08F84E424F3E90FF67435E366CX0aFO" TargetMode="External"/><Relationship Id="rId27" Type="http://schemas.openxmlformats.org/officeDocument/2006/relationships/hyperlink" Target="consultantplus://offline/ref=DFAEF0A557C51CEC63560D83424C3E322A1DD2A88D088C452590166CE203146669F4CD9225184AFF6E6A3B08F84E424F3E90FF67435E366CX0aFO" TargetMode="External"/><Relationship Id="rId30" Type="http://schemas.openxmlformats.org/officeDocument/2006/relationships/hyperlink" Target="consultantplus://offline/ref=DFAEF0A557C51CEC63560D83424C3E322A1DD2A88D088C452590166CE203146669F4CD92261F4CF06A6A3B08F84E424F3E90FF67435E366CX0aFO" TargetMode="External"/><Relationship Id="rId35" Type="http://schemas.openxmlformats.org/officeDocument/2006/relationships/hyperlink" Target="consultantplus://offline/ref=DFAEF0A557C51CEC63560D83424C3E322A1DD2A88D088C452590166CE203146669F4CD9225194FFF6E6A3B08F84E424F3E90FF67435E366CX0aFO" TargetMode="External"/><Relationship Id="rId43" Type="http://schemas.openxmlformats.org/officeDocument/2006/relationships/hyperlink" Target="consultantplus://offline/ref=DFAEF0A557C51CEC63560D83424C3E322A1DD2A88D088C452590166CE203146669F4CD92251B48FC6E6A3B08F84E424F3E90FF67435E366CX0aFO" TargetMode="External"/><Relationship Id="rId48" Type="http://schemas.openxmlformats.org/officeDocument/2006/relationships/hyperlink" Target="consultantplus://offline/ref=DFAEF0A557C51CEC63560D83424C3E322A1DD2A88D088C452590166CE203146669F4CD92261D46F8626A3B08F84E424F3E90FF67435E366CX0aFO" TargetMode="External"/><Relationship Id="rId56" Type="http://schemas.openxmlformats.org/officeDocument/2006/relationships/hyperlink" Target="consultantplus://offline/ref=DFAEF0A557C51CEC63560D83424C3E322A1DD2A88D088C452590166CE203146669F4CD92251B4FF8626A3B08F84E424F3E90FF67435E366CX0aFO" TargetMode="External"/><Relationship Id="rId64" Type="http://schemas.openxmlformats.org/officeDocument/2006/relationships/hyperlink" Target="consultantplus://offline/ref=DFAEF0A557C51CEC63560D83424C3E322A1DD2A88D088C452590166CE203146669F4CD92251B49FB6E6A3B08F84E424F3E90FF67435E366CX0aFO" TargetMode="External"/><Relationship Id="rId69" Type="http://schemas.openxmlformats.org/officeDocument/2006/relationships/hyperlink" Target="consultantplus://offline/ref=DFAEF0A557C51CEC63560D83424C3E322A1DD2A88D088C452590166CE203146669F4CD9225184DF8626A3B08F84E424F3E90FF67435E366CX0aFO" TargetMode="External"/><Relationship Id="rId77" Type="http://schemas.openxmlformats.org/officeDocument/2006/relationships/hyperlink" Target="consultantplus://offline/ref=DFAEF0A557C51CEC63560D83424C3E322A1DD2A88D088C452590166CE203146669F4CD92251A46FC626A3B08F84E424F3E90FF67435E366CX0aFO" TargetMode="External"/><Relationship Id="rId8" Type="http://schemas.openxmlformats.org/officeDocument/2006/relationships/hyperlink" Target="consultantplus://offline/ref=DFAEF0A557C51CEC63560D83424C3E322A1DD2A88D088C452590166CE203146669F4CD92251B47FA626A3B08F84E424F3E90FF67435E366CX0aFO" TargetMode="External"/><Relationship Id="rId51" Type="http://schemas.openxmlformats.org/officeDocument/2006/relationships/hyperlink" Target="consultantplus://offline/ref=DFAEF0A557C51CEC63560D83424C3E322A1DD2A88D088C452590166CE203146669F4CD9226134DFD6A6A3B08F84E424F3E90FF67435E366CX0aFO" TargetMode="External"/><Relationship Id="rId72" Type="http://schemas.openxmlformats.org/officeDocument/2006/relationships/hyperlink" Target="consultantplus://offline/ref=DFAEF0A557C51CEC63560D83424C3E322A1DD2A88D088C452590166CE203146669F4CD92251849FA6E6A3B08F84E424F3E90FF67435E366CX0aFO" TargetMode="External"/><Relationship Id="rId80" Type="http://schemas.openxmlformats.org/officeDocument/2006/relationships/hyperlink" Target="consultantplus://offline/ref=DFAEF0A557C51CEC63560D83424C3E322A1DD2A88D088C452590166CE203146669F4CD92251B47FB626A3B08F84E424F3E90FF67435E366CX0aFO" TargetMode="External"/><Relationship Id="rId85" Type="http://schemas.openxmlformats.org/officeDocument/2006/relationships/hyperlink" Target="consultantplus://offline/ref=DFAEF0A557C51CEC63560D83424C3E322A1DD2A88D088C452590166CE203146669F4CD92251B47FD6A6A3B08F84E424F3E90FF67435E366CX0aFO" TargetMode="External"/><Relationship Id="rId93" Type="http://schemas.openxmlformats.org/officeDocument/2006/relationships/hyperlink" Target="consultantplus://offline/ref=DFAEF0A557C51CEC63560D83424C3E322A1DD2A88D088C452590166CE203146669F4CD92251948FA6E6A3B08F84E424F3E90FF67435E366CX0aFO" TargetMode="External"/><Relationship Id="rId3" Type="http://schemas.openxmlformats.org/officeDocument/2006/relationships/hyperlink" Target="consultantplus://offline/ref=DFAEF0A557C51CEC63560D83424C3E322A1DD2A88D088C452590166CE203146669F4CD9225184CFD626A3B08F84E424F3E90FF67435E366CX0aFO" TargetMode="External"/><Relationship Id="rId12" Type="http://schemas.openxmlformats.org/officeDocument/2006/relationships/hyperlink" Target="consultantplus://offline/ref=DFAEF0A557C51CEC63560D83424C3E322A1DD2A88D088C452590166CE203146669F4CD92251B47F96C6A3B08F84E424F3E90FF67435E366CX0aFO" TargetMode="External"/><Relationship Id="rId17" Type="http://schemas.openxmlformats.org/officeDocument/2006/relationships/hyperlink" Target="consultantplus://offline/ref=DFAEF0A557C51CEC63560D83424C3E322A1DD2A88D088C452590166CE203146669F4CD92251B47F86C6A3B08F84E424F3E90FF67435E366CX0aFO" TargetMode="External"/><Relationship Id="rId25" Type="http://schemas.openxmlformats.org/officeDocument/2006/relationships/hyperlink" Target="consultantplus://offline/ref=DFAEF0A557C51CEC63560D83424C3E322A1DD2A88D088C452590166CE203146669F4CD92251B47F16E6A3B08F84E424F3E90FF67435E366CX0aFO" TargetMode="External"/><Relationship Id="rId33" Type="http://schemas.openxmlformats.org/officeDocument/2006/relationships/hyperlink" Target="consultantplus://offline/ref=DFAEF0A557C51CEC63560D83424C3E322A1DD2A88D088C452590166CE203146669F4CD9225184AFF626A3B08F84E424F3E90FF67435E366CX0aFO" TargetMode="External"/><Relationship Id="rId38" Type="http://schemas.openxmlformats.org/officeDocument/2006/relationships/hyperlink" Target="consultantplus://offline/ref=DFAEF0A557C51CEC63560D83424C3E322A1DD2A88D088C452590166CE203146669F4CD9226134DFC626A3B08F84E424F3E90FF67435E366CX0aFO" TargetMode="External"/><Relationship Id="rId46" Type="http://schemas.openxmlformats.org/officeDocument/2006/relationships/hyperlink" Target="consultantplus://offline/ref=DFAEF0A557C51CEC63560D83424C3E322A1DD2A88D088C452590166CE203146669F4CD92251846FE6C6A3B08F84E424F3E90FF67435E366CX0aFO" TargetMode="External"/><Relationship Id="rId59" Type="http://schemas.openxmlformats.org/officeDocument/2006/relationships/hyperlink" Target="consultantplus://offline/ref=DFAEF0A557C51CEC63560D83424C3E322A1DD2A88D088C452590166CE203146669F4CD92251B4DF0626A3B08F84E424F3E90FF67435E366CX0aFO" TargetMode="External"/><Relationship Id="rId67" Type="http://schemas.openxmlformats.org/officeDocument/2006/relationships/hyperlink" Target="consultantplus://offline/ref=DFAEF0A557C51CEC63560D83424C3E322A1DD2A88D088C452590166CE203146669F4CD9225184EFD6A6A3B08F84E424F3E90FF67435E366CX0aFO" TargetMode="External"/><Relationship Id="rId20" Type="http://schemas.openxmlformats.org/officeDocument/2006/relationships/hyperlink" Target="consultantplus://offline/ref=DFAEF0A557C51CEC63560D83424C3E322A1DD2A88D088C452590166CE203146669F4CD92251B47FB686A3B08F84E424F3E90FF67435E366CX0aFO" TargetMode="External"/><Relationship Id="rId41" Type="http://schemas.openxmlformats.org/officeDocument/2006/relationships/hyperlink" Target="consultantplus://offline/ref=DFAEF0A557C51CEC63560D83424C3E322A1DD2A88D088C452590166CE203146669F4CD92251A4BF86A6A3B08F84E424F3E90FF67435E366CX0aFO" TargetMode="External"/><Relationship Id="rId54" Type="http://schemas.openxmlformats.org/officeDocument/2006/relationships/hyperlink" Target="consultantplus://offline/ref=DFAEF0A557C51CEC63560D83424C3E322A1DD2A88D088C452590166CE203146669F4CD92251A4CFF6E6A3B08F84E424F3E90FF67435E366CX0aFO" TargetMode="External"/><Relationship Id="rId62" Type="http://schemas.openxmlformats.org/officeDocument/2006/relationships/hyperlink" Target="consultantplus://offline/ref=DFAEF0A557C51CEC63560D83424C3E322A1DD2A88D088C452590166CE203146669F4CD92251B4CFB6C6A3B08F84E424F3E90FF67435E366CX0aFO" TargetMode="External"/><Relationship Id="rId70" Type="http://schemas.openxmlformats.org/officeDocument/2006/relationships/hyperlink" Target="consultantplus://offline/ref=DFAEF0A557C51CEC63560D83424C3E322A1DD2A88D088C452590166CE203146669F4CD9225184DFD686A3B08F84E424F3E90FF67435E366CX0aFO" TargetMode="External"/><Relationship Id="rId75" Type="http://schemas.openxmlformats.org/officeDocument/2006/relationships/hyperlink" Target="consultantplus://offline/ref=DFAEF0A557C51CEC63560D83424C3E322A1DD2A88D088C452590166CE203146669F4CD9224134AF06C6A3B08F84E424F3E90FF67435E366CX0aFO" TargetMode="External"/><Relationship Id="rId83" Type="http://schemas.openxmlformats.org/officeDocument/2006/relationships/hyperlink" Target="consultantplus://offline/ref=DFAEF0A557C51CEC63560D83424C3E322A1DD2A88D088C452590166CE203146669F4CD92251B47FA6E6A3B08F84E424F3E90FF67435E366CX0aFO" TargetMode="External"/><Relationship Id="rId88" Type="http://schemas.openxmlformats.org/officeDocument/2006/relationships/hyperlink" Target="consultantplus://offline/ref=DFAEF0A557C51CEC63560D83424C3E322A1DD2A88D088C452590166CE203146669F4CD92251B47FD6C6A3B08F84E424F3E90FF67435E366CX0aFO" TargetMode="External"/><Relationship Id="rId91" Type="http://schemas.openxmlformats.org/officeDocument/2006/relationships/hyperlink" Target="consultantplus://offline/ref=DFAEF0A557C51CEC63560D83424C3E322A1DD2A88D088C452590166CE203146669F4CD92251B47FC686A3B08F84E424F3E90FF67435E366CX0aFO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consultantplus://offline/ref=DFAEF0A557C51CEC63560D83424C3E322A1DD2A88D088C452590166CE203146669F4CD9225184BF06E6A3B08F84E424F3E90FF67435E366CX0aFO" TargetMode="External"/><Relationship Id="rId15" Type="http://schemas.openxmlformats.org/officeDocument/2006/relationships/hyperlink" Target="consultantplus://offline/ref=DFAEF0A557C51CEC63560D83424C3E322A1DD2A88D088C452590166CE203146669F4CD92251B47F8686A3B08F84E424F3E90FF67435E366CX0aFO" TargetMode="External"/><Relationship Id="rId23" Type="http://schemas.openxmlformats.org/officeDocument/2006/relationships/hyperlink" Target="consultantplus://offline/ref=DFAEF0A557C51CEC63560D83424C3E322A1DD2A88D088C452590166CE203146669F4CD92251B47FF6E6A3B08F84E424F3E90FF67435E366CX0aFO" TargetMode="External"/><Relationship Id="rId28" Type="http://schemas.openxmlformats.org/officeDocument/2006/relationships/hyperlink" Target="consultantplus://offline/ref=DFAEF0A557C51CEC63560D83424C3E322A1DD2A88D088C452590166CE203146669F4CD9225184AFF6C6A3B08F84E424F3E90FF67435E366CX0aFO" TargetMode="External"/><Relationship Id="rId36" Type="http://schemas.openxmlformats.org/officeDocument/2006/relationships/hyperlink" Target="consultantplus://offline/ref=DFAEF0A557C51CEC63560D83424C3E322A1DD2A88D088C452590166CE203146669F4CD9225194FF06A6A3B08F84E424F3E90FF67435E366CX0aFO" TargetMode="External"/><Relationship Id="rId49" Type="http://schemas.openxmlformats.org/officeDocument/2006/relationships/hyperlink" Target="consultantplus://offline/ref=DFAEF0A557C51CEC63560D83424C3E322A1DD2A88D088C452590166CE203146669F4CD92261D46FC626A3B08F84E424F3E90FF67435E366CX0aFO" TargetMode="External"/><Relationship Id="rId57" Type="http://schemas.openxmlformats.org/officeDocument/2006/relationships/hyperlink" Target="consultantplus://offline/ref=DFAEF0A557C51CEC63560D83424C3E322A1DD2A88D088C452590166CE203146669F4CD92251B4FFC6C6A3B08F84E424F3E90FF67435E366CX0aFO" TargetMode="External"/><Relationship Id="rId10" Type="http://schemas.openxmlformats.org/officeDocument/2006/relationships/hyperlink" Target="consultantplus://offline/ref=DFAEF0A557C51CEC63560D83424C3E322A1DD2A88D088C452590166CE203146669F4CD92251846FD686A3B08F84E424F3E90FF67435E366CX0aFO" TargetMode="External"/><Relationship Id="rId31" Type="http://schemas.openxmlformats.org/officeDocument/2006/relationships/hyperlink" Target="consultantplus://offline/ref=DFAEF0A557C51CEC63560D83424C3E322A1DD2A88D088C452590166CE203146669F4CD9225194EF8686A3B08F84E424F3E90FF67435E366CX0aFO" TargetMode="External"/><Relationship Id="rId44" Type="http://schemas.openxmlformats.org/officeDocument/2006/relationships/hyperlink" Target="consultantplus://offline/ref=DFAEF0A557C51CEC63560D83424C3E322A1DD2A88D088C452590166CE203146669F4CD92251B48F1686A3B08F84E424F3E90FF67435E366CX0aFO" TargetMode="External"/><Relationship Id="rId52" Type="http://schemas.openxmlformats.org/officeDocument/2006/relationships/hyperlink" Target="consultantplus://offline/ref=DFAEF0A557C51CEC63560D83424C3E322A1DD2A88D088C452590166CE203146669F4CD92261347FA6A6A3B08F84E424F3E90FF67435E366CX0aFO" TargetMode="External"/><Relationship Id="rId60" Type="http://schemas.openxmlformats.org/officeDocument/2006/relationships/hyperlink" Target="consultantplus://offline/ref=DFAEF0A557C51CEC63560D83424C3E322A1DD2A88D088C452590166CE203146669F4CD92251B4CF86E6A3B08F84E424F3E90FF67435E366CX0aFO" TargetMode="External"/><Relationship Id="rId65" Type="http://schemas.openxmlformats.org/officeDocument/2006/relationships/hyperlink" Target="consultantplus://offline/ref=DFAEF0A557C51CEC63560D83424C3E322A1DD2A88D088C452590166CE203146669F4CD9225184FFE626A3B08F84E424F3E90FF67435E366CX0aFO" TargetMode="External"/><Relationship Id="rId73" Type="http://schemas.openxmlformats.org/officeDocument/2006/relationships/hyperlink" Target="consultantplus://offline/ref=DFAEF0A557C51CEC63560D83424C3E322A1DD2A88D088C452590166CE203146669F4CD9225194BFF6E6A3B08F84E424F3E90FF67435E366CX0aFO" TargetMode="External"/><Relationship Id="rId78" Type="http://schemas.openxmlformats.org/officeDocument/2006/relationships/hyperlink" Target="consultantplus://offline/ref=DFAEF0A557C51CEC63560D83424C3E322A1DD2A88D088C452590166CE203146669F4CD92251B48F16A6A3B08F84E424F3E90FF67435E366CX0aFO" TargetMode="External"/><Relationship Id="rId81" Type="http://schemas.openxmlformats.org/officeDocument/2006/relationships/hyperlink" Target="consultantplus://offline/ref=DFAEF0A557C51CEC63560D83424C3E322A1DD2A88D088C452590166CE203146669F4CD92251B47FA6A6A3B08F84E424F3E90FF67435E366CX0aFO" TargetMode="External"/><Relationship Id="rId86" Type="http://schemas.openxmlformats.org/officeDocument/2006/relationships/hyperlink" Target="consultantplus://offline/ref=DFAEF0A557C51CEC63560D83424C3E322A1DD2A88D088C452590166CE203146669F4CD92251B47FD686A3B08F84E424F3E90FF67435E366CX0aFO" TargetMode="External"/><Relationship Id="rId94" Type="http://schemas.openxmlformats.org/officeDocument/2006/relationships/hyperlink" Target="consultantplus://offline/ref=DFAEF0A557C51CEC63560D83424C3E322A1DD2A88D088C452590166CE203146669F4CD9225194AF0686A3B08F84E424F3E90FF67435E366CX0aFO" TargetMode="External"/><Relationship Id="rId4" Type="http://schemas.openxmlformats.org/officeDocument/2006/relationships/hyperlink" Target="consultantplus://offline/ref=DFAEF0A557C51CEC63560D83424C3E322A1DD2A88D088C452590166CE203146669F4CD9225184BFA686A3B08F84E424F3E90FF67435E366CX0aFO" TargetMode="External"/><Relationship Id="rId9" Type="http://schemas.openxmlformats.org/officeDocument/2006/relationships/hyperlink" Target="consultantplus://offline/ref=DFAEF0A557C51CEC63560D83424C3E322A1DD2A88D088C452590166CE203146669F4CD92251948FA686A3B08F84E424F3E90FF67435E366CX0aF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microsoft.com/office/2007/relationships/hdphoto" Target="../media/hdphoto1.wdp"/><Relationship Id="rId2" Type="http://schemas.openxmlformats.org/officeDocument/2006/relationships/tags" Target="../tags/tag7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hyperlink" Target="consultantplus://offline/ref=DFAEF0A557C51CEC63560D83424C3E322A1DD2A88D088C452590166CE203146669F4CD92251B47FB6C6A3B08F84E424F3E90FF67435E366CX0aFO" TargetMode="External"/><Relationship Id="rId18" Type="http://schemas.openxmlformats.org/officeDocument/2006/relationships/hyperlink" Target="consultantplus://offline/ref=DFAEF0A557C51CEC63560D83424C3E322A1DD2A88D088C452590166CE203146669F4CD92251B47FA6C6A3B08F84E424F3E90FF67435E366CX0aFO" TargetMode="External"/><Relationship Id="rId26" Type="http://schemas.openxmlformats.org/officeDocument/2006/relationships/hyperlink" Target="consultantplus://offline/ref=DFAEF0A557C51CEC63560D83424C3E322A1DD2A88D088C452590166CE203146669F4CD92251B47FC686A3B08F84E424F3E90FF67435E366CX0aFO" TargetMode="External"/><Relationship Id="rId39" Type="http://schemas.openxmlformats.org/officeDocument/2006/relationships/hyperlink" Target="consultantplus://offline/ref=5908CE14D3B8F3DCCA1E62D0137ABB48A9D60EFDA3AD7D03810BDD5734C7A9966E663C63DA2ECFB9400E55A7D0C16C67E7520BB7D73E6553Y4a1O" TargetMode="External"/><Relationship Id="rId21" Type="http://schemas.openxmlformats.org/officeDocument/2006/relationships/hyperlink" Target="consultantplus://offline/ref=DFAEF0A557C51CEC63560D83424C3E322A1DD2A88D088C452590166CE203146669F4CD92251B47FD686A3B08F84E424F3E90FF67435E366CX0aFO" TargetMode="External"/><Relationship Id="rId34" Type="http://schemas.openxmlformats.org/officeDocument/2006/relationships/hyperlink" Target="consultantplus://offline/ref=5908CE14D3B8F3DCCA1E62D0137ABB48A9D60EFDA3AD7D03810BDD5734C7A9966E663C63DA2EC5BF4A0E55A7D0C16C67E7520BB7D73E6553Y4a1O" TargetMode="External"/><Relationship Id="rId42" Type="http://schemas.openxmlformats.org/officeDocument/2006/relationships/hyperlink" Target="consultantplus://offline/ref=5908CE14D3B8F3DCCA1E62D0137ABB48A9D60EFDA3AD7D03810BDD5734C7A9966E663C63DA2EC7B9400E55A7D0C16C67E7520BB7D73E6553Y4a1O" TargetMode="External"/><Relationship Id="rId47" Type="http://schemas.openxmlformats.org/officeDocument/2006/relationships/hyperlink" Target="consultantplus://offline/ref=5908CE14D3B8F3DCCA1E62D0137ABB48A9D60EFDA3AD7D03810BDD5734C7A9966E663C63DA2DCEBE420E55A7D0C16C67E7520BB7D73E6553Y4a1O" TargetMode="External"/><Relationship Id="rId50" Type="http://schemas.openxmlformats.org/officeDocument/2006/relationships/hyperlink" Target="consultantplus://offline/ref=5908CE14D3B8F3DCCA1E62D0137ABB48A9D60EFDA3AD7D03810BDD5734C7A9966E663C63DA2DCEBE440E55A7D0C16C67E7520BB7D73E6553Y4a1O" TargetMode="External"/><Relationship Id="rId55" Type="http://schemas.openxmlformats.org/officeDocument/2006/relationships/hyperlink" Target="consultantplus://offline/ref=5908CE14D3B8F3DCCA1E62D0137ABB48A9D60EFDA3AD7D03810BDD5734C7A9966E663C63DA2DCEB9440E55A7D0C16C67E7520BB7D73E6553Y4a1O" TargetMode="External"/><Relationship Id="rId7" Type="http://schemas.openxmlformats.org/officeDocument/2006/relationships/hyperlink" Target="consultantplus://offline/ref=DFAEF0A557C51CEC63560D83424C3E322A1DD2A88D088C452590166CE203146669F4CD92251846FD686A3B08F84E424F3E90FF67435E366CX0aFO" TargetMode="External"/><Relationship Id="rId2" Type="http://schemas.openxmlformats.org/officeDocument/2006/relationships/hyperlink" Target="consultantplus://offline/ref=DFAEF0A557C51CEC63560D83424C3E322A1DD2A88D088C452590166CE203146669F4CD9225184CFB626A3B08F84E424F3E90FF67435E366CX0aFO" TargetMode="External"/><Relationship Id="rId16" Type="http://schemas.openxmlformats.org/officeDocument/2006/relationships/hyperlink" Target="consultantplus://offline/ref=DFAEF0A557C51CEC63560D83424C3E322A1DD2A88D088C452590166CE203146669F4CD92251B47FA686A3B08F84E424F3E90FF67435E366CX0aFO" TargetMode="External"/><Relationship Id="rId20" Type="http://schemas.openxmlformats.org/officeDocument/2006/relationships/hyperlink" Target="consultantplus://offline/ref=DFAEF0A557C51CEC63560D83424C3E322A1DD2A88D088C452590166CE203146669F4CD92251B47FD6A6A3B08F84E424F3E90FF67435E366CX0aFO" TargetMode="External"/><Relationship Id="rId29" Type="http://schemas.openxmlformats.org/officeDocument/2006/relationships/hyperlink" Target="consultantplus://offline/ref=DFAEF0A557C51CEC63560D83424C3E322A1DD2A88D088C452590166CE203146669F4CD9225194AF0686A3B08F84E424F3E90FF67435E366CX0aFO" TargetMode="External"/><Relationship Id="rId41" Type="http://schemas.openxmlformats.org/officeDocument/2006/relationships/hyperlink" Target="consultantplus://offline/ref=5908CE14D3B8F3DCCA1E62D0137ABB48A9D60EFDA3AD7D03810BDD5734C7A9966E663C63DA2DC5BC4A0E55A7D0C16C67E7520BB7D73E6553Y4a1O" TargetMode="External"/><Relationship Id="rId54" Type="http://schemas.openxmlformats.org/officeDocument/2006/relationships/hyperlink" Target="consultantplus://offline/ref=5908CE14D3B8F3DCCA1E62D0137ABB48A9D60EFDA3AD7D03810BDD5734C7A9966E663C63DA2DCEB9460E55A7D0C16C67E7520BB7D73E6553Y4a1O" TargetMode="External"/><Relationship Id="rId62" Type="http://schemas.openxmlformats.org/officeDocument/2006/relationships/hyperlink" Target="consultantplus://offline/ref=5908CE14D3B8F3DCCA1E62D0137ABB48ABD10EFBAFAB7D03810BDD5734C7A9966E663C63D82DC7B5470E55A7D0C16C67E7520BB7D73E6553Y4a1O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consultantplus://offline/ref=DFAEF0A557C51CEC63560D83424C3E322A1DD2A88D088C452590166CE203146669F4CD92251948FA686A3B08F84E424F3E90FF67435E366CX0aFO" TargetMode="External"/><Relationship Id="rId11" Type="http://schemas.openxmlformats.org/officeDocument/2006/relationships/hyperlink" Target="consultantplus://offline/ref=DFAEF0A557C51CEC63560D83424C3E322A1DD2A88D088C452590166CE203146669F4CD92251A46FC626A3B08F84E424F3E90FF67435E366CX0aFO" TargetMode="External"/><Relationship Id="rId24" Type="http://schemas.openxmlformats.org/officeDocument/2006/relationships/hyperlink" Target="consultantplus://offline/ref=DFAEF0A557C51CEC63560D83424C3E322A1DD2A88D088C452590166CE203146669F4CD92251B47FD626A3B08F84E424F3E90FF67435E366CX0aFO" TargetMode="External"/><Relationship Id="rId32" Type="http://schemas.openxmlformats.org/officeDocument/2006/relationships/hyperlink" Target="consultantplus://offline/ref=5908CE14D3B8F3DCCA1E62D0137ABB48A9D60EFDA3AD7D03810BDD5734C7A9966E663C63DA2FC1BE420E55A7D0C16C67E7520BB7D73E6553Y4a1O" TargetMode="External"/><Relationship Id="rId37" Type="http://schemas.openxmlformats.org/officeDocument/2006/relationships/hyperlink" Target="consultantplus://offline/ref=5908CE14D3B8F3DCCA1E62D0137ABB48A9D60EFDA3AD7D03810BDD5734C7A9966E663C63DA2EC2B4460E55A7D0C16C67E7520BB7D73E6553Y4a1O" TargetMode="External"/><Relationship Id="rId40" Type="http://schemas.openxmlformats.org/officeDocument/2006/relationships/hyperlink" Target="consultantplus://offline/ref=5908CE14D3B8F3DCCA1E62D0137ABB48A9D60EFDA3AD7D03810BDD5734C7A9966E663C63DA2EC3BD420E55A7D0C16C67E7520BB7D73E6553Y4a1O" TargetMode="External"/><Relationship Id="rId45" Type="http://schemas.openxmlformats.org/officeDocument/2006/relationships/hyperlink" Target="consultantplus://offline/ref=5908CE14D3B8F3DCCA1E62D0137ABB48A9D60EFDA3AD7D03810BDD5734C7A9966E663C63DA2DCEBF440E55A7D0C16C67E7520BB7D73E6553Y4a1O" TargetMode="External"/><Relationship Id="rId53" Type="http://schemas.openxmlformats.org/officeDocument/2006/relationships/hyperlink" Target="consultantplus://offline/ref=5908CE14D3B8F3DCCA1E62D0137ABB48A9D60EFDA3AD7D03810BDD5734C7A9966E663C63DA2DCEB9400E55A7D0C16C67E7520BB7D73E6553Y4a1O" TargetMode="External"/><Relationship Id="rId58" Type="http://schemas.openxmlformats.org/officeDocument/2006/relationships/hyperlink" Target="consultantplus://offline/ref=5908CE14D3B8F3DCCA1E62D0137ABB48A9D60EFDA3AD7D03810BDD5734C7A9966E663C63DA2DCEB8400E55A7D0C16C67E7520BB7D73E6553Y4a1O" TargetMode="External"/><Relationship Id="rId5" Type="http://schemas.openxmlformats.org/officeDocument/2006/relationships/hyperlink" Target="consultantplus://offline/ref=DFAEF0A557C51CEC63560D83424C3E322A1DD2A88D088C452590166CE203146669F4CD9225184BF06E6A3B08F84E424F3E90FF67435E366CX0aFO" TargetMode="External"/><Relationship Id="rId15" Type="http://schemas.openxmlformats.org/officeDocument/2006/relationships/hyperlink" Target="consultantplus://offline/ref=DFAEF0A557C51CEC63560D83424C3E322A1DD2A88D088C452590166CE203146669F4CD92251B47FA6A6A3B08F84E424F3E90FF67435E366CX0aFO" TargetMode="External"/><Relationship Id="rId23" Type="http://schemas.openxmlformats.org/officeDocument/2006/relationships/hyperlink" Target="consultantplus://offline/ref=DFAEF0A557C51CEC63560D83424C3E322A1DD2A88D088C452590166CE203146669F4CD92251B47FD6C6A3B08F84E424F3E90FF67435E366CX0aFO" TargetMode="External"/><Relationship Id="rId28" Type="http://schemas.openxmlformats.org/officeDocument/2006/relationships/hyperlink" Target="consultantplus://offline/ref=DFAEF0A557C51CEC63560D83424C3E322A1DD2A88D088C452590166CE203146669F4CD92251948FA6E6A3B08F84E424F3E90FF67435E366CX0aFO" TargetMode="External"/><Relationship Id="rId36" Type="http://schemas.openxmlformats.org/officeDocument/2006/relationships/hyperlink" Target="consultantplus://offline/ref=5908CE14D3B8F3DCCA1E62D0137ABB48A9D60EFDA3AD7D03810BDD5734C7A9966E663C63DA2EC2BE400E55A7D0C16C67E7520BB7D73E6553Y4a1O" TargetMode="External"/><Relationship Id="rId49" Type="http://schemas.openxmlformats.org/officeDocument/2006/relationships/hyperlink" Target="consultantplus://offline/ref=5908CE14D3B8F3DCCA1E62D0137ABB48A9D60EFDA3AD7D03810BDD5734C7A9966E663C63DA2DCEBE460E55A7D0C16C67E7520BB7D73E6553Y4a1O" TargetMode="External"/><Relationship Id="rId57" Type="http://schemas.openxmlformats.org/officeDocument/2006/relationships/hyperlink" Target="consultantplus://offline/ref=5908CE14D3B8F3DCCA1E62D0137ABB48A9D60EFDA3AD7D03810BDD5734C7A9966E663C63DA2DCEB8420E55A7D0C16C67E7520BB7D73E6553Y4a1O" TargetMode="External"/><Relationship Id="rId61" Type="http://schemas.openxmlformats.org/officeDocument/2006/relationships/hyperlink" Target="consultantplus://offline/ref=5908CE14D3B8F3DCCA1E62D0137ABB48ABD10EFBAFAB7D03810BDD5734C7A9966E663C63D82CC1B54A0E55A7D0C16C67E7520BB7D73E6553Y4a1O" TargetMode="External"/><Relationship Id="rId10" Type="http://schemas.openxmlformats.org/officeDocument/2006/relationships/hyperlink" Target="consultantplus://offline/ref=DFAEF0A557C51CEC63560D83424C3E322A1DD2A88D088C452590166CE203146669F4CD9225184EFD686A3B08F84E424F3E90FF67435E366CX0aFO" TargetMode="External"/><Relationship Id="rId19" Type="http://schemas.openxmlformats.org/officeDocument/2006/relationships/hyperlink" Target="consultantplus://offline/ref=DFAEF0A557C51CEC63560D83424C3E322A1DD2A88D088C452590166CE203146669F4CD92251B47FA626A3B08F84E424F3E90FF67435E366CX0aFO" TargetMode="External"/><Relationship Id="rId31" Type="http://schemas.openxmlformats.org/officeDocument/2006/relationships/hyperlink" Target="consultantplus://offline/ref=DFAEF0A557C51CEC63560D83424C3E322A1DD2A88D088C452590166CE203146669F4CD92251949FF6E6A3B08F84E424F3E90FF67435E366CX0aFO" TargetMode="External"/><Relationship Id="rId44" Type="http://schemas.openxmlformats.org/officeDocument/2006/relationships/hyperlink" Target="consultantplus://offline/ref=5908CE14D3B8F3DCCA1E62D0137ABB48A9D60EFDA3AD7D03810BDD5734C7A9966E663C63DA2DC1B5420E55A7D0C16C67E7520BB7D73E6553Y4a1O" TargetMode="External"/><Relationship Id="rId52" Type="http://schemas.openxmlformats.org/officeDocument/2006/relationships/hyperlink" Target="consultantplus://offline/ref=5908CE14D3B8F3DCCA1E62D0137ABB48A9D60EFDA3AD7D03810BDD5734C7A9966E663C63DA2DCEB9420E55A7D0C16C67E7520BB7D73E6553Y4a1O" TargetMode="External"/><Relationship Id="rId60" Type="http://schemas.openxmlformats.org/officeDocument/2006/relationships/hyperlink" Target="consultantplus://offline/ref=5908CE14D3B8F3DCCA1E62D0137ABB48A9D60EFDA3AD7D03810BDD5734C7A9966E663C63DA2FC1BE460E55A7D0C16C67E7520BB7D73E6553Y4a1O" TargetMode="External"/><Relationship Id="rId4" Type="http://schemas.openxmlformats.org/officeDocument/2006/relationships/hyperlink" Target="consultantplus://offline/ref=DFAEF0A557C51CEC63560D83424C3E322A1DD2A88D088C452590166CE203146669F4CD9225184BFA686A3B08F84E424F3E90FF67435E366CX0aFO" TargetMode="External"/><Relationship Id="rId9" Type="http://schemas.openxmlformats.org/officeDocument/2006/relationships/hyperlink" Target="consultantplus://offline/ref=DFAEF0A557C51CEC63560D83424C3E322A1DD2A88D088C452590166CE203146669F4CD92251B4CF8626A3B08F84E424F3E90FF67435E366CX0aFO" TargetMode="External"/><Relationship Id="rId14" Type="http://schemas.openxmlformats.org/officeDocument/2006/relationships/hyperlink" Target="consultantplus://offline/ref=DFAEF0A557C51CEC63560D83424C3E322A1DD2A88D088C452590166CE203146669F4CD92251B47FB626A3B08F84E424F3E90FF67435E366CX0aFO" TargetMode="External"/><Relationship Id="rId22" Type="http://schemas.openxmlformats.org/officeDocument/2006/relationships/hyperlink" Target="consultantplus://offline/ref=DFAEF0A557C51CEC63560D83424C3E322A1DD2A88D088C452590166CE203146669F4CD92251B47FD6E6A3B08F84E424F3E90FF67435E366CX0aFO" TargetMode="External"/><Relationship Id="rId27" Type="http://schemas.openxmlformats.org/officeDocument/2006/relationships/hyperlink" Target="consultantplus://offline/ref=DFAEF0A557C51CEC63560D83424C3E322A1DD2A88D088C452590166CE203146669F4CD92231A4AF86E6A3B08F84E424F3E90FF67435E366CX0aFO" TargetMode="External"/><Relationship Id="rId30" Type="http://schemas.openxmlformats.org/officeDocument/2006/relationships/hyperlink" Target="consultantplus://offline/ref=DFAEF0A557C51CEC63560D83424C3E322A1DD2A88D088C452590166CE203146669F4CD92251949FC6C6A3B08F84E424F3E90FF67435E366CX0aFO" TargetMode="External"/><Relationship Id="rId35" Type="http://schemas.openxmlformats.org/officeDocument/2006/relationships/hyperlink" Target="consultantplus://offline/ref=5908CE14D3B8F3DCCA1E62D0137ABB48A9D60EFDA3AD7D03810BDD5734C7A9966E663C63DA2EC5B94A0E55A7D0C16C67E7520BB7D73E6553Y4a1O" TargetMode="External"/><Relationship Id="rId43" Type="http://schemas.openxmlformats.org/officeDocument/2006/relationships/hyperlink" Target="consultantplus://offline/ref=5908CE14D3B8F3DCCA1E62D0137ABB48A9D60EFDA3AD7D03810BDD5734C7A9966E663C63DA2CCFB84A0E55A7D0C16C67E7520BB7D73E6553Y4a1O" TargetMode="External"/><Relationship Id="rId48" Type="http://schemas.openxmlformats.org/officeDocument/2006/relationships/hyperlink" Target="consultantplus://offline/ref=5908CE14D3B8F3DCCA1E62D0137ABB48A9D60EFDA3AD7D03810BDD5734C7A9966E663C63DA2DCEBE400E55A7D0C16C67E7520BB7D73E6553Y4a1O" TargetMode="External"/><Relationship Id="rId56" Type="http://schemas.openxmlformats.org/officeDocument/2006/relationships/hyperlink" Target="consultantplus://offline/ref=5908CE14D3B8F3DCCA1E62D0137ABB48A9D60EFDA3AD7D03810BDD5734C7A9966E663C63DA2DCEB94A0E55A7D0C16C67E7520BB7D73E6553Y4a1O" TargetMode="External"/><Relationship Id="rId8" Type="http://schemas.openxmlformats.org/officeDocument/2006/relationships/hyperlink" Target="consultantplus://offline/ref=DFAEF0A557C51CEC63560D83424C3E322A1DD2A88D088C452590166CE203146669F4CD9225184AF96A6A3B08F84E424F3E90FF67435E366CX0aFO" TargetMode="External"/><Relationship Id="rId51" Type="http://schemas.openxmlformats.org/officeDocument/2006/relationships/hyperlink" Target="consultantplus://offline/ref=5908CE14D3B8F3DCCA1E62D0137ABB48A9D60EFDA3AD7D03810BDD5734C7A9966E663C63DA2DCEBE4A0E55A7D0C16C67E7520BB7D73E6553Y4a1O" TargetMode="External"/><Relationship Id="rId3" Type="http://schemas.openxmlformats.org/officeDocument/2006/relationships/hyperlink" Target="consultantplus://offline/ref=DFAEF0A557C51CEC63560D83424C3E322A1DD2A88D088C452590166CE203146669F4CD9225184CFD626A3B08F84E424F3E90FF67435E366CX0aFO" TargetMode="External"/><Relationship Id="rId12" Type="http://schemas.openxmlformats.org/officeDocument/2006/relationships/hyperlink" Target="consultantplus://offline/ref=DFAEF0A557C51CEC63560D83424C3E322A1DD2A88D088C452590166CE203146669F4CD92251B48F16A6A3B08F84E424F3E90FF67435E366CX0aFO" TargetMode="External"/><Relationship Id="rId17" Type="http://schemas.openxmlformats.org/officeDocument/2006/relationships/hyperlink" Target="consultantplus://offline/ref=DFAEF0A557C51CEC63560D83424C3E322A1DD2A88D088C452590166CE203146669F4CD92251B47FA6E6A3B08F84E424F3E90FF67435E366CX0aFO" TargetMode="External"/><Relationship Id="rId25" Type="http://schemas.openxmlformats.org/officeDocument/2006/relationships/hyperlink" Target="consultantplus://offline/ref=DFAEF0A557C51CEC63560D83424C3E322A1DD2A88D088C452590166CE203146669F4CD92251B47FC6A6A3B08F84E424F3E90FF67435E366CX0aFO" TargetMode="External"/><Relationship Id="rId33" Type="http://schemas.openxmlformats.org/officeDocument/2006/relationships/hyperlink" Target="consultantplus://offline/ref=5908CE14D3B8F3DCCA1E62D0137ABB48A9D60EFDA3AD7D03810BDD5734C7A9966E663C63DA2EC6BB400E55A7D0C16C67E7520BB7D73E6553Y4a1O" TargetMode="External"/><Relationship Id="rId38" Type="http://schemas.openxmlformats.org/officeDocument/2006/relationships/hyperlink" Target="consultantplus://offline/ref=5908CE14D3B8F3DCCA1E62D0137ABB48A9D60EFDA3AD7D03810BDD5734C7A9966E663C63DA2FC1BE400E55A7D0C16C67E7520BB7D73E6553Y4a1O" TargetMode="External"/><Relationship Id="rId46" Type="http://schemas.openxmlformats.org/officeDocument/2006/relationships/hyperlink" Target="consultantplus://offline/ref=5908CE14D3B8F3DCCA1E62D0137ABB48A9D60EFDA3AD7D03810BDD5734C7A9966E663C63DA2DCEBF4A0E55A7D0C16C67E7520BB7D73E6553Y4a1O" TargetMode="External"/><Relationship Id="rId59" Type="http://schemas.openxmlformats.org/officeDocument/2006/relationships/hyperlink" Target="consultantplus://offline/ref=5908CE14D3B8F3DCCA1E62D0137ABB48A9D60EFDA3AD7D03810BDD5734C7A9966E663C63DC2CC3BC460E55A7D0C16C67E7520BB7D73E6553Y4a1O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908CE14D3B8F3DCCA1E62D0137ABB48A9D70BFCAFAB7D03810BDD5734C7A9966E663C63D82EC6B5410E55A7D0C16C67E7520BB7D73E6553Y4a1O" TargetMode="External"/><Relationship Id="rId2" Type="http://schemas.openxmlformats.org/officeDocument/2006/relationships/hyperlink" Target="consultantplus://offline/ref=5908CE14D3B8F3DCCA1E62D0137ABB48A9D70BFCAFAB7D03810BDD5734C7A9966E663C63D82EC6B5400E55A7D0C16C67E7520BB7D73E6553Y4a1O" TargetMode="External"/><Relationship Id="rId1" Type="http://schemas.openxmlformats.org/officeDocument/2006/relationships/slideLayout" Target="../slideLayouts/slideLayout26.xml"/><Relationship Id="rId4" Type="http://schemas.openxmlformats.org/officeDocument/2006/relationships/hyperlink" Target="consultantplus://offline/ref=5908CE14D3B8F3DCCA1E62D0137ABB48A9D70BFCAFAB7D03810BDD5734C7A9966E663C63D82EC6B5470E55A7D0C16C67E7520BB7D73E6553Y4a1O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908CE14D3B8F3DCCA1E62D0137ABB48A9D60EFDA3AD7D03810BDD5734C7A9966E663C63DA2BC5BA410E55A7D0C16C67E7520BB7D73E6553Y4a1O" TargetMode="External"/><Relationship Id="rId2" Type="http://schemas.openxmlformats.org/officeDocument/2006/relationships/hyperlink" Target="consultantplus://offline/ref=5908CE14D3B8F3DCCA1E62D0137ABB48A9D60EFDA3AD7D03810BDD5734C7A9966E663C63DB25C0BF4B0E55A7D0C16C67E7520BB7D73E6553Y4a1O" TargetMode="Externa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908CE14D3B8F3DCCA1E62D0137ABB48A9D409FAAEAD7D03810BDD5734C7A9966E663C63D82CC7BB4B0E55A7D0C16C67E7520BB7D73E6553Y4a1O" TargetMode="External"/><Relationship Id="rId2" Type="http://schemas.openxmlformats.org/officeDocument/2006/relationships/hyperlink" Target="consultantplus://offline/ref=5908CE14D3B8F3DCCA1E62D0137ABB48A9D409FAAEAD7D03810BDD5734C7A9966E663C63D82CC7BB400E55A7D0C16C67E7520BB7D73E6553Y4a1O" TargetMode="External"/><Relationship Id="rId1" Type="http://schemas.openxmlformats.org/officeDocument/2006/relationships/slideLayout" Target="../slideLayouts/slideLayout26.xml"/><Relationship Id="rId4" Type="http://schemas.openxmlformats.org/officeDocument/2006/relationships/hyperlink" Target="consultantplus://offline/ref=5908CE14D3B8F3DCCA1E62D0137ABB48A9D409FAAEAD7D03810BDD5734C7A9966E663C63D82CC7BA400E55A7D0C16C67E7520BB7D73E6553Y4a1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BCE0A913492EC4B2A91F0632FE83F7E21361A2670D6DCCC7E9E9AA45E2526C40D16DBC0CE611CA60558B6A6F942484869C5E80297B2924BAlFc0O" TargetMode="External"/><Relationship Id="rId2" Type="http://schemas.openxmlformats.org/officeDocument/2006/relationships/hyperlink" Target="consultantplus://offline/ref=BCE0A913492EC4B2A91F0632FE83F7E21363A661026FCCC7E9E9AA45E2526C40D16DBC0CE611CB675F8B6A6F942484869C5E80297B2924BAlFc0O" TargetMode="Externa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CE0A913492EC4B2A91F0632FE83F7E21361A2670D6DCCC7E9E9AA45E2526C40D16DBC0CE611CA60558B6A6F942484869C5E80297B2924BAlFc0O" TargetMode="Externa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79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hyperlink" Target="consultantplus://offline/ref=4E1A2CC63FAACADA5F348CFCC32C99061A7D11E1A7C00E55A19782B254334003EE961748ABAC96675499F43A34695E777854B8131CD51E11UE23P" TargetMode="External"/><Relationship Id="rId2" Type="http://schemas.openxmlformats.org/officeDocument/2006/relationships/tags" Target="../tags/tag80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8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8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0472" y="2540000"/>
            <a:ext cx="4680520" cy="186110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+mn-lt"/>
              </a:rPr>
              <a:t>Новый механизм </a:t>
            </a:r>
            <a:r>
              <a:rPr lang="ru-RU" sz="1600" dirty="0">
                <a:latin typeface="+mn-lt"/>
              </a:rPr>
              <a:t>государственной поддержки</a:t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>предприятий АПК, утвержденный постановлением </a:t>
            </a:r>
            <a:r>
              <a:rPr lang="ru-RU" sz="1600" dirty="0">
                <a:latin typeface="+mn-lt"/>
              </a:rPr>
              <a:t>Правительства Российской Федерации от 26.04.2019 №512 </a:t>
            </a:r>
          </a:p>
        </p:txBody>
      </p:sp>
    </p:spTree>
    <p:extLst>
      <p:ext uri="{BB962C8B-B14F-4D97-AF65-F5344CB8AC3E}">
        <p14:creationId xmlns:p14="http://schemas.microsoft.com/office/powerpoint/2010/main" val="40405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6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03" y="512676"/>
            <a:ext cx="6079859" cy="648072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1400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ПРОЦЕДУРА СОГЛАСОВАНИЯ РЕЕСТРА ПОТЕНЦИАЛЬНЫХ ЗАЕМЩИКОВ И </a:t>
            </a:r>
            <a:r>
              <a:rPr lang="ru-RU" sz="1400" dirty="0" smtClean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ПРЕДОСТАВЛЕНИЕ </a:t>
            </a:r>
            <a:r>
              <a:rPr lang="ru-RU" sz="1400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ЛЬГОТНОГО КРЕДИТА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Шеврон 13"/>
          <p:cNvSpPr/>
          <p:nvPr/>
        </p:nvSpPr>
        <p:spPr>
          <a:xfrm>
            <a:off x="271803" y="2294743"/>
            <a:ext cx="3353866" cy="2214377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15" name="Шеврон 14"/>
          <p:cNvSpPr/>
          <p:nvPr/>
        </p:nvSpPr>
        <p:spPr>
          <a:xfrm>
            <a:off x="3332820" y="2294743"/>
            <a:ext cx="3353866" cy="2214377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16" name="Шеврон 15"/>
          <p:cNvSpPr/>
          <p:nvPr/>
        </p:nvSpPr>
        <p:spPr>
          <a:xfrm>
            <a:off x="6351662" y="2294743"/>
            <a:ext cx="3353866" cy="2214377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20281" y="2708920"/>
            <a:ext cx="22740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00" dirty="0"/>
              <a:t>направление на согласование в Минсельхоз России</a:t>
            </a:r>
          </a:p>
          <a:p>
            <a:pPr marL="173038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00" dirty="0"/>
              <a:t>формирование Реестра потенциальных заемщиков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944888" y="2691497"/>
            <a:ext cx="23104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00" dirty="0"/>
              <a:t>рассмотрение Реестра потенциальных заемщиков </a:t>
            </a:r>
          </a:p>
          <a:p>
            <a:pPr marL="173038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00" dirty="0"/>
              <a:t>направление в Банк ответа о включении/не включении потенциального заемщика в Реестр заемщиков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861212" y="2652008"/>
            <a:ext cx="24482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уведомление заемщика о решении, принятом Минсельхозом России</a:t>
            </a:r>
          </a:p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заключение льготного кредитного договора в течение</a:t>
            </a:r>
            <a:r>
              <a:rPr lang="en-US" sz="1000" dirty="0"/>
              <a:t>:</a:t>
            </a:r>
            <a:endParaRPr lang="ru-RU" sz="1000" dirty="0"/>
          </a:p>
          <a:p>
            <a:pPr marL="266700" lvl="1" indent="95250" algn="just" defTabSz="357188">
              <a:spcBef>
                <a:spcPts val="0"/>
              </a:spcBef>
              <a:spcAft>
                <a:spcPts val="0"/>
              </a:spcAft>
              <a:buClr>
                <a:srgbClr val="5BA138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 smtClean="0"/>
              <a:t>30</a:t>
            </a:r>
            <a:r>
              <a:rPr lang="en-US" sz="1000" dirty="0" smtClean="0"/>
              <a:t> </a:t>
            </a:r>
            <a:r>
              <a:rPr lang="ru-RU" sz="1000" dirty="0"/>
              <a:t>дней по льготному краткосрочному  кредиту</a:t>
            </a:r>
            <a:endParaRPr lang="en-US" sz="1000" dirty="0"/>
          </a:p>
          <a:p>
            <a:pPr marL="266700" lvl="1" indent="95250" algn="just" defTabSz="357188">
              <a:spcBef>
                <a:spcPts val="0"/>
              </a:spcBef>
              <a:spcAft>
                <a:spcPts val="0"/>
              </a:spcAft>
              <a:buClr>
                <a:srgbClr val="5BA138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/>
              <a:t> </a:t>
            </a:r>
            <a:r>
              <a:rPr lang="ru-RU" sz="1000" dirty="0" smtClean="0"/>
              <a:t>60 </a:t>
            </a:r>
            <a:r>
              <a:rPr lang="ru-RU" sz="1000" dirty="0"/>
              <a:t>дней по льготному инвестиционному кредиту</a:t>
            </a:r>
          </a:p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предоставление заемных средств</a:t>
            </a:r>
            <a:r>
              <a:rPr lang="en-US" sz="1000" dirty="0"/>
              <a:t> </a:t>
            </a:r>
            <a:r>
              <a:rPr lang="ru-RU" sz="1000" dirty="0"/>
              <a:t>заемщику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523966" y="2315939"/>
            <a:ext cx="7216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solidFill>
                  <a:srgbClr val="255327"/>
                </a:solidFill>
              </a:rPr>
              <a:t>3</a:t>
            </a:r>
            <a:r>
              <a:rPr lang="ru-RU" altLang="ko-KR" sz="1200" b="1" dirty="0" smtClean="0">
                <a:solidFill>
                  <a:srgbClr val="255327"/>
                </a:solidFill>
              </a:rPr>
              <a:t>. Банк</a:t>
            </a:r>
            <a:endParaRPr lang="ru-RU" altLang="ko-KR" sz="1200" b="1" dirty="0">
              <a:solidFill>
                <a:srgbClr val="255327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40832" y="2305776"/>
            <a:ext cx="18784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solidFill>
                  <a:srgbClr val="255327"/>
                </a:solidFill>
              </a:rPr>
              <a:t>2</a:t>
            </a:r>
            <a:r>
              <a:rPr lang="ru-RU" altLang="ko-KR" sz="1200" b="1" dirty="0" smtClean="0">
                <a:solidFill>
                  <a:srgbClr val="255327"/>
                </a:solidFill>
              </a:rPr>
              <a:t>. </a:t>
            </a:r>
            <a:r>
              <a:rPr lang="ru-RU" altLang="ko-KR" sz="1200" b="1" dirty="0">
                <a:solidFill>
                  <a:srgbClr val="255327"/>
                </a:solidFill>
              </a:rPr>
              <a:t>Минсельхоз России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16496" y="2294743"/>
            <a:ext cx="12705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solidFill>
                  <a:srgbClr val="255327"/>
                </a:solidFill>
              </a:rPr>
              <a:t>1</a:t>
            </a:r>
            <a:r>
              <a:rPr lang="ru-RU" altLang="ko-KR" sz="1200" b="1" dirty="0" smtClean="0">
                <a:solidFill>
                  <a:srgbClr val="255327"/>
                </a:solidFill>
              </a:rPr>
              <a:t>. Банк</a:t>
            </a:r>
            <a:endParaRPr lang="ru-RU" altLang="ko-KR" sz="1200" b="1" dirty="0">
              <a:solidFill>
                <a:srgbClr val="25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42" y="496715"/>
            <a:ext cx="5375034" cy="604327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1400" dirty="0" smtClean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ОТЧЕТНОСТЬ О ДОСТИЖЕНИИ ПОКАЗАТЕЛЕЙ СПК</a:t>
            </a:r>
            <a:endParaRPr lang="ru-RU" sz="1400" dirty="0">
              <a:solidFill>
                <a:srgbClr val="0066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6C4529CC-F154-4851-B3DB-A851C4EC09A9}"/>
              </a:ext>
            </a:extLst>
          </p:cNvPr>
          <p:cNvCxnSpPr>
            <a:cxnSpLocks/>
          </p:cNvCxnSpPr>
          <p:nvPr/>
        </p:nvCxnSpPr>
        <p:spPr>
          <a:xfrm>
            <a:off x="582326" y="4725144"/>
            <a:ext cx="8571296" cy="0"/>
          </a:xfrm>
          <a:prstGeom prst="line">
            <a:avLst/>
          </a:prstGeom>
          <a:ln w="19050">
            <a:solidFill>
              <a:srgbClr val="E5EA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355213" y="4808185"/>
            <a:ext cx="93253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 smtClean="0">
                <a:solidFill>
                  <a:srgbClr val="255327"/>
                </a:solidFill>
              </a:rPr>
              <a:t>Минсельхоз России ежемесячно перечисляет Банку субсидию по всем действующим льготным кредитным договорам </a:t>
            </a:r>
            <a:endParaRPr lang="ru-RU" altLang="ko-KR" sz="1200" b="1" dirty="0">
              <a:solidFill>
                <a:srgbClr val="255327"/>
              </a:solidFill>
            </a:endParaRPr>
          </a:p>
        </p:txBody>
      </p:sp>
      <p:sp>
        <p:nvSpPr>
          <p:cNvPr id="16" name="Шеврон 15"/>
          <p:cNvSpPr/>
          <p:nvPr/>
        </p:nvSpPr>
        <p:spPr>
          <a:xfrm>
            <a:off x="263855" y="2046026"/>
            <a:ext cx="3353866" cy="2214377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17" name="Шеврон 16"/>
          <p:cNvSpPr/>
          <p:nvPr/>
        </p:nvSpPr>
        <p:spPr>
          <a:xfrm>
            <a:off x="3340957" y="2049418"/>
            <a:ext cx="3353866" cy="2214377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18" name="Шеврон 17"/>
          <p:cNvSpPr/>
          <p:nvPr/>
        </p:nvSpPr>
        <p:spPr>
          <a:xfrm>
            <a:off x="6366931" y="2062564"/>
            <a:ext cx="3353866" cy="2214377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812540" y="2492896"/>
            <a:ext cx="24412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 smtClean="0"/>
              <a:t>предоставление в Банк документов, подтверждающих выполнение показателей СПК</a:t>
            </a:r>
            <a:endParaRPr lang="ru-RU" sz="10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862293" y="2456892"/>
            <a:ext cx="241750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00" dirty="0" smtClean="0"/>
              <a:t>контроль соответствия заемщика требованиям постановления Правительства РФ от 26.04.2019 № 512</a:t>
            </a:r>
          </a:p>
          <a:p>
            <a:pPr marL="173038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00" dirty="0" smtClean="0"/>
              <a:t>направление в Минсельхоз России документов заемщика,  подтверждающих выполнение показателей СПК в составе отчетности для получения субсидии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900" dirty="0">
              <a:solidFill>
                <a:srgbClr val="255327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97216" y="2456892"/>
            <a:ext cx="24482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контроль выполнения заемщиком показателей СПК на основании отчетности (документов), предоставленной Банком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0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44488" y="2069120"/>
            <a:ext cx="10354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altLang="ko-KR" sz="1200" b="1" dirty="0">
                <a:solidFill>
                  <a:srgbClr val="255327"/>
                </a:solidFill>
              </a:rPr>
              <a:t>1. Заемщик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422599" y="2069120"/>
            <a:ext cx="7216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solidFill>
                  <a:srgbClr val="255327"/>
                </a:solidFill>
              </a:rPr>
              <a:t>2</a:t>
            </a:r>
            <a:r>
              <a:rPr lang="ru-RU" altLang="ko-KR" sz="1200" b="1" dirty="0" smtClean="0">
                <a:solidFill>
                  <a:srgbClr val="255327"/>
                </a:solidFill>
              </a:rPr>
              <a:t>. Банк</a:t>
            </a:r>
            <a:endParaRPr lang="ru-RU" altLang="ko-KR" sz="1200" b="1" dirty="0">
              <a:solidFill>
                <a:srgbClr val="255327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65168" y="2071881"/>
            <a:ext cx="18784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 smtClean="0">
                <a:solidFill>
                  <a:srgbClr val="255327"/>
                </a:solidFill>
              </a:rPr>
              <a:t>3. Минсельхоз России</a:t>
            </a:r>
            <a:endParaRPr lang="ru-RU" altLang="ko-KR" sz="1200" b="1" dirty="0">
              <a:solidFill>
                <a:srgbClr val="25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96516" y="1407382"/>
            <a:ext cx="8640960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Приказы Минсельхоза России, действующие в рамках постановления Правительства РФ</a:t>
            </a:r>
          </a:p>
          <a:p>
            <a:pPr algn="ctr"/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от 26.04.2019 № 512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8484" y="534451"/>
            <a:ext cx="6120680" cy="633943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1400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ВСПОМОГАТЕЛЬНЫЕ НОРМАТИВНЫЕ ПРАВОВЫЕ АКТЫ МИНСЕЛЬХОЗА РОССИИ, ОБЕСПЕЧИВАЮЩИЕ РЕАЛИЗАЦИЮ  МЕХАНИЗМА ЛЬГОТНОГО </a:t>
            </a:r>
            <a:r>
              <a:rPr lang="ru-RU" sz="1400" dirty="0" smtClean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КРЕДИТОВАНИЯ</a:t>
            </a:r>
            <a:endParaRPr lang="ru-RU" sz="1400" dirty="0">
              <a:solidFill>
                <a:srgbClr val="0066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170577"/>
              </p:ext>
            </p:extLst>
          </p:nvPr>
        </p:nvGraphicFramePr>
        <p:xfrm>
          <a:off x="592768" y="2095088"/>
          <a:ext cx="8644708" cy="35661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19973">
                  <a:extLst>
                    <a:ext uri="{9D8B030D-6E8A-4147-A177-3AD203B41FA5}">
                      <a16:colId xmlns:a16="http://schemas.microsoft.com/office/drawing/2014/main" val="3522578765"/>
                    </a:ext>
                  </a:extLst>
                </a:gridCol>
                <a:gridCol w="6624735">
                  <a:extLst>
                    <a:ext uri="{9D8B030D-6E8A-4147-A177-3AD203B41FA5}">
                      <a16:colId xmlns:a16="http://schemas.microsoft.com/office/drawing/2014/main" val="3177047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Приказ</a:t>
                      </a:r>
                    </a:p>
                    <a:p>
                      <a:pPr algn="ctr"/>
                      <a:r>
                        <a:rPr lang="ru-RU" sz="1100" b="0" dirty="0" smtClean="0"/>
                        <a:t> от 12.07.2019 № 403 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Об утверждении перечня продукции растениеводства и животноводства и ее переработки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099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Приказ </a:t>
                      </a:r>
                    </a:p>
                    <a:p>
                      <a:pPr algn="ctr"/>
                      <a:r>
                        <a:rPr lang="ru-RU" sz="1100" kern="1200" dirty="0" smtClean="0"/>
                        <a:t>от 09.07.2019 № 389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Об утверждении перечня целевого использования льготных инвестиционных кредитов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91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Приказ </a:t>
                      </a:r>
                    </a:p>
                    <a:p>
                      <a:pPr algn="ctr"/>
                      <a:r>
                        <a:rPr lang="ru-RU" sz="1100" kern="1200" dirty="0" smtClean="0"/>
                        <a:t>от 25.06.2019 № 347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Об утверждении порядка отбора российских кредитных организаций и международных финансовых организаций в качестве уполномоченных банков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6897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Приказ </a:t>
                      </a:r>
                    </a:p>
                    <a:p>
                      <a:pPr algn="ctr"/>
                      <a:r>
                        <a:rPr lang="ru-RU" sz="1100" kern="1200" dirty="0" smtClean="0"/>
                        <a:t>от 11.07.2019 № 398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О порядке утверждения плана льготного кредитования заемщиков, заключивших СПК на очередной финансовый год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2480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Приказ </a:t>
                      </a:r>
                    </a:p>
                    <a:p>
                      <a:pPr algn="ctr"/>
                      <a:r>
                        <a:rPr lang="ru-RU" sz="1100" kern="1200" dirty="0" smtClean="0"/>
                        <a:t>от 09.07.2019 № 388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Об утверждении порядка и критериев отбора сельскохозяйственных товаропроизводителей (за исключением сельскохозяйственных кредитных потребительских кооперативов), организаций и ИП, осуществляющих производство, первичную и (или) последующую (промышленную) переработку сельскохозяйственной продукции и ее реализацию, для заключения СПК, а также формы СПК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64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Приказ</a:t>
                      </a:r>
                    </a:p>
                    <a:p>
                      <a:pPr algn="ctr"/>
                      <a:r>
                        <a:rPr lang="ru-RU" sz="1100" kern="1200" dirty="0" smtClean="0"/>
                        <a:t> от 16.07.2019 № 411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Об утверждении порядка включения сельскохозяйственных товаропроизводителей (за исключением сельскохозяйственных кредитных потребительских кооперативов), организаций и ИП, осуществляющих производство, первичную и (или) последующую (промышленную) переработку сельскохозяйственной продукции и ее реализацию, содержащихся в реестре потенциальных заемщиков, в реестр заемщиков и исключения из него, а также форм документов, предусмотренных постановлением Правительства РФ от 26.04.2019 № 512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2180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ПЕРЕЧЕНЬ</a:t>
            </a:r>
            <a:br>
              <a:rPr lang="ru-RU" dirty="0"/>
            </a:br>
            <a:r>
              <a:rPr lang="ru-RU" dirty="0"/>
              <a:t>ПРОДУКЦИИ РАСТЕНИЕВОДСТВА И ЖИВОТНОВОДСТВА И ЕЕ ПЕРЕРАБОТКИ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576" y="1304764"/>
            <a:ext cx="8987931" cy="5004556"/>
          </a:xfrm>
        </p:spPr>
        <p:txBody>
          <a:bodyPr>
            <a:normAutofit fontScale="40000" lnSpcReduction="20000"/>
          </a:bodyPr>
          <a:lstStyle/>
          <a:p>
            <a:endParaRPr lang="ru-RU" sz="4000" dirty="0"/>
          </a:p>
          <a:p>
            <a:pPr marL="17462" indent="0">
              <a:buNone/>
            </a:pPr>
            <a:r>
              <a:rPr lang="ru-RU" sz="2300" dirty="0"/>
              <a:t>Перечень продукции растениеводства и животноводства и ее переработки включает продукцию со следующими кодами продукции в соответствии с Общероссийским </a:t>
            </a:r>
            <a:r>
              <a:rPr lang="ru-RU" sz="2300" dirty="0">
                <a:hlinkClick r:id="rId2"/>
              </a:rPr>
              <a:t>классификатором продукции по видам экономической деятельности:</a:t>
            </a:r>
          </a:p>
          <a:p>
            <a:endParaRPr lang="ru-RU" sz="2300" dirty="0"/>
          </a:p>
          <a:p>
            <a:r>
              <a:rPr lang="ru-RU" sz="2300" dirty="0"/>
              <a:t>N п/п	Код </a:t>
            </a:r>
            <a:r>
              <a:rPr lang="ru-RU" sz="2300" dirty="0" smtClean="0">
                <a:hlinkClick r:id="rId2"/>
              </a:rPr>
              <a:t>ОКПД2  Наименование </a:t>
            </a:r>
            <a:r>
              <a:rPr lang="ru-RU" sz="2300" dirty="0">
                <a:hlinkClick r:id="rId2"/>
              </a:rPr>
              <a:t>продукции	</a:t>
            </a:r>
          </a:p>
          <a:p>
            <a:r>
              <a:rPr lang="en-US" sz="2300" dirty="0"/>
              <a:t>I. </a:t>
            </a:r>
            <a:r>
              <a:rPr lang="ru-RU" sz="2300" dirty="0"/>
              <a:t>Продукция растениеводства	</a:t>
            </a:r>
          </a:p>
          <a:p>
            <a:r>
              <a:rPr lang="ru-RU" sz="2300" dirty="0"/>
              <a:t>1.	</a:t>
            </a:r>
            <a:r>
              <a:rPr lang="ru-RU" sz="2300" dirty="0">
                <a:hlinkClick r:id="rId3"/>
              </a:rPr>
              <a:t>01.11.1	Пшеница	</a:t>
            </a:r>
          </a:p>
          <a:p>
            <a:r>
              <a:rPr lang="ru-RU" sz="2300" dirty="0"/>
              <a:t>2.	</a:t>
            </a:r>
            <a:r>
              <a:rPr lang="ru-RU" sz="2300" dirty="0">
                <a:hlinkClick r:id="rId4"/>
              </a:rPr>
              <a:t>01.11.2	Кукуруза	</a:t>
            </a:r>
          </a:p>
          <a:p>
            <a:r>
              <a:rPr lang="ru-RU" sz="2300" dirty="0"/>
              <a:t>3.	</a:t>
            </a:r>
            <a:r>
              <a:rPr lang="ru-RU" sz="2300" dirty="0">
                <a:hlinkClick r:id="rId5"/>
              </a:rPr>
              <a:t>01.11.3	Ячмень, рожь и овес	</a:t>
            </a:r>
          </a:p>
          <a:p>
            <a:r>
              <a:rPr lang="ru-RU" sz="2300" dirty="0"/>
              <a:t>4.	</a:t>
            </a:r>
            <a:r>
              <a:rPr lang="ru-RU" sz="2300" dirty="0">
                <a:hlinkClick r:id="rId6"/>
              </a:rPr>
              <a:t>01.11.4	Сорго, просо и прочие зерновые культуры	</a:t>
            </a:r>
          </a:p>
          <a:p>
            <a:r>
              <a:rPr lang="ru-RU" sz="2300" dirty="0"/>
              <a:t>5.	</a:t>
            </a:r>
            <a:r>
              <a:rPr lang="ru-RU" sz="2300" dirty="0">
                <a:hlinkClick r:id="rId7"/>
              </a:rPr>
              <a:t>01.11.5	Солома и мякина зерновых культур	</a:t>
            </a:r>
          </a:p>
          <a:p>
            <a:r>
              <a:rPr lang="ru-RU" sz="2300" dirty="0"/>
              <a:t>6.	</a:t>
            </a:r>
            <a:r>
              <a:rPr lang="ru-RU" sz="2300" dirty="0">
                <a:hlinkClick r:id="rId8"/>
              </a:rPr>
              <a:t>01.11.6	Овощи бобовые зеленые	</a:t>
            </a:r>
          </a:p>
          <a:p>
            <a:r>
              <a:rPr lang="ru-RU" sz="2300" dirty="0"/>
              <a:t>7.	</a:t>
            </a:r>
            <a:r>
              <a:rPr lang="ru-RU" sz="2300" dirty="0">
                <a:hlinkClick r:id="rId9"/>
              </a:rPr>
              <a:t>01.11.7	Овощи бобовые сушеные (культуры зернобобовые)	</a:t>
            </a:r>
          </a:p>
          <a:p>
            <a:r>
              <a:rPr lang="ru-RU" sz="2300" dirty="0"/>
              <a:t>8.	</a:t>
            </a:r>
            <a:r>
              <a:rPr lang="ru-RU" sz="2300" dirty="0">
                <a:hlinkClick r:id="rId10"/>
              </a:rPr>
              <a:t>01.11.8	Бобы соевые, орехи земляные, семена хлопка	</a:t>
            </a:r>
          </a:p>
          <a:p>
            <a:r>
              <a:rPr lang="ru-RU" sz="2300" dirty="0"/>
              <a:t>9.	</a:t>
            </a:r>
            <a:r>
              <a:rPr lang="ru-RU" sz="2300" dirty="0">
                <a:hlinkClick r:id="rId11"/>
              </a:rPr>
              <a:t>01.11.9	Семена льна, горчицы, рапса, сурепицы, кунжута, подсолнечника и семена прочих масличных культур, не включенные в другие группировки	</a:t>
            </a:r>
          </a:p>
          <a:p>
            <a:r>
              <a:rPr lang="ru-RU" sz="2300" dirty="0"/>
              <a:t>10.	</a:t>
            </a:r>
            <a:r>
              <a:rPr lang="ru-RU" sz="2300" dirty="0">
                <a:hlinkClick r:id="rId12"/>
              </a:rPr>
              <a:t>01.12.1	Рис </a:t>
            </a:r>
            <a:r>
              <a:rPr lang="ru-RU" sz="2300" dirty="0" err="1">
                <a:hlinkClick r:id="rId12"/>
              </a:rPr>
              <a:t>нешелушеный</a:t>
            </a:r>
            <a:r>
              <a:rPr lang="ru-RU" sz="2300" dirty="0">
                <a:hlinkClick r:id="rId12"/>
              </a:rPr>
              <a:t>	</a:t>
            </a:r>
          </a:p>
          <a:p>
            <a:r>
              <a:rPr lang="ru-RU" sz="2300" dirty="0"/>
              <a:t>11.	</a:t>
            </a:r>
            <a:r>
              <a:rPr lang="ru-RU" sz="2300" dirty="0">
                <a:hlinkClick r:id="rId13"/>
              </a:rPr>
              <a:t>01.13.1	Культуры овощные салатные или зеленые	</a:t>
            </a:r>
          </a:p>
          <a:p>
            <a:r>
              <a:rPr lang="ru-RU" sz="2300" dirty="0"/>
              <a:t>12.	</a:t>
            </a:r>
            <a:r>
              <a:rPr lang="ru-RU" sz="2300" dirty="0">
                <a:hlinkClick r:id="rId14"/>
              </a:rPr>
              <a:t>01.13.2	Культуры бахчевые	</a:t>
            </a:r>
          </a:p>
          <a:p>
            <a:r>
              <a:rPr lang="ru-RU" sz="2300" dirty="0"/>
              <a:t>13.	</a:t>
            </a:r>
            <a:r>
              <a:rPr lang="ru-RU" sz="2300" dirty="0">
                <a:hlinkClick r:id="rId15"/>
              </a:rPr>
              <a:t>01.13.3	Культуры овощные плодовые прочие	</a:t>
            </a:r>
          </a:p>
          <a:p>
            <a:r>
              <a:rPr lang="ru-RU" sz="2300" dirty="0"/>
              <a:t>14.	</a:t>
            </a:r>
            <a:r>
              <a:rPr lang="ru-RU" sz="2300" dirty="0">
                <a:hlinkClick r:id="rId16"/>
              </a:rPr>
              <a:t>01.13.4	Корнеплоды и клубнеплоды овощные, культуры овощные луковичные	</a:t>
            </a:r>
          </a:p>
          <a:p>
            <a:r>
              <a:rPr lang="ru-RU" sz="2300" dirty="0"/>
              <a:t>15.	</a:t>
            </a:r>
            <a:r>
              <a:rPr lang="ru-RU" sz="2300" dirty="0">
                <a:hlinkClick r:id="rId17"/>
              </a:rPr>
              <a:t>01.13.5	Корнеплоды столовые и клубнеплоды с высоким содержанием крахмала или инулина	</a:t>
            </a:r>
          </a:p>
          <a:p>
            <a:r>
              <a:rPr lang="ru-RU" sz="2300" dirty="0"/>
              <a:t>16.	</a:t>
            </a:r>
            <a:r>
              <a:rPr lang="ru-RU" sz="2300" dirty="0">
                <a:hlinkClick r:id="rId18"/>
              </a:rPr>
              <a:t>01.13.6	Семена овощных культур, кроме семян сахарной свеклы	</a:t>
            </a:r>
          </a:p>
          <a:p>
            <a:r>
              <a:rPr lang="ru-RU" sz="2300" dirty="0"/>
              <a:t>17.	</a:t>
            </a:r>
            <a:r>
              <a:rPr lang="ru-RU" sz="2300" dirty="0">
                <a:hlinkClick r:id="rId19"/>
              </a:rPr>
              <a:t>01.13.7	Свекла сахарная и семена сахарной свеклы	</a:t>
            </a:r>
          </a:p>
          <a:p>
            <a:r>
              <a:rPr lang="ru-RU" sz="2300" dirty="0"/>
              <a:t>18.	</a:t>
            </a:r>
            <a:r>
              <a:rPr lang="ru-RU" sz="2300" dirty="0">
                <a:hlinkClick r:id="rId20"/>
              </a:rPr>
              <a:t>01.13.8	Грибы и трюфели	</a:t>
            </a:r>
          </a:p>
          <a:p>
            <a:r>
              <a:rPr lang="ru-RU" sz="2300" dirty="0"/>
              <a:t>19.	</a:t>
            </a:r>
            <a:r>
              <a:rPr lang="ru-RU" sz="2300" dirty="0">
                <a:hlinkClick r:id="rId21"/>
              </a:rPr>
              <a:t>01.13.9	Овощи свежие, не включенные в другие группировки	</a:t>
            </a:r>
          </a:p>
          <a:p>
            <a:r>
              <a:rPr lang="ru-RU" sz="2300" dirty="0"/>
              <a:t>20.	</a:t>
            </a:r>
            <a:r>
              <a:rPr lang="ru-RU" sz="2300" dirty="0">
                <a:hlinkClick r:id="rId22"/>
              </a:rPr>
              <a:t>01.14.1	Тростник сахарный	</a:t>
            </a:r>
          </a:p>
          <a:p>
            <a:r>
              <a:rPr lang="ru-RU" sz="2300" dirty="0"/>
              <a:t>21.	</a:t>
            </a:r>
            <a:r>
              <a:rPr lang="ru-RU" sz="2300" dirty="0">
                <a:hlinkClick r:id="rId23"/>
              </a:rPr>
              <a:t>01.15.1	Табак необработанный	</a:t>
            </a:r>
          </a:p>
          <a:p>
            <a:r>
              <a:rPr lang="ru-RU" sz="2300" dirty="0"/>
              <a:t>22.	</a:t>
            </a:r>
            <a:r>
              <a:rPr lang="ru-RU" sz="2300" dirty="0">
                <a:hlinkClick r:id="rId24"/>
              </a:rPr>
              <a:t>01.16.1	Культуры волокнистые прядильные	</a:t>
            </a:r>
          </a:p>
          <a:p>
            <a:r>
              <a:rPr lang="ru-RU" sz="2300" dirty="0"/>
              <a:t>23.	</a:t>
            </a:r>
            <a:r>
              <a:rPr lang="ru-RU" sz="2300" dirty="0">
                <a:hlinkClick r:id="rId25"/>
              </a:rPr>
              <a:t>01.19.1	Культуры кормовые	</a:t>
            </a:r>
          </a:p>
          <a:p>
            <a:r>
              <a:rPr lang="ru-RU" sz="2300" dirty="0"/>
              <a:t>24.	</a:t>
            </a:r>
            <a:r>
              <a:rPr lang="ru-RU" sz="2300" dirty="0">
                <a:hlinkClick r:id="rId26"/>
              </a:rPr>
              <a:t>01.19.2	Цветы срезанные и бутоны цветочные; семена цветочных культур	</a:t>
            </a:r>
          </a:p>
          <a:p>
            <a:r>
              <a:rPr lang="ru-RU" sz="2300" dirty="0"/>
              <a:t>25.	</a:t>
            </a:r>
            <a:r>
              <a:rPr lang="ru-RU" sz="2300" dirty="0">
                <a:hlinkClick r:id="rId27"/>
              </a:rPr>
              <a:t>01.19.3	Семена свеклы, семена кормовых культур; сырье растительное прочее	</a:t>
            </a:r>
          </a:p>
          <a:p>
            <a:r>
              <a:rPr lang="ru-RU" sz="2300" dirty="0"/>
              <a:t>26.	</a:t>
            </a:r>
            <a:r>
              <a:rPr lang="ru-RU" sz="2300" dirty="0">
                <a:hlinkClick r:id="rId28"/>
              </a:rPr>
              <a:t>01.21.1	Виноград	</a:t>
            </a:r>
          </a:p>
          <a:p>
            <a:r>
              <a:rPr lang="ru-RU" sz="2300" dirty="0"/>
              <a:t>27.	</a:t>
            </a:r>
            <a:r>
              <a:rPr lang="ru-RU" sz="2300" dirty="0">
                <a:hlinkClick r:id="rId29"/>
              </a:rPr>
              <a:t>01.22.1	Фрукты тропические и субтропические	</a:t>
            </a:r>
          </a:p>
          <a:p>
            <a:r>
              <a:rPr lang="ru-RU" sz="2300" dirty="0"/>
              <a:t>28.	</a:t>
            </a:r>
            <a:r>
              <a:rPr lang="ru-RU" sz="2300" dirty="0">
                <a:hlinkClick r:id="rId30"/>
              </a:rPr>
              <a:t>01.23.1	Плоды цитрусовых культур	</a:t>
            </a:r>
          </a:p>
          <a:p>
            <a:r>
              <a:rPr lang="ru-RU" sz="2300" dirty="0"/>
              <a:t>29.	</a:t>
            </a:r>
            <a:r>
              <a:rPr lang="ru-RU" sz="2300" dirty="0">
                <a:hlinkClick r:id="rId31"/>
              </a:rPr>
              <a:t>01.24.1	Яблоки	</a:t>
            </a:r>
            <a:endParaRPr lang="ru-RU" sz="2300" dirty="0">
              <a:hlinkClick r:id="rId3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92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ПЕРЕЧЕНЬ</a:t>
            </a:r>
            <a:br>
              <a:rPr lang="ru-RU" dirty="0"/>
            </a:br>
            <a:r>
              <a:rPr lang="ru-RU" dirty="0"/>
              <a:t>ПРОДУКЦИИ РАСТЕНИЕВОДСТВА И ЖИВОТНОВОДСТВА И ЕЕ ПЕРЕРАБОТКИ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sz="1800" dirty="0">
              <a:hlinkClick r:id="rId2"/>
            </a:endParaRPr>
          </a:p>
          <a:p>
            <a:r>
              <a:rPr lang="ru-RU" sz="1800" dirty="0"/>
              <a:t>30.	</a:t>
            </a:r>
            <a:r>
              <a:rPr lang="ru-RU" sz="1800" dirty="0">
                <a:hlinkClick r:id="rId3"/>
              </a:rPr>
              <a:t>01.24.2	Плоды семечковых и косточковых культур прочие	</a:t>
            </a:r>
          </a:p>
          <a:p>
            <a:r>
              <a:rPr lang="ru-RU" sz="1800" dirty="0"/>
              <a:t>31.	</a:t>
            </a:r>
            <a:r>
              <a:rPr lang="ru-RU" sz="1800" dirty="0">
                <a:hlinkClick r:id="rId4"/>
              </a:rPr>
              <a:t>01.25.1	Ягоды и плоды растений вида </a:t>
            </a:r>
            <a:r>
              <a:rPr lang="ru-RU" sz="1800" dirty="0" err="1">
                <a:hlinkClick r:id="rId4"/>
              </a:rPr>
              <a:t>Vaccinium</a:t>
            </a:r>
            <a:r>
              <a:rPr lang="ru-RU" sz="1800" dirty="0">
                <a:hlinkClick r:id="rId4"/>
              </a:rPr>
              <a:t>	</a:t>
            </a:r>
          </a:p>
          <a:p>
            <a:r>
              <a:rPr lang="ru-RU" sz="1800" dirty="0"/>
              <a:t>32.	</a:t>
            </a:r>
            <a:r>
              <a:rPr lang="ru-RU" sz="1800" dirty="0">
                <a:hlinkClick r:id="rId5"/>
              </a:rPr>
              <a:t>01.25.2	Семена плодовых культур	</a:t>
            </a:r>
          </a:p>
          <a:p>
            <a:r>
              <a:rPr lang="ru-RU" sz="1800" dirty="0"/>
              <a:t>33.	</a:t>
            </a:r>
            <a:r>
              <a:rPr lang="ru-RU" sz="1800" dirty="0">
                <a:hlinkClick r:id="rId6"/>
              </a:rPr>
              <a:t>01.25.3	Орехи, кроме лесных съедобных орехов, земляных орехов и кокосовых орехов	</a:t>
            </a:r>
          </a:p>
          <a:p>
            <a:r>
              <a:rPr lang="ru-RU" sz="1800" dirty="0"/>
              <a:t>34.	</a:t>
            </a:r>
            <a:r>
              <a:rPr lang="ru-RU" sz="1800" dirty="0">
                <a:hlinkClick r:id="rId7"/>
              </a:rPr>
              <a:t>01.25.9	Плоды деревьев и кустарников прочие, не включенные в другие группировки	</a:t>
            </a:r>
          </a:p>
          <a:p>
            <a:r>
              <a:rPr lang="ru-RU" sz="1800" dirty="0"/>
              <a:t>35.	</a:t>
            </a:r>
            <a:r>
              <a:rPr lang="ru-RU" sz="1800" dirty="0">
                <a:hlinkClick r:id="rId8"/>
              </a:rPr>
              <a:t>01.26.1	Оливки (маслины)	</a:t>
            </a:r>
          </a:p>
          <a:p>
            <a:r>
              <a:rPr lang="ru-RU" sz="1800" dirty="0"/>
              <a:t>36.	</a:t>
            </a:r>
            <a:r>
              <a:rPr lang="ru-RU" sz="1800" dirty="0">
                <a:hlinkClick r:id="rId9"/>
              </a:rPr>
              <a:t>01.26.2	Орехи кокосовые	</a:t>
            </a:r>
          </a:p>
          <a:p>
            <a:r>
              <a:rPr lang="ru-RU" sz="1800" dirty="0"/>
              <a:t>37.	</a:t>
            </a:r>
            <a:r>
              <a:rPr lang="ru-RU" sz="1800" dirty="0">
                <a:hlinkClick r:id="rId10"/>
              </a:rPr>
              <a:t>01.26.9	Плоды масличных культур прочие	</a:t>
            </a:r>
          </a:p>
          <a:p>
            <a:r>
              <a:rPr lang="ru-RU" sz="1800" dirty="0"/>
              <a:t>38.	</a:t>
            </a:r>
            <a:r>
              <a:rPr lang="ru-RU" sz="1800" dirty="0">
                <a:hlinkClick r:id="rId11"/>
              </a:rPr>
              <a:t>01.27.1	Культуры для производства напитков	</a:t>
            </a:r>
          </a:p>
          <a:p>
            <a:r>
              <a:rPr lang="ru-RU" sz="1800" dirty="0"/>
              <a:t>39.	</a:t>
            </a:r>
            <a:r>
              <a:rPr lang="ru-RU" sz="1800" dirty="0">
                <a:hlinkClick r:id="rId12"/>
              </a:rPr>
              <a:t>01.28.1	Пряности необработанные	</a:t>
            </a:r>
          </a:p>
          <a:p>
            <a:r>
              <a:rPr lang="ru-RU" sz="1800" dirty="0"/>
              <a:t>40.	</a:t>
            </a:r>
            <a:r>
              <a:rPr lang="ru-RU" sz="1800" dirty="0">
                <a:hlinkClick r:id="rId13"/>
              </a:rPr>
              <a:t>01.28.2	Шишки хмеля	</a:t>
            </a:r>
          </a:p>
          <a:p>
            <a:r>
              <a:rPr lang="ru-RU" sz="1800" dirty="0"/>
              <a:t>41.	</a:t>
            </a:r>
            <a:r>
              <a:rPr lang="ru-RU" sz="1800" dirty="0">
                <a:hlinkClick r:id="rId14"/>
              </a:rPr>
              <a:t>01.30.1	Материалы растительные: растения живые; луковицы, клубнелуковицы и корневища; отводки и черенки; грибницы	</a:t>
            </a:r>
          </a:p>
          <a:p>
            <a:r>
              <a:rPr lang="ru-RU" sz="1800" dirty="0"/>
              <a:t>42.	</a:t>
            </a:r>
            <a:r>
              <a:rPr lang="ru-RU" sz="1800" dirty="0">
                <a:hlinkClick r:id="rId15"/>
              </a:rPr>
              <a:t>02.10.1	Сеянцы, саженцы деревьев и кустарников, семена деревьев и кустарников	</a:t>
            </a:r>
          </a:p>
          <a:p>
            <a:r>
              <a:rPr lang="ru-RU" sz="1800" dirty="0"/>
              <a:t>43.	</a:t>
            </a:r>
            <a:r>
              <a:rPr lang="ru-RU" sz="1800" dirty="0">
                <a:hlinkClick r:id="rId16"/>
              </a:rPr>
              <a:t>02.30.2	Пробка натуральная, необработанная или прошедшая первичную обработку	</a:t>
            </a:r>
          </a:p>
          <a:p>
            <a:endParaRPr lang="ru-RU" sz="1700" dirty="0" smtClean="0"/>
          </a:p>
          <a:p>
            <a:r>
              <a:rPr lang="en-US" sz="1700" dirty="0" smtClean="0"/>
              <a:t>II</a:t>
            </a:r>
            <a:r>
              <a:rPr lang="en-US" sz="1700" dirty="0"/>
              <a:t>. </a:t>
            </a:r>
            <a:r>
              <a:rPr lang="ru-RU" sz="1700" dirty="0"/>
              <a:t>Продукция животноводства	</a:t>
            </a:r>
          </a:p>
          <a:p>
            <a:r>
              <a:rPr lang="ru-RU" sz="1800" dirty="0"/>
              <a:t>44.	</a:t>
            </a:r>
            <a:r>
              <a:rPr lang="ru-RU" sz="1800" dirty="0">
                <a:hlinkClick r:id="rId17"/>
              </a:rPr>
              <a:t>01.41.1	Скот молочный крупный рогатый живой	</a:t>
            </a:r>
          </a:p>
          <a:p>
            <a:r>
              <a:rPr lang="ru-RU" sz="1800" dirty="0"/>
              <a:t>45.	</a:t>
            </a:r>
            <a:r>
              <a:rPr lang="ru-RU" sz="1800" dirty="0">
                <a:hlinkClick r:id="rId18"/>
              </a:rPr>
              <a:t>01.41.2	Молоко сырое крупного рогатого скота	</a:t>
            </a:r>
          </a:p>
          <a:p>
            <a:r>
              <a:rPr lang="ru-RU" sz="1800" dirty="0"/>
              <a:t>46.	</a:t>
            </a:r>
            <a:r>
              <a:rPr lang="ru-RU" sz="1800" dirty="0">
                <a:hlinkClick r:id="rId19"/>
              </a:rPr>
              <a:t>01.42.1	Скот крупный рогатый прочий и буйволы живые	</a:t>
            </a:r>
          </a:p>
          <a:p>
            <a:r>
              <a:rPr lang="ru-RU" sz="1800" dirty="0" smtClean="0"/>
              <a:t>47.	</a:t>
            </a:r>
            <a:r>
              <a:rPr lang="ru-RU" sz="1800" dirty="0" smtClean="0">
                <a:hlinkClick r:id="rId20"/>
              </a:rPr>
              <a:t>01.42.2	Сперма бычья и буйволов	</a:t>
            </a:r>
          </a:p>
          <a:p>
            <a:r>
              <a:rPr lang="ru-RU" sz="1800" dirty="0" smtClean="0"/>
              <a:t>48.	</a:t>
            </a:r>
            <a:r>
              <a:rPr lang="ru-RU" sz="1800" dirty="0" smtClean="0">
                <a:hlinkClick r:id="rId21"/>
              </a:rPr>
              <a:t>01.43.1	Лошади и прочие животные семейства лошадиных живые	</a:t>
            </a:r>
          </a:p>
          <a:p>
            <a:r>
              <a:rPr lang="ru-RU" sz="1800" dirty="0" smtClean="0"/>
              <a:t>49.	</a:t>
            </a:r>
            <a:r>
              <a:rPr lang="ru-RU" sz="1800" dirty="0" smtClean="0">
                <a:hlinkClick r:id="rId22"/>
              </a:rPr>
              <a:t>01.44.1	Верблюды и прочие животные семейства </a:t>
            </a:r>
            <a:r>
              <a:rPr lang="ru-RU" sz="1800" dirty="0" err="1" smtClean="0">
                <a:hlinkClick r:id="rId22"/>
              </a:rPr>
              <a:t>верблюдовых</a:t>
            </a:r>
            <a:r>
              <a:rPr lang="ru-RU" sz="1800" dirty="0" smtClean="0">
                <a:hlinkClick r:id="rId22"/>
              </a:rPr>
              <a:t> живые	</a:t>
            </a:r>
          </a:p>
          <a:p>
            <a:r>
              <a:rPr lang="ru-RU" sz="1800" dirty="0" smtClean="0"/>
              <a:t>50.	</a:t>
            </a:r>
            <a:r>
              <a:rPr lang="ru-RU" sz="1800" dirty="0" smtClean="0">
                <a:hlinkClick r:id="rId23"/>
              </a:rPr>
              <a:t>01.45.1	Овцы и козы живые	</a:t>
            </a:r>
          </a:p>
          <a:p>
            <a:r>
              <a:rPr lang="ru-RU" sz="1800" dirty="0" smtClean="0"/>
              <a:t>51.	</a:t>
            </a:r>
            <a:r>
              <a:rPr lang="ru-RU" sz="1800" dirty="0" smtClean="0">
                <a:hlinkClick r:id="rId24"/>
              </a:rPr>
              <a:t>01.45.2	Молоко сырое овечье и козье	</a:t>
            </a:r>
          </a:p>
          <a:p>
            <a:r>
              <a:rPr lang="ru-RU" sz="1800" dirty="0" smtClean="0"/>
              <a:t>52.	</a:t>
            </a:r>
            <a:r>
              <a:rPr lang="ru-RU" sz="1800" dirty="0" smtClean="0">
                <a:hlinkClick r:id="rId25"/>
              </a:rPr>
              <a:t>01.46.1	Свиньи живые	</a:t>
            </a:r>
          </a:p>
          <a:p>
            <a:r>
              <a:rPr lang="ru-RU" sz="1800" dirty="0" smtClean="0"/>
              <a:t>53.	</a:t>
            </a:r>
            <a:r>
              <a:rPr lang="ru-RU" sz="1800" dirty="0" smtClean="0">
                <a:hlinkClick r:id="rId26"/>
              </a:rPr>
              <a:t>01.47.1	Птица сельскохозяйственная живая	</a:t>
            </a:r>
          </a:p>
          <a:p>
            <a:r>
              <a:rPr lang="ru-RU" sz="1800" dirty="0" smtClean="0"/>
              <a:t>54.	</a:t>
            </a:r>
            <a:r>
              <a:rPr lang="ru-RU" sz="1800" dirty="0" smtClean="0">
                <a:hlinkClick r:id="rId27"/>
              </a:rPr>
              <a:t>01.47.2	Яйца в скорлупе свежие	</a:t>
            </a:r>
          </a:p>
          <a:p>
            <a:r>
              <a:rPr lang="ru-RU" sz="1800" dirty="0" smtClean="0"/>
              <a:t>55.	</a:t>
            </a:r>
            <a:r>
              <a:rPr lang="ru-RU" sz="1800" dirty="0" smtClean="0">
                <a:hlinkClick r:id="rId28"/>
              </a:rPr>
              <a:t>01.49.1	Животные живые прочие	</a:t>
            </a:r>
          </a:p>
          <a:p>
            <a:r>
              <a:rPr lang="ru-RU" sz="1800" dirty="0" smtClean="0"/>
              <a:t>56.	</a:t>
            </a:r>
            <a:r>
              <a:rPr lang="ru-RU" sz="1800" dirty="0" smtClean="0">
                <a:hlinkClick r:id="rId29"/>
              </a:rPr>
              <a:t>01.49.2	Продукция животноводства прочая	</a:t>
            </a:r>
          </a:p>
          <a:p>
            <a:r>
              <a:rPr lang="ru-RU" sz="1800" dirty="0" smtClean="0"/>
              <a:t>57.	</a:t>
            </a:r>
            <a:r>
              <a:rPr lang="ru-RU" sz="1800" dirty="0" smtClean="0">
                <a:hlinkClick r:id="rId30"/>
              </a:rPr>
              <a:t>03.21.1	Рыба морская живая, являющаяся продукцией рыбоводства	</a:t>
            </a:r>
          </a:p>
          <a:p>
            <a:r>
              <a:rPr lang="ru-RU" sz="1800" dirty="0" smtClean="0"/>
              <a:t>58.	</a:t>
            </a:r>
            <a:r>
              <a:rPr lang="ru-RU" sz="1800" dirty="0" smtClean="0">
                <a:hlinkClick r:id="rId31"/>
              </a:rPr>
              <a:t>03.21.2	Рыба морская свежая или охлажденная, являющаяся продукцией рыбоводства	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13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ПЕРЕЧЕНЬ</a:t>
            </a:r>
            <a:br>
              <a:rPr lang="ru-RU" dirty="0"/>
            </a:br>
            <a:r>
              <a:rPr lang="ru-RU" dirty="0"/>
              <a:t>ПРОДУКЦИИ РАСТЕНИЕВОДСТВА И ЖИВОТНОВОДСТВА И ЕЕ ПЕРЕРАБОТКИ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59.	</a:t>
            </a:r>
            <a:r>
              <a:rPr lang="ru-RU" dirty="0">
                <a:hlinkClick r:id="rId2"/>
              </a:rPr>
              <a:t>03.21.3	Ракообразные морские </a:t>
            </a:r>
            <a:r>
              <a:rPr lang="ru-RU" dirty="0" err="1">
                <a:hlinkClick r:id="rId2"/>
              </a:rPr>
              <a:t>немороженые</a:t>
            </a:r>
            <a:r>
              <a:rPr lang="ru-RU" dirty="0">
                <a:hlinkClick r:id="rId2"/>
              </a:rPr>
              <a:t>, являющиеся продукцией рыбоводства	</a:t>
            </a:r>
          </a:p>
          <a:p>
            <a:r>
              <a:rPr lang="ru-RU" dirty="0"/>
              <a:t>60.	</a:t>
            </a:r>
            <a:r>
              <a:rPr lang="ru-RU" dirty="0">
                <a:hlinkClick r:id="rId3"/>
              </a:rPr>
              <a:t>03.21.41	Устрицы живые, свежие или охлажденные, являющиеся продукцией рыбоводства	</a:t>
            </a:r>
          </a:p>
          <a:p>
            <a:r>
              <a:rPr lang="ru-RU" dirty="0"/>
              <a:t>61.	</a:t>
            </a:r>
            <a:r>
              <a:rPr lang="ru-RU" dirty="0">
                <a:hlinkClick r:id="rId4"/>
              </a:rPr>
              <a:t>03.21.43	Водоросли морские, являющиеся продукцией рыбоводства	</a:t>
            </a:r>
          </a:p>
          <a:p>
            <a:r>
              <a:rPr lang="ru-RU" dirty="0"/>
              <a:t>62.	</a:t>
            </a:r>
            <a:r>
              <a:rPr lang="ru-RU" dirty="0">
                <a:hlinkClick r:id="rId5"/>
              </a:rPr>
              <a:t>03.21.44	Моллюски и водные беспозвоночные прочие живые, свежие или охлажденные, являющиеся продукцией рыбоводства	</a:t>
            </a:r>
          </a:p>
          <a:p>
            <a:r>
              <a:rPr lang="ru-RU" dirty="0"/>
              <a:t>63.	</a:t>
            </a:r>
            <a:r>
              <a:rPr lang="ru-RU" dirty="0">
                <a:hlinkClick r:id="rId6"/>
              </a:rPr>
              <a:t>03.21.49	Растения водные, животные морские и их продукты прочие, являющиеся продукцией рыбоводства, не включенные в другие группировки	</a:t>
            </a:r>
          </a:p>
          <a:p>
            <a:r>
              <a:rPr lang="ru-RU" dirty="0"/>
              <a:t>64.	</a:t>
            </a:r>
            <a:r>
              <a:rPr lang="ru-RU" dirty="0">
                <a:hlinkClick r:id="rId7"/>
              </a:rPr>
              <a:t>03.21.5	Продукция рыбоводная морская	</a:t>
            </a:r>
          </a:p>
          <a:p>
            <a:r>
              <a:rPr lang="ru-RU" dirty="0"/>
              <a:t>65.	</a:t>
            </a:r>
            <a:r>
              <a:rPr lang="ru-RU" dirty="0">
                <a:hlinkClick r:id="rId8"/>
              </a:rPr>
              <a:t>03.22.1	Рыба пресноводная живая, являющаяся продукцией рыбоводства	</a:t>
            </a:r>
          </a:p>
          <a:p>
            <a:r>
              <a:rPr lang="ru-RU" dirty="0"/>
              <a:t>66.	</a:t>
            </a:r>
            <a:r>
              <a:rPr lang="ru-RU" dirty="0">
                <a:hlinkClick r:id="rId9"/>
              </a:rPr>
              <a:t>03.22.2	Рыба свежая или охлажденная, пресноводная, являющаяся продукцией рыбоводства	</a:t>
            </a:r>
          </a:p>
          <a:p>
            <a:r>
              <a:rPr lang="ru-RU" dirty="0"/>
              <a:t>67.	</a:t>
            </a:r>
            <a:r>
              <a:rPr lang="ru-RU" dirty="0">
                <a:hlinkClick r:id="rId10"/>
              </a:rPr>
              <a:t>03.22.3	Растения водные, животные пресноводные и их продукты прочие, являющиеся продукцией рыбоводства	</a:t>
            </a:r>
          </a:p>
          <a:p>
            <a:r>
              <a:rPr lang="ru-RU" dirty="0"/>
              <a:t>68.	</a:t>
            </a:r>
            <a:r>
              <a:rPr lang="ru-RU" dirty="0">
                <a:hlinkClick r:id="rId11"/>
              </a:rPr>
              <a:t>03.22.4	Продукция рыбоводная пресноводная	</a:t>
            </a:r>
          </a:p>
          <a:p>
            <a:r>
              <a:rPr lang="ru-RU" dirty="0"/>
              <a:t>69.	</a:t>
            </a:r>
            <a:r>
              <a:rPr lang="ru-RU" dirty="0">
                <a:hlinkClick r:id="rId12"/>
              </a:rPr>
              <a:t>10.11.1	Мясо крупного рогатого скота, свинина, баранина, козлятина, конина и мясо прочих животных семейства лошадиных, оленина и мясо прочих животных семейства оленьих (оленевых) парные, остывшие или охлажденные	</a:t>
            </a:r>
          </a:p>
          <a:p>
            <a:r>
              <a:rPr lang="ru-RU" dirty="0"/>
              <a:t>70.	</a:t>
            </a:r>
            <a:r>
              <a:rPr lang="ru-RU" dirty="0">
                <a:hlinkClick r:id="rId13"/>
              </a:rPr>
              <a:t>10.11.2	Субпродукты пищевые крупного рогатого скота, свиные, бараньи, козьи, лошадей, ослов, мулов, лошаков и прочих животных семейства лошадиных, оленьи и прочих животных семейства оленьих (оленевых) парные, остывшие или охлажденные, в том числе для детского питания	</a:t>
            </a:r>
          </a:p>
          <a:p>
            <a:r>
              <a:rPr lang="ru-RU" dirty="0"/>
              <a:t>71.	</a:t>
            </a:r>
            <a:r>
              <a:rPr lang="ru-RU" dirty="0">
                <a:hlinkClick r:id="rId14"/>
              </a:rPr>
              <a:t>10.11.3	Мясо и пищевые субпродукты замороженные, в том числе для детского питания	</a:t>
            </a:r>
          </a:p>
          <a:p>
            <a:r>
              <a:rPr lang="ru-RU" dirty="0"/>
              <a:t>72.	</a:t>
            </a:r>
            <a:r>
              <a:rPr lang="ru-RU" dirty="0">
                <a:hlinkClick r:id="rId15"/>
              </a:rPr>
              <a:t>10.11.5	Жиры крупного рогатого скота, овец, коз и свиней	</a:t>
            </a:r>
          </a:p>
          <a:p>
            <a:r>
              <a:rPr lang="ru-RU" dirty="0"/>
              <a:t>73.	</a:t>
            </a:r>
            <a:r>
              <a:rPr lang="ru-RU" dirty="0">
                <a:hlinkClick r:id="rId16"/>
              </a:rPr>
              <a:t>10.12.1	Мясо птицы охлажденное, в том числе для детского питания	</a:t>
            </a:r>
          </a:p>
          <a:p>
            <a:r>
              <a:rPr lang="ru-RU" dirty="0"/>
              <a:t>74.	</a:t>
            </a:r>
            <a:r>
              <a:rPr lang="ru-RU" dirty="0">
                <a:hlinkClick r:id="rId17"/>
              </a:rPr>
              <a:t>10.12.2	Мясо сельскохозяйственной птицы замороженное, в том числе для детского питания	</a:t>
            </a:r>
          </a:p>
          <a:p>
            <a:r>
              <a:rPr lang="ru-RU" dirty="0"/>
              <a:t>75.	</a:t>
            </a:r>
            <a:r>
              <a:rPr lang="ru-RU" dirty="0">
                <a:hlinkClick r:id="rId18"/>
              </a:rPr>
              <a:t>10.12.3	Жиры сельскохозяйственной птицы	</a:t>
            </a:r>
          </a:p>
          <a:p>
            <a:r>
              <a:rPr lang="ru-RU" dirty="0"/>
              <a:t>76.	</a:t>
            </a:r>
            <a:r>
              <a:rPr lang="ru-RU" dirty="0">
                <a:hlinkClick r:id="rId19"/>
              </a:rPr>
              <a:t>10.12.4	Субпродукты сельскохозяйственной птицы, пригодные для употребления в пищу	</a:t>
            </a:r>
          </a:p>
          <a:p>
            <a:r>
              <a:rPr lang="ru-RU" dirty="0"/>
              <a:t>77.	</a:t>
            </a:r>
            <a:r>
              <a:rPr lang="ru-RU" dirty="0">
                <a:hlinkClick r:id="rId20"/>
              </a:rPr>
              <a:t>10.12.5	Сырье перо-пуховое, прочие продукты убоя сельскохозяйственной птицы	</a:t>
            </a:r>
          </a:p>
          <a:p>
            <a:r>
              <a:rPr lang="ru-RU" dirty="0"/>
              <a:t>78.	</a:t>
            </a:r>
            <a:r>
              <a:rPr lang="ru-RU" dirty="0">
                <a:hlinkClick r:id="rId21"/>
              </a:rPr>
              <a:t>10.13.1	Продукты консервированные и готовые из мяса, субпродуктов и крови животных, из мяса и субпродуктов птицы	</a:t>
            </a:r>
          </a:p>
          <a:p>
            <a:r>
              <a:rPr lang="ru-RU" dirty="0"/>
              <a:t>79.	</a:t>
            </a:r>
            <a:r>
              <a:rPr lang="ru-RU" dirty="0">
                <a:hlinkClick r:id="rId22"/>
              </a:rPr>
              <a:t>10.20.1	Продукция из рыбы свежая, охлажденная или мороженая	</a:t>
            </a:r>
          </a:p>
          <a:p>
            <a:r>
              <a:rPr lang="ru-RU" dirty="0"/>
              <a:t>80.	</a:t>
            </a:r>
            <a:r>
              <a:rPr lang="ru-RU" dirty="0">
                <a:hlinkClick r:id="rId23"/>
              </a:rPr>
              <a:t>10.20.2	Рыба, приготовленная или консервированная другим способом; икра и заменители икры	</a:t>
            </a:r>
          </a:p>
          <a:p>
            <a:r>
              <a:rPr lang="ru-RU" dirty="0"/>
              <a:t>81.	</a:t>
            </a:r>
            <a:r>
              <a:rPr lang="ru-RU" dirty="0">
                <a:hlinkClick r:id="rId24"/>
              </a:rPr>
              <a:t>10.20.3	Ракообразные, моллюски и прочие беспозвоночные водные, мороженые, переработанные или консервированные	</a:t>
            </a:r>
          </a:p>
          <a:p>
            <a:r>
              <a:rPr lang="ru-RU" dirty="0"/>
              <a:t>82.	</a:t>
            </a:r>
            <a:r>
              <a:rPr lang="ru-RU" dirty="0">
                <a:hlinkClick r:id="rId25"/>
              </a:rPr>
              <a:t>10.20.4	Мука тонкого и грубого помола и гранулы, не пригодные для употребления в пищу, и прочие продукты из рыбы или ракообразных, моллюсков или прочих беспозвоночных водных, не включенные в другие группировки	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90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ПЕРЕЧЕНЬ</a:t>
            </a:r>
            <a:br>
              <a:rPr lang="ru-RU" dirty="0"/>
            </a:br>
            <a:r>
              <a:rPr lang="ru-RU" dirty="0"/>
              <a:t>ПРОДУКЦИИ РАСТЕНИЕВОДСТВА И ЖИВОТНОВОДСТВА И ЕЕ ПЕРЕРАБОТКИ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  <a:p>
            <a:r>
              <a:rPr lang="ru-RU" dirty="0"/>
              <a:t>III. </a:t>
            </a:r>
            <a:r>
              <a:rPr lang="ru-RU" sz="1100" dirty="0"/>
              <a:t>Продукция, полученная в результате переработки продукции растениеводства и животноводства	</a:t>
            </a:r>
          </a:p>
          <a:p>
            <a:r>
              <a:rPr lang="ru-RU" dirty="0"/>
              <a:t>83.	</a:t>
            </a:r>
            <a:r>
              <a:rPr lang="ru-RU" dirty="0">
                <a:hlinkClick r:id="rId2"/>
              </a:rPr>
              <a:t>02.30.4	Ресурсы лесные пищевые	</a:t>
            </a:r>
          </a:p>
          <a:p>
            <a:r>
              <a:rPr lang="ru-RU" dirty="0"/>
              <a:t>84.	</a:t>
            </a:r>
            <a:r>
              <a:rPr lang="ru-RU" dirty="0">
                <a:hlinkClick r:id="rId3"/>
              </a:rPr>
              <a:t>10.31.1	Картофель переработанный и консервированный	</a:t>
            </a:r>
          </a:p>
          <a:p>
            <a:r>
              <a:rPr lang="ru-RU" dirty="0"/>
              <a:t>85.	</a:t>
            </a:r>
            <a:r>
              <a:rPr lang="ru-RU" dirty="0">
                <a:hlinkClick r:id="rId4"/>
              </a:rPr>
              <a:t>10.32.1	Соки из фруктов и овощей	</a:t>
            </a:r>
          </a:p>
          <a:p>
            <a:r>
              <a:rPr lang="ru-RU" dirty="0"/>
              <a:t>86.	</a:t>
            </a:r>
            <a:r>
              <a:rPr lang="ru-RU" dirty="0">
                <a:hlinkClick r:id="rId5"/>
              </a:rPr>
              <a:t>10.32.2	Продукция соковая из фруктов и овощей (кроме соков)	</a:t>
            </a:r>
          </a:p>
          <a:p>
            <a:r>
              <a:rPr lang="ru-RU" dirty="0"/>
              <a:t>87.	</a:t>
            </a:r>
            <a:r>
              <a:rPr lang="ru-RU" dirty="0">
                <a:hlinkClick r:id="rId6"/>
              </a:rPr>
              <a:t>10.39.1	Овощи (кроме картофеля) и грибы переработанные и консервированные	</a:t>
            </a:r>
          </a:p>
          <a:p>
            <a:r>
              <a:rPr lang="ru-RU" dirty="0"/>
              <a:t>88.	</a:t>
            </a:r>
            <a:r>
              <a:rPr lang="ru-RU" dirty="0">
                <a:hlinkClick r:id="rId7"/>
              </a:rPr>
              <a:t>10.39.2	Фрукты и орехи, переработанные и консервированные	</a:t>
            </a:r>
          </a:p>
          <a:p>
            <a:r>
              <a:rPr lang="ru-RU" dirty="0"/>
              <a:t>89.	</a:t>
            </a:r>
            <a:r>
              <a:rPr lang="ru-RU" dirty="0">
                <a:hlinkClick r:id="rId8"/>
              </a:rPr>
              <a:t>10.39.3	Сырье растительное, отходы и остатки растительные, продукты побочные	</a:t>
            </a:r>
          </a:p>
          <a:p>
            <a:r>
              <a:rPr lang="ru-RU" dirty="0"/>
              <a:t>90.	</a:t>
            </a:r>
            <a:r>
              <a:rPr lang="ru-RU" dirty="0">
                <a:hlinkClick r:id="rId9"/>
              </a:rPr>
              <a:t>10.41.1	Масла и жиры животные и их фракции нерафинированные	</a:t>
            </a:r>
          </a:p>
          <a:p>
            <a:r>
              <a:rPr lang="ru-RU" dirty="0"/>
              <a:t>91.	</a:t>
            </a:r>
            <a:r>
              <a:rPr lang="ru-RU" dirty="0">
                <a:hlinkClick r:id="rId10"/>
              </a:rPr>
              <a:t>10.41.2	Масла растительные и их фракции нерафинированные	</a:t>
            </a:r>
          </a:p>
          <a:p>
            <a:r>
              <a:rPr lang="ru-RU" dirty="0"/>
              <a:t>92.	</a:t>
            </a:r>
            <a:r>
              <a:rPr lang="ru-RU" dirty="0">
                <a:hlinkClick r:id="rId11"/>
              </a:rPr>
              <a:t>10.41.4	Жмых и прочие твердые остатки растительных жиров или масел; мука тонкого и грубого помола из семян или плодов масличных культур	</a:t>
            </a:r>
          </a:p>
          <a:p>
            <a:r>
              <a:rPr lang="ru-RU" dirty="0"/>
              <a:t>93.	</a:t>
            </a:r>
            <a:r>
              <a:rPr lang="ru-RU" dirty="0">
                <a:hlinkClick r:id="rId12"/>
              </a:rPr>
              <a:t>10.41.5	Масла растительные и их фракции рафинированные, но не подвергнутые химической модификации	</a:t>
            </a:r>
          </a:p>
          <a:p>
            <a:endParaRPr lang="ru-RU" dirty="0" smtClean="0"/>
          </a:p>
          <a:p>
            <a:r>
              <a:rPr lang="ru-RU" dirty="0" smtClean="0"/>
              <a:t>94</a:t>
            </a:r>
            <a:r>
              <a:rPr lang="ru-RU" dirty="0"/>
              <a:t>.	</a:t>
            </a:r>
            <a:r>
              <a:rPr lang="ru-RU" dirty="0">
                <a:hlinkClick r:id="rId13"/>
              </a:rPr>
              <a:t>10.41.6	Жиры и масла животные и растительные и их фракции гидрогенизированные и </a:t>
            </a:r>
            <a:r>
              <a:rPr lang="ru-RU" dirty="0" err="1">
                <a:hlinkClick r:id="rId13"/>
              </a:rPr>
              <a:t>переэтерифицированные</a:t>
            </a:r>
            <a:r>
              <a:rPr lang="ru-RU" dirty="0">
                <a:hlinkClick r:id="rId13"/>
              </a:rPr>
              <a:t>, но без дальнейшей обработки	</a:t>
            </a:r>
          </a:p>
          <a:p>
            <a:r>
              <a:rPr lang="ru-RU" dirty="0"/>
              <a:t>95.	</a:t>
            </a:r>
            <a:r>
              <a:rPr lang="ru-RU" dirty="0">
                <a:hlinkClick r:id="rId14"/>
              </a:rPr>
              <a:t>10.41.7	Воски растительные (кроме триглицеридов), </a:t>
            </a:r>
            <a:r>
              <a:rPr lang="ru-RU" dirty="0" err="1">
                <a:hlinkClick r:id="rId14"/>
              </a:rPr>
              <a:t>дегра</a:t>
            </a:r>
            <a:r>
              <a:rPr lang="ru-RU" dirty="0">
                <a:hlinkClick r:id="rId14"/>
              </a:rPr>
              <a:t>, отходы (остатки) от переработки веществ, содержащих жиры или животный или растительный воски	</a:t>
            </a:r>
          </a:p>
          <a:p>
            <a:r>
              <a:rPr lang="ru-RU" dirty="0"/>
              <a:t>96.	</a:t>
            </a:r>
            <a:r>
              <a:rPr lang="ru-RU" dirty="0">
                <a:hlinkClick r:id="rId15"/>
              </a:rPr>
              <a:t>10.42.1	Маргарин, спреды растительно-сливочные и растительно-жировые, смеси топленые растительно-сливочные и растительно-жировые, жиры специального назначения, заменители молочного жира, эквиваленты, </a:t>
            </a:r>
            <a:r>
              <a:rPr lang="ru-RU" dirty="0" err="1">
                <a:hlinkClick r:id="rId15"/>
              </a:rPr>
              <a:t>улучшители</a:t>
            </a:r>
            <a:r>
              <a:rPr lang="ru-RU" dirty="0">
                <a:hlinkClick r:id="rId15"/>
              </a:rPr>
              <a:t>, заменители масла какао	</a:t>
            </a:r>
          </a:p>
          <a:p>
            <a:r>
              <a:rPr lang="ru-RU" dirty="0"/>
              <a:t>97.	</a:t>
            </a:r>
            <a:r>
              <a:rPr lang="ru-RU" dirty="0">
                <a:hlinkClick r:id="rId16"/>
              </a:rPr>
              <a:t>10.51.1	Молоко и сливки, кроме сырых	</a:t>
            </a:r>
          </a:p>
          <a:p>
            <a:r>
              <a:rPr lang="ru-RU" dirty="0"/>
              <a:t>98.	</a:t>
            </a:r>
            <a:r>
              <a:rPr lang="ru-RU" dirty="0">
                <a:hlinkClick r:id="rId17"/>
              </a:rPr>
              <a:t>10.51.2	Молоко и сливки сухие, сублимированные	</a:t>
            </a:r>
          </a:p>
          <a:p>
            <a:r>
              <a:rPr lang="ru-RU" dirty="0"/>
              <a:t>99.	</a:t>
            </a:r>
            <a:r>
              <a:rPr lang="ru-RU" dirty="0">
                <a:hlinkClick r:id="rId18"/>
              </a:rPr>
              <a:t>10.51.3	Масло сливочное, пасты масляные, масло топленое, жир молочный, спреды и смеси топленые сливочно-растительные	</a:t>
            </a:r>
          </a:p>
          <a:p>
            <a:r>
              <a:rPr lang="ru-RU" dirty="0"/>
              <a:t>100.	</a:t>
            </a:r>
            <a:r>
              <a:rPr lang="ru-RU" dirty="0">
                <a:hlinkClick r:id="rId19"/>
              </a:rPr>
              <a:t>10.51.4	Сыры, продукты сырные и творог	</a:t>
            </a:r>
          </a:p>
          <a:p>
            <a:r>
              <a:rPr lang="ru-RU" dirty="0"/>
              <a:t>101.	</a:t>
            </a:r>
            <a:r>
              <a:rPr lang="ru-RU" dirty="0">
                <a:hlinkClick r:id="rId20"/>
              </a:rPr>
              <a:t>10.51.5	Молочная продукция прочая	</a:t>
            </a:r>
          </a:p>
          <a:p>
            <a:r>
              <a:rPr lang="ru-RU" dirty="0"/>
              <a:t>102.	</a:t>
            </a:r>
            <a:r>
              <a:rPr lang="ru-RU" dirty="0">
                <a:hlinkClick r:id="rId21"/>
              </a:rPr>
              <a:t>10.52.1	Мороженое	</a:t>
            </a:r>
          </a:p>
          <a:p>
            <a:endParaRPr lang="ru-RU" dirty="0">
              <a:hlinkClick r:id="rId22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41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ПЕРЕЧЕНЬ</a:t>
            </a:r>
            <a:br>
              <a:rPr lang="ru-RU" dirty="0"/>
            </a:br>
            <a:r>
              <a:rPr lang="ru-RU" dirty="0"/>
              <a:t>ПРОДУКЦИИ РАСТЕНИЕВОДСТВА И ЖИВОТНОВОДСТВА И ЕЕ ПЕРЕРАБОТКИ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103.	</a:t>
            </a:r>
            <a:r>
              <a:rPr lang="ru-RU" dirty="0">
                <a:hlinkClick r:id="rId2"/>
              </a:rPr>
              <a:t>10.61.1	Рис </a:t>
            </a:r>
            <a:r>
              <a:rPr lang="ru-RU" dirty="0" err="1">
                <a:hlinkClick r:id="rId2"/>
              </a:rPr>
              <a:t>полуобрушенный</a:t>
            </a:r>
            <a:r>
              <a:rPr lang="ru-RU" dirty="0">
                <a:hlinkClick r:id="rId2"/>
              </a:rPr>
              <a:t> или полностью обрушенный, </a:t>
            </a:r>
            <a:r>
              <a:rPr lang="ru-RU" dirty="0" err="1">
                <a:hlinkClick r:id="rId2"/>
              </a:rPr>
              <a:t>шелушеный</a:t>
            </a:r>
            <a:r>
              <a:rPr lang="ru-RU" dirty="0">
                <a:hlinkClick r:id="rId2"/>
              </a:rPr>
              <a:t> или дробленый	</a:t>
            </a:r>
          </a:p>
          <a:p>
            <a:r>
              <a:rPr lang="ru-RU" dirty="0"/>
              <a:t>104.	</a:t>
            </a:r>
            <a:r>
              <a:rPr lang="ru-RU" dirty="0">
                <a:hlinkClick r:id="rId3"/>
              </a:rPr>
              <a:t>10.61.2	Мука из зерновых культур, овощных и других растительных культур; смеси из них	</a:t>
            </a:r>
          </a:p>
          <a:p>
            <a:r>
              <a:rPr lang="ru-RU" dirty="0"/>
              <a:t>105.	</a:t>
            </a:r>
            <a:r>
              <a:rPr lang="ru-RU" dirty="0">
                <a:hlinkClick r:id="rId4"/>
              </a:rPr>
              <a:t>10.61.3	Крупа, мука грубого помола, гранулы и прочие продукты из зерновых культур	</a:t>
            </a:r>
          </a:p>
          <a:p>
            <a:r>
              <a:rPr lang="ru-RU" dirty="0"/>
              <a:t>106.	</a:t>
            </a:r>
            <a:r>
              <a:rPr lang="ru-RU" dirty="0">
                <a:hlinkClick r:id="rId5"/>
              </a:rPr>
              <a:t>10.61.4	Отруби, высевки и прочие отходы от обработки зерновых культур	</a:t>
            </a:r>
          </a:p>
          <a:p>
            <a:r>
              <a:rPr lang="ru-RU" dirty="0"/>
              <a:t>107.	</a:t>
            </a:r>
            <a:r>
              <a:rPr lang="ru-RU" dirty="0">
                <a:hlinkClick r:id="rId6"/>
              </a:rPr>
              <a:t>10.62.1	Крахмалы и </a:t>
            </a:r>
            <a:r>
              <a:rPr lang="ru-RU" dirty="0" err="1">
                <a:hlinkClick r:id="rId6"/>
              </a:rPr>
              <a:t>крахмалопродукты</a:t>
            </a:r>
            <a:r>
              <a:rPr lang="ru-RU" dirty="0">
                <a:hlinkClick r:id="rId6"/>
              </a:rPr>
              <a:t>; сахар и сахарные сиропы, не включенные в другие группировки	</a:t>
            </a:r>
          </a:p>
          <a:p>
            <a:r>
              <a:rPr lang="ru-RU" dirty="0"/>
              <a:t>108.	</a:t>
            </a:r>
            <a:r>
              <a:rPr lang="ru-RU" dirty="0">
                <a:hlinkClick r:id="rId7"/>
              </a:rPr>
              <a:t>10.62.2	Отходы производства крахмала и аналогичные отходы	</a:t>
            </a:r>
          </a:p>
          <a:p>
            <a:r>
              <a:rPr lang="ru-RU" dirty="0"/>
              <a:t>109.	</a:t>
            </a:r>
            <a:r>
              <a:rPr lang="ru-RU" dirty="0">
                <a:hlinkClick r:id="rId8"/>
              </a:rPr>
              <a:t>10.71.1	Изделия хлебобулочные; мучные кондитерские изделия, торты и пирожные недлительного хранения	</a:t>
            </a:r>
          </a:p>
          <a:p>
            <a:r>
              <a:rPr lang="ru-RU" dirty="0"/>
              <a:t>110.	</a:t>
            </a:r>
            <a:r>
              <a:rPr lang="ru-RU" dirty="0">
                <a:hlinkClick r:id="rId9"/>
              </a:rPr>
              <a:t>10.72.1	Изделия сухарные и печенье; мучные кондитерские изделия, торты и пирожные длительного хранения	</a:t>
            </a:r>
          </a:p>
          <a:p>
            <a:r>
              <a:rPr lang="ru-RU" dirty="0"/>
              <a:t>111.	</a:t>
            </a:r>
            <a:r>
              <a:rPr lang="ru-RU" dirty="0">
                <a:hlinkClick r:id="rId10"/>
              </a:rPr>
              <a:t>10.73.1	Изделия макаронные, </a:t>
            </a:r>
            <a:r>
              <a:rPr lang="ru-RU" dirty="0" err="1">
                <a:hlinkClick r:id="rId10"/>
              </a:rPr>
              <a:t>кускус</a:t>
            </a:r>
            <a:r>
              <a:rPr lang="ru-RU" dirty="0">
                <a:hlinkClick r:id="rId10"/>
              </a:rPr>
              <a:t> и аналогичные мучные изделия	</a:t>
            </a:r>
          </a:p>
          <a:p>
            <a:r>
              <a:rPr lang="ru-RU" dirty="0"/>
              <a:t>112.	</a:t>
            </a:r>
            <a:r>
              <a:rPr lang="ru-RU" dirty="0">
                <a:hlinkClick r:id="rId11"/>
              </a:rPr>
              <a:t>10.81.1	Сахар-сырец, сахар белый свекловичный или тростниковый, сироп и сахар кленовые, меласса	</a:t>
            </a:r>
          </a:p>
          <a:p>
            <a:r>
              <a:rPr lang="ru-RU" dirty="0"/>
              <a:t>113.	</a:t>
            </a:r>
            <a:r>
              <a:rPr lang="ru-RU" dirty="0">
                <a:hlinkClick r:id="rId12"/>
              </a:rPr>
              <a:t>10.81.2	Жом свекловичный, </a:t>
            </a:r>
            <a:r>
              <a:rPr lang="ru-RU" dirty="0" err="1">
                <a:hlinkClick r:id="rId12"/>
              </a:rPr>
              <a:t>багасса</a:t>
            </a:r>
            <a:r>
              <a:rPr lang="ru-RU" dirty="0">
                <a:hlinkClick r:id="rId12"/>
              </a:rPr>
              <a:t> и прочие побочные продукты сахарного производства	</a:t>
            </a:r>
          </a:p>
          <a:p>
            <a:r>
              <a:rPr lang="ru-RU" dirty="0"/>
              <a:t>114.	</a:t>
            </a:r>
            <a:r>
              <a:rPr lang="ru-RU" dirty="0">
                <a:hlinkClick r:id="rId13"/>
              </a:rPr>
              <a:t>10.82.1	Какао-паста обезжиренная или необезжиренная, какао-масло и его фракции, порошок какао	</a:t>
            </a:r>
          </a:p>
          <a:p>
            <a:r>
              <a:rPr lang="ru-RU" dirty="0"/>
              <a:t>115.	</a:t>
            </a:r>
            <a:r>
              <a:rPr lang="ru-RU" dirty="0">
                <a:hlinkClick r:id="rId14"/>
              </a:rPr>
              <a:t>10.82.2	Шоколад и кондитерские сахаристые изделия	</a:t>
            </a:r>
          </a:p>
          <a:p>
            <a:r>
              <a:rPr lang="ru-RU" dirty="0"/>
              <a:t>116.	</a:t>
            </a:r>
            <a:r>
              <a:rPr lang="ru-RU" dirty="0">
                <a:hlinkClick r:id="rId15"/>
              </a:rPr>
              <a:t>10.82.3	Шелуха, скорлупа, кожура и прочие отходы какао-бобов	</a:t>
            </a:r>
          </a:p>
          <a:p>
            <a:r>
              <a:rPr lang="ru-RU" dirty="0"/>
              <a:t>117.	</a:t>
            </a:r>
            <a:r>
              <a:rPr lang="ru-RU" dirty="0">
                <a:hlinkClick r:id="rId16"/>
              </a:rPr>
              <a:t>10.83.1	Чай и кофе обработанные	</a:t>
            </a:r>
          </a:p>
          <a:p>
            <a:r>
              <a:rPr lang="ru-RU" dirty="0" smtClean="0"/>
              <a:t>118</a:t>
            </a:r>
            <a:r>
              <a:rPr lang="ru-RU" dirty="0"/>
              <a:t>.	</a:t>
            </a:r>
            <a:r>
              <a:rPr lang="ru-RU" dirty="0">
                <a:hlinkClick r:id="rId17"/>
              </a:rPr>
              <a:t>10.84.1	Уксус; соусы; приправы смешанные; мука и порошок горчичные; горчица готовая	</a:t>
            </a:r>
          </a:p>
          <a:p>
            <a:r>
              <a:rPr lang="ru-RU" dirty="0"/>
              <a:t>119.	</a:t>
            </a:r>
            <a:r>
              <a:rPr lang="ru-RU" dirty="0">
                <a:hlinkClick r:id="rId18"/>
              </a:rPr>
              <a:t>10.84.2	Пряности обработанные	</a:t>
            </a:r>
          </a:p>
          <a:p>
            <a:r>
              <a:rPr lang="ru-RU" dirty="0"/>
              <a:t>120.	</a:t>
            </a:r>
            <a:r>
              <a:rPr lang="ru-RU" dirty="0">
                <a:hlinkClick r:id="rId19"/>
              </a:rPr>
              <a:t>10.85.1	Продукты пищевые готовые и блюда	</a:t>
            </a:r>
          </a:p>
          <a:p>
            <a:r>
              <a:rPr lang="ru-RU" dirty="0"/>
              <a:t>121.	</a:t>
            </a:r>
            <a:r>
              <a:rPr lang="ru-RU" dirty="0">
                <a:hlinkClick r:id="rId20"/>
              </a:rPr>
              <a:t>10.86.1	Продукция детского питания и диетическая	</a:t>
            </a:r>
          </a:p>
          <a:p>
            <a:r>
              <a:rPr lang="ru-RU" dirty="0"/>
              <a:t>122.	</a:t>
            </a:r>
            <a:r>
              <a:rPr lang="ru-RU" dirty="0">
                <a:hlinkClick r:id="rId21"/>
              </a:rPr>
              <a:t>10.89.1	Супы, яйца, дрожжи и продукты пищевые прочие экстракты и соки из мяса, рыбы и водных беспозвоночных	</a:t>
            </a:r>
          </a:p>
          <a:p>
            <a:r>
              <a:rPr lang="ru-RU" dirty="0"/>
              <a:t>123.	</a:t>
            </a:r>
            <a:r>
              <a:rPr lang="ru-RU" dirty="0">
                <a:hlinkClick r:id="rId22"/>
              </a:rPr>
              <a:t>10.91.1	Корма готовые для сельскохозяйственных животных (кроме муки и гранул из люцерны)	</a:t>
            </a:r>
          </a:p>
          <a:p>
            <a:r>
              <a:rPr lang="ru-RU" dirty="0"/>
              <a:t>124.	</a:t>
            </a:r>
            <a:r>
              <a:rPr lang="ru-RU" dirty="0">
                <a:hlinkClick r:id="rId23"/>
              </a:rPr>
              <a:t>10.91.2	Мука грубого помола и гранулы из люцерны	</a:t>
            </a:r>
          </a:p>
          <a:p>
            <a:r>
              <a:rPr lang="ru-RU" dirty="0"/>
              <a:t>125.	</a:t>
            </a:r>
            <a:r>
              <a:rPr lang="ru-RU" dirty="0">
                <a:hlinkClick r:id="rId24"/>
              </a:rPr>
              <a:t>11.02.1	Вина виноградные, в том числе из свежего винограда; сусло виноградное	</a:t>
            </a:r>
          </a:p>
          <a:p>
            <a:r>
              <a:rPr lang="ru-RU" dirty="0"/>
              <a:t>126.	</a:t>
            </a:r>
            <a:r>
              <a:rPr lang="ru-RU" dirty="0">
                <a:hlinkClick r:id="rId25"/>
              </a:rPr>
              <a:t>11.02.2	Отстой винный; камень винный	</a:t>
            </a:r>
          </a:p>
          <a:p>
            <a:r>
              <a:rPr lang="ru-RU" dirty="0"/>
              <a:t>127.	</a:t>
            </a:r>
            <a:r>
              <a:rPr lang="ru-RU" dirty="0">
                <a:hlinkClick r:id="rId26"/>
              </a:rPr>
              <a:t>11.05.2	Отходы пивоварения или виноделия	</a:t>
            </a:r>
          </a:p>
          <a:p>
            <a:r>
              <a:rPr lang="ru-RU" dirty="0"/>
              <a:t>128.	</a:t>
            </a:r>
            <a:r>
              <a:rPr lang="ru-RU" dirty="0">
                <a:hlinkClick r:id="rId27"/>
              </a:rPr>
              <a:t>11.06.1	Солод	</a:t>
            </a:r>
          </a:p>
          <a:p>
            <a:r>
              <a:rPr lang="ru-RU" dirty="0"/>
              <a:t>129.	</a:t>
            </a:r>
            <a:r>
              <a:rPr lang="ru-RU" dirty="0">
                <a:hlinkClick r:id="rId28"/>
              </a:rPr>
              <a:t>11.07.1	Воды минеральные и безалкогольные напитки	</a:t>
            </a:r>
          </a:p>
          <a:p>
            <a:r>
              <a:rPr lang="ru-RU" dirty="0"/>
              <a:t>130.	</a:t>
            </a:r>
            <a:r>
              <a:rPr lang="ru-RU" dirty="0">
                <a:hlinkClick r:id="rId29"/>
              </a:rPr>
              <a:t>20.12.21.110	Красители органические синтетические и составы на их основе	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93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ПЕРЕЧЕНЬ</a:t>
            </a:r>
            <a:br>
              <a:rPr lang="ru-RU" dirty="0"/>
            </a:br>
            <a:r>
              <a:rPr lang="ru-RU" dirty="0"/>
              <a:t>ПРОДУКЦИИ РАСТЕНИЕВОДСТВА И ЖИВОТНОВОДСТВА И ЕЕ ПЕРЕРАБОТКИ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131.	</a:t>
            </a:r>
            <a:r>
              <a:rPr lang="ru-RU" dirty="0">
                <a:hlinkClick r:id="rId2"/>
              </a:rPr>
              <a:t>20.12.21.119	Красители органические синтетические прочие	</a:t>
            </a:r>
          </a:p>
          <a:p>
            <a:r>
              <a:rPr lang="ru-RU" dirty="0"/>
              <a:t>132.	</a:t>
            </a:r>
            <a:r>
              <a:rPr lang="ru-RU" dirty="0">
                <a:hlinkClick r:id="rId3"/>
              </a:rPr>
              <a:t>20.12.22	Экстракты дубильные растительного происхождения; танины и их соли, простые и сложные эфиры и прочие производные; красящие вещества растительного или животного происхождения	</a:t>
            </a:r>
          </a:p>
          <a:p>
            <a:r>
              <a:rPr lang="ru-RU" dirty="0"/>
              <a:t>133.	</a:t>
            </a:r>
            <a:r>
              <a:rPr lang="ru-RU" dirty="0">
                <a:hlinkClick r:id="rId4"/>
              </a:rPr>
              <a:t>20.12.23.110	Вещества дубильные синтетические органические	</a:t>
            </a:r>
          </a:p>
          <a:p>
            <a:r>
              <a:rPr lang="ru-RU" dirty="0"/>
              <a:t>134.	</a:t>
            </a:r>
            <a:r>
              <a:rPr lang="ru-RU" dirty="0">
                <a:hlinkClick r:id="rId5"/>
              </a:rPr>
              <a:t>20.12.23.130	Составы дубильные	</a:t>
            </a:r>
          </a:p>
          <a:p>
            <a:r>
              <a:rPr lang="ru-RU" dirty="0"/>
              <a:t>135.	</a:t>
            </a:r>
            <a:r>
              <a:rPr lang="ru-RU" dirty="0">
                <a:hlinkClick r:id="rId6"/>
              </a:rPr>
              <a:t>20.12.23.140	Препараты ферментные для предварительного дубления	</a:t>
            </a:r>
          </a:p>
          <a:p>
            <a:r>
              <a:rPr lang="ru-RU" dirty="0"/>
              <a:t>136.	</a:t>
            </a:r>
            <a:r>
              <a:rPr lang="ru-RU" dirty="0">
                <a:hlinkClick r:id="rId7"/>
              </a:rPr>
              <a:t>20.14.32.181	Кислота стеариновая	</a:t>
            </a:r>
          </a:p>
          <a:p>
            <a:r>
              <a:rPr lang="ru-RU" dirty="0"/>
              <a:t>137.	</a:t>
            </a:r>
            <a:r>
              <a:rPr lang="ru-RU" dirty="0">
                <a:hlinkClick r:id="rId8"/>
              </a:rPr>
              <a:t>20.14.64	Ферменты и прочие органические соединения, не включенные в другие группировки	</a:t>
            </a:r>
          </a:p>
          <a:p>
            <a:r>
              <a:rPr lang="ru-RU" dirty="0"/>
              <a:t>138.	</a:t>
            </a:r>
            <a:r>
              <a:rPr lang="ru-RU" dirty="0">
                <a:hlinkClick r:id="rId9"/>
              </a:rPr>
              <a:t>20.15.8	Удобрения животного или растительного происхождения, не включенные в другие группировки	</a:t>
            </a:r>
          </a:p>
          <a:p>
            <a:r>
              <a:rPr lang="ru-RU" dirty="0"/>
              <a:t>139.	</a:t>
            </a:r>
            <a:r>
              <a:rPr lang="ru-RU" dirty="0">
                <a:hlinkClick r:id="rId10"/>
              </a:rPr>
              <a:t>20.41.1	Глицерин	</a:t>
            </a:r>
          </a:p>
          <a:p>
            <a:r>
              <a:rPr lang="ru-RU" dirty="0"/>
              <a:t>140.	</a:t>
            </a:r>
            <a:r>
              <a:rPr lang="ru-RU" dirty="0">
                <a:hlinkClick r:id="rId11"/>
              </a:rPr>
              <a:t>20.53.10.110	Масла эфирные	</a:t>
            </a:r>
          </a:p>
          <a:p>
            <a:r>
              <a:rPr lang="ru-RU" dirty="0"/>
              <a:t>141.	</a:t>
            </a:r>
            <a:r>
              <a:rPr lang="ru-RU" dirty="0">
                <a:hlinkClick r:id="rId12"/>
              </a:rPr>
              <a:t>20.59.5	Продукты химические прочие	</a:t>
            </a:r>
          </a:p>
          <a:p>
            <a:r>
              <a:rPr lang="ru-RU" dirty="0"/>
              <a:t>142.	</a:t>
            </a:r>
            <a:r>
              <a:rPr lang="ru-RU" dirty="0">
                <a:hlinkClick r:id="rId13"/>
              </a:rPr>
              <a:t>20.59.60	Желатин и его производные	</a:t>
            </a:r>
          </a:p>
          <a:p>
            <a:r>
              <a:rPr lang="ru-RU" dirty="0"/>
              <a:t>143.	</a:t>
            </a:r>
            <a:r>
              <a:rPr lang="ru-RU" dirty="0">
                <a:hlinkClick r:id="rId14"/>
              </a:rPr>
              <a:t>21.10.20.110	Лизин, кислота </a:t>
            </a:r>
            <a:r>
              <a:rPr lang="ru-RU" dirty="0" err="1">
                <a:hlinkClick r:id="rId14"/>
              </a:rPr>
              <a:t>глутаминовая</a:t>
            </a:r>
            <a:r>
              <a:rPr lang="ru-RU" dirty="0">
                <a:hlinkClick r:id="rId14"/>
              </a:rPr>
              <a:t> и их соли	</a:t>
            </a:r>
          </a:p>
          <a:p>
            <a:r>
              <a:rPr lang="ru-RU" dirty="0"/>
              <a:t>144.	</a:t>
            </a:r>
            <a:r>
              <a:rPr lang="ru-RU" dirty="0">
                <a:hlinkClick r:id="rId15"/>
              </a:rPr>
              <a:t>21.10.53.120	Алкалоиды растительного происхождения и их соли	</a:t>
            </a:r>
          </a:p>
          <a:p>
            <a:r>
              <a:rPr lang="ru-RU" dirty="0"/>
              <a:t>145.	</a:t>
            </a:r>
            <a:r>
              <a:rPr lang="ru-RU" dirty="0">
                <a:hlinkClick r:id="rId16"/>
              </a:rPr>
              <a:t>21.10.53.190	Эфиры простые и сложные и прочие производные	</a:t>
            </a:r>
          </a:p>
          <a:p>
            <a:r>
              <a:rPr lang="ru-RU" dirty="0"/>
              <a:t>146.	</a:t>
            </a:r>
            <a:r>
              <a:rPr lang="ru-RU" dirty="0">
                <a:hlinkClick r:id="rId17"/>
              </a:rPr>
              <a:t>21.10.60.120	Экстракты желез и прочих органов человеческого или животного происхождения	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30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ПЕРЕЧЕНЬ НАПРАВЛЕНИЙ ЦЕЛЕВОГО ИСПОЛЬЗОВАНИЯ ЛЬГОТНЫХ ИНВЕСТИЦИОННЫХ КРЕДИТОВ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Организациям и индивидуальным предпринимателям, реализующим инвестиционные проекты по производству и (или) первичной и (или) последующей (промышленной) переработке сельскохозяйственной продукции и ее реализации, направленные на развитие </a:t>
            </a:r>
            <a:r>
              <a:rPr lang="ru-RU" dirty="0" err="1"/>
              <a:t>подотраслей</a:t>
            </a:r>
            <a:r>
              <a:rPr lang="ru-RU" dirty="0"/>
              <a:t> растениеводства и животноводства, переработки продукции растениеводства и животноводства, по кредитным договорам (соглашениям) &lt;1&gt;, заключенным с 1 июня 2019 г. на срок от 2 до 5 лет, на приобретение</a:t>
            </a:r>
            <a:r>
              <a:rPr lang="ru-RU" dirty="0" smtClean="0"/>
              <a:t>:</a:t>
            </a:r>
            <a:endParaRPr lang="ru-RU" dirty="0"/>
          </a:p>
          <a:p>
            <a:pPr algn="just"/>
            <a:r>
              <a:rPr lang="ru-RU" dirty="0"/>
              <a:t>новой сельскохозяйственной техники (код Общероссийского классификатора продукции по видам экономической деятельности (далее - ОКПД2) </a:t>
            </a:r>
            <a:r>
              <a:rPr lang="ru-RU" dirty="0">
                <a:hlinkClick r:id="rId2"/>
              </a:rPr>
              <a:t>28.30.2</a:t>
            </a:r>
            <a:r>
              <a:rPr lang="ru-RU" dirty="0"/>
              <a:t>, </a:t>
            </a:r>
            <a:r>
              <a:rPr lang="ru-RU" dirty="0">
                <a:hlinkClick r:id="rId3"/>
              </a:rPr>
              <a:t>28.30.3</a:t>
            </a:r>
            <a:r>
              <a:rPr lang="ru-RU" dirty="0"/>
              <a:t>, </a:t>
            </a:r>
            <a:r>
              <a:rPr lang="ru-RU" dirty="0">
                <a:hlinkClick r:id="rId4"/>
              </a:rPr>
              <a:t>28.30.5</a:t>
            </a:r>
            <a:r>
              <a:rPr lang="ru-RU" dirty="0"/>
              <a:t>, </a:t>
            </a:r>
            <a:r>
              <a:rPr lang="ru-RU" dirty="0">
                <a:hlinkClick r:id="rId5"/>
              </a:rPr>
              <a:t>28.30.6</a:t>
            </a:r>
            <a:r>
              <a:rPr lang="ru-RU" dirty="0"/>
              <a:t>, </a:t>
            </a:r>
            <a:r>
              <a:rPr lang="ru-RU" dirty="0">
                <a:hlinkClick r:id="rId6"/>
              </a:rPr>
              <a:t>28.30.7</a:t>
            </a:r>
            <a:r>
              <a:rPr lang="ru-RU" dirty="0"/>
              <a:t>, </a:t>
            </a:r>
            <a:r>
              <a:rPr lang="ru-RU" dirty="0">
                <a:hlinkClick r:id="rId7"/>
              </a:rPr>
              <a:t>28.30.8</a:t>
            </a:r>
            <a:r>
              <a:rPr lang="ru-RU" dirty="0"/>
              <a:t>, </a:t>
            </a:r>
            <a:r>
              <a:rPr lang="ru-RU" dirty="0">
                <a:hlinkClick r:id="rId8"/>
              </a:rPr>
              <a:t>28.22.18.246</a:t>
            </a:r>
            <a:r>
              <a:rPr lang="ru-RU" dirty="0"/>
              <a:t>, </a:t>
            </a:r>
            <a:r>
              <a:rPr lang="ru-RU" dirty="0">
                <a:hlinkClick r:id="rId9"/>
              </a:rPr>
              <a:t>29.20.23.130</a:t>
            </a:r>
            <a:r>
              <a:rPr lang="ru-RU" dirty="0"/>
              <a:t>, </a:t>
            </a:r>
            <a:r>
              <a:rPr lang="ru-RU" dirty="0">
                <a:hlinkClick r:id="rId10"/>
              </a:rPr>
              <a:t>28.92.50.000</a:t>
            </a:r>
            <a:r>
              <a:rPr lang="ru-RU" dirty="0"/>
              <a:t>, </a:t>
            </a:r>
            <a:r>
              <a:rPr lang="ru-RU" dirty="0">
                <a:hlinkClick r:id="rId11"/>
              </a:rPr>
              <a:t>28.22.18.210</a:t>
            </a:r>
            <a:r>
              <a:rPr lang="ru-RU" dirty="0"/>
              <a:t>, </a:t>
            </a:r>
            <a:r>
              <a:rPr lang="ru-RU" dirty="0">
                <a:hlinkClick r:id="rId12"/>
              </a:rPr>
              <a:t>28.22.18.220</a:t>
            </a:r>
            <a:r>
              <a:rPr lang="ru-RU" dirty="0"/>
              <a:t>, </a:t>
            </a:r>
            <a:r>
              <a:rPr lang="ru-RU" dirty="0">
                <a:hlinkClick r:id="rId13"/>
              </a:rPr>
              <a:t>28.22.18.221</a:t>
            </a:r>
            <a:r>
              <a:rPr lang="ru-RU" dirty="0"/>
              <a:t>, </a:t>
            </a:r>
            <a:r>
              <a:rPr lang="ru-RU" dirty="0">
                <a:hlinkClick r:id="rId14"/>
              </a:rPr>
              <a:t>28.22.18.222</a:t>
            </a:r>
            <a:r>
              <a:rPr lang="ru-RU" dirty="0"/>
              <a:t>, </a:t>
            </a:r>
            <a:r>
              <a:rPr lang="ru-RU" dirty="0">
                <a:hlinkClick r:id="rId15"/>
              </a:rPr>
              <a:t>28.22.18.223</a:t>
            </a:r>
            <a:r>
              <a:rPr lang="ru-RU" dirty="0"/>
              <a:t>, </a:t>
            </a:r>
            <a:r>
              <a:rPr lang="ru-RU" dirty="0">
                <a:hlinkClick r:id="rId16"/>
              </a:rPr>
              <a:t>28.22.18.224</a:t>
            </a:r>
            <a:r>
              <a:rPr lang="ru-RU" dirty="0"/>
              <a:t>, </a:t>
            </a:r>
            <a:r>
              <a:rPr lang="ru-RU" dirty="0">
                <a:hlinkClick r:id="rId17"/>
              </a:rPr>
              <a:t>28.22.18.230</a:t>
            </a:r>
            <a:r>
              <a:rPr lang="ru-RU" dirty="0"/>
              <a:t>, </a:t>
            </a:r>
            <a:r>
              <a:rPr lang="ru-RU" dirty="0">
                <a:hlinkClick r:id="rId18"/>
              </a:rPr>
              <a:t>28.22.18.231</a:t>
            </a:r>
            <a:r>
              <a:rPr lang="ru-RU" dirty="0"/>
              <a:t>, </a:t>
            </a:r>
            <a:r>
              <a:rPr lang="ru-RU" dirty="0">
                <a:hlinkClick r:id="rId19"/>
              </a:rPr>
              <a:t>28.22.18.232</a:t>
            </a:r>
            <a:r>
              <a:rPr lang="ru-RU" dirty="0"/>
              <a:t>, </a:t>
            </a:r>
            <a:r>
              <a:rPr lang="ru-RU" dirty="0">
                <a:hlinkClick r:id="rId20"/>
              </a:rPr>
              <a:t>28.22.18.233</a:t>
            </a:r>
            <a:r>
              <a:rPr lang="ru-RU" dirty="0"/>
              <a:t>, </a:t>
            </a:r>
            <a:r>
              <a:rPr lang="ru-RU" dirty="0">
                <a:hlinkClick r:id="rId21"/>
              </a:rPr>
              <a:t>28.22.18.234</a:t>
            </a:r>
            <a:r>
              <a:rPr lang="ru-RU" dirty="0"/>
              <a:t>, </a:t>
            </a:r>
            <a:r>
              <a:rPr lang="ru-RU" dirty="0">
                <a:hlinkClick r:id="rId22"/>
              </a:rPr>
              <a:t>28.22.18.260</a:t>
            </a:r>
            <a:r>
              <a:rPr lang="ru-RU" dirty="0"/>
              <a:t>, </a:t>
            </a:r>
            <a:r>
              <a:rPr lang="ru-RU" dirty="0">
                <a:hlinkClick r:id="rId23"/>
              </a:rPr>
              <a:t>28.22.18.269</a:t>
            </a:r>
            <a:r>
              <a:rPr lang="ru-RU" dirty="0"/>
              <a:t>, </a:t>
            </a:r>
            <a:r>
              <a:rPr lang="ru-RU" dirty="0">
                <a:hlinkClick r:id="rId24"/>
              </a:rPr>
              <a:t>28.22.18.320</a:t>
            </a:r>
            <a:r>
              <a:rPr lang="ru-RU" dirty="0"/>
              <a:t>, </a:t>
            </a:r>
            <a:r>
              <a:rPr lang="ru-RU" dirty="0">
                <a:hlinkClick r:id="rId25"/>
              </a:rPr>
              <a:t>28.22.18.390</a:t>
            </a:r>
            <a:r>
              <a:rPr lang="ru-RU" dirty="0"/>
              <a:t>, </a:t>
            </a:r>
            <a:r>
              <a:rPr lang="ru-RU" dirty="0">
                <a:hlinkClick r:id="rId26"/>
              </a:rPr>
              <a:t>28.30.91</a:t>
            </a:r>
            <a:r>
              <a:rPr lang="ru-RU" dirty="0"/>
              <a:t>, </a:t>
            </a:r>
            <a:r>
              <a:rPr lang="ru-RU" dirty="0">
                <a:hlinkClick r:id="rId27"/>
              </a:rPr>
              <a:t>28.30.92</a:t>
            </a:r>
            <a:r>
              <a:rPr lang="ru-RU" dirty="0"/>
              <a:t>, </a:t>
            </a:r>
            <a:r>
              <a:rPr lang="ru-RU" dirty="0">
                <a:hlinkClick r:id="rId28"/>
              </a:rPr>
              <a:t>28.30.92.000</a:t>
            </a:r>
            <a:r>
              <a:rPr lang="ru-RU" dirty="0"/>
              <a:t>, </a:t>
            </a:r>
            <a:r>
              <a:rPr lang="ru-RU" dirty="0">
                <a:hlinkClick r:id="rId29"/>
              </a:rPr>
              <a:t>28.92.25</a:t>
            </a:r>
            <a:r>
              <a:rPr lang="ru-RU" dirty="0"/>
              <a:t>, </a:t>
            </a:r>
            <a:r>
              <a:rPr lang="ru-RU" dirty="0">
                <a:hlinkClick r:id="rId30"/>
              </a:rPr>
              <a:t>22.22.19</a:t>
            </a:r>
            <a:r>
              <a:rPr lang="ru-RU" dirty="0"/>
              <a:t>, </a:t>
            </a:r>
            <a:r>
              <a:rPr lang="ru-RU" dirty="0">
                <a:hlinkClick r:id="rId31"/>
              </a:rPr>
              <a:t>28.93.2</a:t>
            </a:r>
            <a:r>
              <a:rPr lang="ru-RU" dirty="0"/>
              <a:t>, </a:t>
            </a:r>
            <a:r>
              <a:rPr lang="ru-RU" dirty="0">
                <a:hlinkClick r:id="rId32"/>
              </a:rPr>
              <a:t>29.32.30</a:t>
            </a:r>
            <a:r>
              <a:rPr lang="ru-RU" dirty="0"/>
              <a:t>, </a:t>
            </a:r>
            <a:r>
              <a:rPr lang="ru-RU" dirty="0">
                <a:hlinkClick r:id="rId33"/>
              </a:rPr>
              <a:t>28.30.93</a:t>
            </a:r>
            <a:r>
              <a:rPr lang="ru-RU" dirty="0"/>
              <a:t>, </a:t>
            </a:r>
            <a:r>
              <a:rPr lang="ru-RU" dirty="0">
                <a:hlinkClick r:id="rId34"/>
              </a:rPr>
              <a:t>28.92.22</a:t>
            </a:r>
            <a:r>
              <a:rPr lang="ru-RU" dirty="0"/>
              <a:t>, </a:t>
            </a:r>
            <a:r>
              <a:rPr lang="ru-RU" dirty="0">
                <a:hlinkClick r:id="rId35"/>
              </a:rPr>
              <a:t>28.93.16</a:t>
            </a:r>
            <a:r>
              <a:rPr lang="ru-RU" dirty="0"/>
              <a:t>) и оборудования, используемых в растениеводстве, включая технологическое оборудование для сахарной и крахмалопаточной промышленности (в том числе центрифуги, центробежные сепараторы, фильтровальные прессы, дополнительное оборудование, составные части к нему и (или) запасные детали для сахарного производства) (код ОКПД2 </a:t>
            </a:r>
            <a:r>
              <a:rPr lang="ru-RU" dirty="0">
                <a:hlinkClick r:id="rId36"/>
              </a:rPr>
              <a:t>28.93.17.150</a:t>
            </a:r>
            <a:r>
              <a:rPr lang="ru-RU" dirty="0"/>
              <a:t>, </a:t>
            </a:r>
            <a:r>
              <a:rPr lang="ru-RU" dirty="0">
                <a:hlinkClick r:id="rId37"/>
              </a:rPr>
              <a:t>25.29.1</a:t>
            </a:r>
            <a:r>
              <a:rPr lang="ru-RU" dirty="0"/>
              <a:t>, </a:t>
            </a:r>
            <a:r>
              <a:rPr lang="ru-RU" dirty="0">
                <a:hlinkClick r:id="rId38"/>
              </a:rPr>
              <a:t>26.20.16.190</a:t>
            </a:r>
            <a:r>
              <a:rPr lang="ru-RU" dirty="0"/>
              <a:t>, </a:t>
            </a:r>
            <a:r>
              <a:rPr lang="ru-RU" dirty="0">
                <a:hlinkClick r:id="rId39"/>
              </a:rPr>
              <a:t>28.29.39.000</a:t>
            </a:r>
            <a:r>
              <a:rPr lang="ru-RU" dirty="0"/>
              <a:t>, </a:t>
            </a:r>
            <a:r>
              <a:rPr lang="ru-RU" dirty="0">
                <a:hlinkClick r:id="rId40"/>
              </a:rPr>
              <a:t>28.93.17.290</a:t>
            </a:r>
            <a:r>
              <a:rPr lang="ru-RU" dirty="0"/>
              <a:t>, </a:t>
            </a:r>
            <a:r>
              <a:rPr lang="ru-RU" dirty="0">
                <a:hlinkClick r:id="rId41"/>
              </a:rPr>
              <a:t>27.12.31</a:t>
            </a:r>
            <a:r>
              <a:rPr lang="ru-RU" dirty="0"/>
              <a:t>, </a:t>
            </a:r>
            <a:r>
              <a:rPr lang="ru-RU" dirty="0">
                <a:hlinkClick r:id="rId42"/>
              </a:rPr>
              <a:t>27.52.13</a:t>
            </a:r>
            <a:r>
              <a:rPr lang="ru-RU" dirty="0"/>
              <a:t>, </a:t>
            </a:r>
            <a:r>
              <a:rPr lang="ru-RU" dirty="0">
                <a:hlinkClick r:id="rId43"/>
              </a:rPr>
              <a:t>28.22.17</a:t>
            </a:r>
            <a:r>
              <a:rPr lang="ru-RU" dirty="0"/>
              <a:t>, </a:t>
            </a:r>
            <a:r>
              <a:rPr lang="ru-RU" dirty="0">
                <a:hlinkClick r:id="rId44"/>
              </a:rPr>
              <a:t>28.22.18</a:t>
            </a:r>
            <a:r>
              <a:rPr lang="ru-RU" dirty="0"/>
              <a:t>, </a:t>
            </a:r>
            <a:r>
              <a:rPr lang="ru-RU" dirty="0">
                <a:hlinkClick r:id="rId45"/>
              </a:rPr>
              <a:t>28.29.22</a:t>
            </a:r>
            <a:r>
              <a:rPr lang="ru-RU" dirty="0"/>
              <a:t>, </a:t>
            </a:r>
            <a:r>
              <a:rPr lang="ru-RU" dirty="0">
                <a:hlinkClick r:id="rId46"/>
              </a:rPr>
              <a:t>28.93.13</a:t>
            </a:r>
            <a:r>
              <a:rPr lang="ru-RU" dirty="0"/>
              <a:t>, </a:t>
            </a:r>
            <a:r>
              <a:rPr lang="ru-RU" dirty="0">
                <a:hlinkClick r:id="rId35"/>
              </a:rPr>
              <a:t>28.93.16</a:t>
            </a:r>
            <a:r>
              <a:rPr lang="ru-RU" dirty="0"/>
              <a:t>, </a:t>
            </a:r>
            <a:r>
              <a:rPr lang="ru-RU" dirty="0">
                <a:hlinkClick r:id="rId47"/>
              </a:rPr>
              <a:t>28.93.20</a:t>
            </a:r>
            <a:r>
              <a:rPr lang="ru-RU" dirty="0"/>
              <a:t>, </a:t>
            </a:r>
            <a:r>
              <a:rPr lang="ru-RU" dirty="0">
                <a:hlinkClick r:id="rId48"/>
              </a:rPr>
              <a:t>25.11.10</a:t>
            </a:r>
            <a:r>
              <a:rPr lang="ru-RU" dirty="0"/>
              <a:t>, </a:t>
            </a:r>
            <a:r>
              <a:rPr lang="ru-RU" dirty="0">
                <a:hlinkClick r:id="rId49"/>
              </a:rPr>
              <a:t>25.11.23</a:t>
            </a:r>
            <a:r>
              <a:rPr lang="ru-RU" dirty="0"/>
              <a:t>, </a:t>
            </a:r>
            <a:r>
              <a:rPr lang="ru-RU" dirty="0">
                <a:hlinkClick r:id="rId50"/>
              </a:rPr>
              <a:t>25.30.12</a:t>
            </a:r>
            <a:r>
              <a:rPr lang="ru-RU" dirty="0"/>
              <a:t>, </a:t>
            </a:r>
            <a:r>
              <a:rPr lang="ru-RU" dirty="0">
                <a:hlinkClick r:id="rId51"/>
              </a:rPr>
              <a:t>26.20.15.000</a:t>
            </a:r>
            <a:r>
              <a:rPr lang="ru-RU" dirty="0"/>
              <a:t>, </a:t>
            </a:r>
            <a:r>
              <a:rPr lang="ru-RU" dirty="0">
                <a:hlinkClick r:id="rId52"/>
              </a:rPr>
              <a:t>26.51.65</a:t>
            </a:r>
            <a:r>
              <a:rPr lang="ru-RU" dirty="0"/>
              <a:t>, </a:t>
            </a:r>
            <a:r>
              <a:rPr lang="ru-RU" dirty="0">
                <a:hlinkClick r:id="rId53"/>
              </a:rPr>
              <a:t>27.11.32.130</a:t>
            </a:r>
            <a:r>
              <a:rPr lang="ru-RU" dirty="0"/>
              <a:t>, </a:t>
            </a:r>
            <a:r>
              <a:rPr lang="ru-RU" dirty="0">
                <a:hlinkClick r:id="rId54"/>
              </a:rPr>
              <a:t>27.12.10</a:t>
            </a:r>
            <a:r>
              <a:rPr lang="ru-RU" dirty="0"/>
              <a:t>, </a:t>
            </a:r>
            <a:r>
              <a:rPr lang="ru-RU" dirty="0">
                <a:hlinkClick r:id="rId55"/>
              </a:rPr>
              <a:t>27.12.22.000</a:t>
            </a:r>
            <a:r>
              <a:rPr lang="ru-RU" dirty="0"/>
              <a:t>, </a:t>
            </a:r>
            <a:r>
              <a:rPr lang="ru-RU" dirty="0">
                <a:hlinkClick r:id="rId56"/>
              </a:rPr>
              <a:t>27.90.31.110</a:t>
            </a:r>
            <a:r>
              <a:rPr lang="ru-RU" dirty="0"/>
              <a:t>, </a:t>
            </a:r>
            <a:r>
              <a:rPr lang="ru-RU" dirty="0">
                <a:hlinkClick r:id="rId57"/>
              </a:rPr>
              <a:t>27.90.52</a:t>
            </a:r>
            <a:r>
              <a:rPr lang="ru-RU" dirty="0"/>
              <a:t>, </a:t>
            </a:r>
            <a:r>
              <a:rPr lang="ru-RU" dirty="0">
                <a:hlinkClick r:id="rId58"/>
              </a:rPr>
              <a:t>28.12.13.140</a:t>
            </a:r>
            <a:r>
              <a:rPr lang="ru-RU" dirty="0"/>
              <a:t>, </a:t>
            </a:r>
            <a:r>
              <a:rPr lang="ru-RU" dirty="0">
                <a:hlinkClick r:id="rId59"/>
              </a:rPr>
              <a:t>28.13.1</a:t>
            </a:r>
            <a:r>
              <a:rPr lang="ru-RU" dirty="0"/>
              <a:t>, </a:t>
            </a:r>
            <a:r>
              <a:rPr lang="ru-RU" dirty="0">
                <a:hlinkClick r:id="rId60"/>
              </a:rPr>
              <a:t>28.13.13</a:t>
            </a:r>
            <a:r>
              <a:rPr lang="ru-RU" dirty="0"/>
              <a:t>, </a:t>
            </a:r>
            <a:r>
              <a:rPr lang="ru-RU" dirty="0">
                <a:hlinkClick r:id="rId61"/>
              </a:rPr>
              <a:t>28.13.14</a:t>
            </a:r>
            <a:r>
              <a:rPr lang="ru-RU" dirty="0"/>
              <a:t>, </a:t>
            </a:r>
            <a:r>
              <a:rPr lang="ru-RU" dirty="0">
                <a:hlinkClick r:id="rId62"/>
              </a:rPr>
              <a:t>28.13.21</a:t>
            </a:r>
            <a:r>
              <a:rPr lang="ru-RU" dirty="0"/>
              <a:t>, </a:t>
            </a:r>
            <a:r>
              <a:rPr lang="ru-RU" dirty="0">
                <a:hlinkClick r:id="rId63"/>
              </a:rPr>
              <a:t>28.13.27.000</a:t>
            </a:r>
            <a:r>
              <a:rPr lang="ru-RU" dirty="0"/>
              <a:t>, </a:t>
            </a:r>
            <a:r>
              <a:rPr lang="ru-RU" dirty="0">
                <a:hlinkClick r:id="rId64"/>
              </a:rPr>
              <a:t>28.21.13.121</a:t>
            </a:r>
            <a:r>
              <a:rPr lang="ru-RU" dirty="0"/>
              <a:t>, </a:t>
            </a:r>
            <a:r>
              <a:rPr lang="ru-RU" dirty="0">
                <a:hlinkClick r:id="rId65"/>
              </a:rPr>
              <a:t>28.25.14.119</a:t>
            </a:r>
            <a:r>
              <a:rPr lang="ru-RU" dirty="0"/>
              <a:t>, </a:t>
            </a:r>
            <a:r>
              <a:rPr lang="ru-RU" dirty="0">
                <a:hlinkClick r:id="rId66"/>
              </a:rPr>
              <a:t>28.25.20.111</a:t>
            </a:r>
            <a:r>
              <a:rPr lang="ru-RU" dirty="0"/>
              <a:t>, </a:t>
            </a:r>
            <a:r>
              <a:rPr lang="ru-RU" dirty="0">
                <a:hlinkClick r:id="rId67"/>
              </a:rPr>
              <a:t>28.29.12</a:t>
            </a:r>
            <a:r>
              <a:rPr lang="ru-RU" dirty="0"/>
              <a:t>, </a:t>
            </a:r>
            <a:r>
              <a:rPr lang="ru-RU" dirty="0">
                <a:hlinkClick r:id="rId68"/>
              </a:rPr>
              <a:t>28.29.3</a:t>
            </a:r>
            <a:r>
              <a:rPr lang="ru-RU" dirty="0"/>
              <a:t>, </a:t>
            </a:r>
            <a:r>
              <a:rPr lang="ru-RU" dirty="0">
                <a:hlinkClick r:id="rId69"/>
              </a:rPr>
              <a:t>28.29.31.112</a:t>
            </a:r>
            <a:r>
              <a:rPr lang="ru-RU" dirty="0"/>
              <a:t>, </a:t>
            </a:r>
            <a:r>
              <a:rPr lang="ru-RU" dirty="0">
                <a:hlinkClick r:id="rId70"/>
              </a:rPr>
              <a:t>28.29.41</a:t>
            </a:r>
            <a:r>
              <a:rPr lang="ru-RU" dirty="0"/>
              <a:t>, </a:t>
            </a:r>
            <a:r>
              <a:rPr lang="ru-RU" dirty="0">
                <a:hlinkClick r:id="rId71"/>
              </a:rPr>
              <a:t>28.29.82</a:t>
            </a:r>
            <a:r>
              <a:rPr lang="ru-RU" dirty="0"/>
              <a:t>, </a:t>
            </a:r>
            <a:r>
              <a:rPr lang="ru-RU" dirty="0">
                <a:hlinkClick r:id="rId72"/>
              </a:rPr>
              <a:t>28.41.24.140</a:t>
            </a:r>
            <a:r>
              <a:rPr lang="ru-RU" dirty="0"/>
              <a:t>, </a:t>
            </a:r>
            <a:r>
              <a:rPr lang="ru-RU" dirty="0">
                <a:hlinkClick r:id="rId73"/>
              </a:rPr>
              <a:t>28.99.39.190</a:t>
            </a:r>
            <a:r>
              <a:rPr lang="ru-RU" dirty="0"/>
              <a:t>, </a:t>
            </a:r>
            <a:r>
              <a:rPr lang="ru-RU" dirty="0">
                <a:hlinkClick r:id="rId74"/>
              </a:rPr>
              <a:t>41.20.20.140</a:t>
            </a:r>
            <a:r>
              <a:rPr lang="ru-RU" dirty="0"/>
              <a:t>, </a:t>
            </a:r>
            <a:r>
              <a:rPr lang="ru-RU" dirty="0">
                <a:hlinkClick r:id="rId75"/>
              </a:rPr>
              <a:t>42.21.12.140</a:t>
            </a:r>
            <a:r>
              <a:rPr lang="ru-RU" dirty="0"/>
              <a:t>);</a:t>
            </a:r>
          </a:p>
          <a:p>
            <a:pPr algn="just"/>
            <a:r>
              <a:rPr lang="ru-RU" dirty="0"/>
              <a:t>новой сельскохозяйственной техники (код ОКПД2 </a:t>
            </a:r>
            <a:r>
              <a:rPr lang="ru-RU" dirty="0">
                <a:hlinkClick r:id="rId2"/>
              </a:rPr>
              <a:t>28.30.2</a:t>
            </a:r>
            <a:r>
              <a:rPr lang="ru-RU" dirty="0"/>
              <a:t>, </a:t>
            </a:r>
            <a:r>
              <a:rPr lang="ru-RU" dirty="0">
                <a:hlinkClick r:id="rId3"/>
              </a:rPr>
              <a:t>28.30.3</a:t>
            </a:r>
            <a:r>
              <a:rPr lang="ru-RU" dirty="0"/>
              <a:t>, </a:t>
            </a:r>
            <a:r>
              <a:rPr lang="ru-RU" dirty="0">
                <a:hlinkClick r:id="rId4"/>
              </a:rPr>
              <a:t>28.30.5</a:t>
            </a:r>
            <a:r>
              <a:rPr lang="ru-RU" dirty="0"/>
              <a:t>, </a:t>
            </a:r>
            <a:r>
              <a:rPr lang="ru-RU" dirty="0">
                <a:hlinkClick r:id="rId6"/>
              </a:rPr>
              <a:t>28.30.7</a:t>
            </a:r>
            <a:r>
              <a:rPr lang="ru-RU" dirty="0"/>
              <a:t>, </a:t>
            </a:r>
            <a:r>
              <a:rPr lang="ru-RU" dirty="0">
                <a:hlinkClick r:id="rId9"/>
              </a:rPr>
              <a:t>29.20.23.130</a:t>
            </a:r>
            <a:r>
              <a:rPr lang="ru-RU" dirty="0"/>
              <a:t>, </a:t>
            </a:r>
            <a:r>
              <a:rPr lang="ru-RU" dirty="0">
                <a:hlinkClick r:id="rId10"/>
              </a:rPr>
              <a:t>28.92.50.000</a:t>
            </a:r>
            <a:r>
              <a:rPr lang="ru-RU" dirty="0"/>
              <a:t>, </a:t>
            </a:r>
            <a:r>
              <a:rPr lang="ru-RU" dirty="0">
                <a:hlinkClick r:id="rId7"/>
              </a:rPr>
              <a:t>28.30.8</a:t>
            </a:r>
            <a:r>
              <a:rPr lang="ru-RU" dirty="0"/>
              <a:t>, </a:t>
            </a:r>
            <a:r>
              <a:rPr lang="ru-RU" dirty="0">
                <a:hlinkClick r:id="rId61"/>
              </a:rPr>
              <a:t>28.13.14</a:t>
            </a:r>
            <a:r>
              <a:rPr lang="ru-RU" dirty="0"/>
              <a:t>, </a:t>
            </a:r>
            <a:r>
              <a:rPr lang="ru-RU" dirty="0">
                <a:hlinkClick r:id="rId76"/>
              </a:rPr>
              <a:t>28.29.12.110</a:t>
            </a:r>
            <a:r>
              <a:rPr lang="ru-RU" dirty="0"/>
              <a:t>, </a:t>
            </a:r>
            <a:r>
              <a:rPr lang="ru-RU" dirty="0">
                <a:hlinkClick r:id="rId77"/>
              </a:rPr>
              <a:t>27.52.14</a:t>
            </a:r>
            <a:r>
              <a:rPr lang="ru-RU" dirty="0"/>
              <a:t>, </a:t>
            </a:r>
            <a:r>
              <a:rPr lang="ru-RU" dirty="0">
                <a:hlinkClick r:id="rId5"/>
              </a:rPr>
              <a:t>28.30.6</a:t>
            </a:r>
            <a:r>
              <a:rPr lang="ru-RU" dirty="0"/>
              <a:t>, </a:t>
            </a:r>
            <a:r>
              <a:rPr lang="ru-RU" dirty="0">
                <a:hlinkClick r:id="rId78"/>
              </a:rPr>
              <a:t>28.22.17.190</a:t>
            </a:r>
            <a:r>
              <a:rPr lang="ru-RU" dirty="0"/>
              <a:t>, </a:t>
            </a:r>
            <a:r>
              <a:rPr lang="ru-RU" dirty="0">
                <a:hlinkClick r:id="rId79"/>
              </a:rPr>
              <a:t>28.22.18.240</a:t>
            </a:r>
            <a:r>
              <a:rPr lang="ru-RU" dirty="0"/>
              <a:t>, </a:t>
            </a:r>
            <a:r>
              <a:rPr lang="ru-RU" dirty="0">
                <a:hlinkClick r:id="rId80"/>
              </a:rPr>
              <a:t>28.22.18.241</a:t>
            </a:r>
            <a:r>
              <a:rPr lang="ru-RU" dirty="0"/>
              <a:t>, </a:t>
            </a:r>
            <a:r>
              <a:rPr lang="ru-RU" dirty="0">
                <a:hlinkClick r:id="rId81"/>
              </a:rPr>
              <a:t>28.22.18.242</a:t>
            </a:r>
            <a:r>
              <a:rPr lang="ru-RU" dirty="0"/>
              <a:t>, </a:t>
            </a:r>
            <a:r>
              <a:rPr lang="ru-RU" dirty="0">
                <a:hlinkClick r:id="rId82"/>
              </a:rPr>
              <a:t>28.22.18.243</a:t>
            </a:r>
            <a:r>
              <a:rPr lang="ru-RU" dirty="0"/>
              <a:t>, </a:t>
            </a:r>
            <a:r>
              <a:rPr lang="ru-RU" dirty="0">
                <a:hlinkClick r:id="rId83"/>
              </a:rPr>
              <a:t>28.22.18.244</a:t>
            </a:r>
            <a:r>
              <a:rPr lang="ru-RU" dirty="0"/>
              <a:t>, </a:t>
            </a:r>
            <a:r>
              <a:rPr lang="ru-RU" dirty="0">
                <a:hlinkClick r:id="rId84"/>
              </a:rPr>
              <a:t>28.22.18.245</a:t>
            </a:r>
            <a:r>
              <a:rPr lang="ru-RU" dirty="0"/>
              <a:t>, </a:t>
            </a:r>
            <a:r>
              <a:rPr lang="ru-RU" dirty="0">
                <a:hlinkClick r:id="rId8"/>
              </a:rPr>
              <a:t>28.22.18.246</a:t>
            </a:r>
            <a:r>
              <a:rPr lang="ru-RU" dirty="0"/>
              <a:t>, </a:t>
            </a:r>
            <a:r>
              <a:rPr lang="ru-RU" dirty="0">
                <a:hlinkClick r:id="rId85"/>
              </a:rPr>
              <a:t>28.22.18.249</a:t>
            </a:r>
            <a:r>
              <a:rPr lang="ru-RU" dirty="0"/>
              <a:t>, </a:t>
            </a:r>
            <a:r>
              <a:rPr lang="ru-RU" dirty="0">
                <a:hlinkClick r:id="rId86"/>
              </a:rPr>
              <a:t>28.22.18.250</a:t>
            </a:r>
            <a:r>
              <a:rPr lang="ru-RU" dirty="0"/>
              <a:t>, </a:t>
            </a:r>
            <a:r>
              <a:rPr lang="ru-RU" dirty="0">
                <a:hlinkClick r:id="rId87"/>
              </a:rPr>
              <a:t>28.22.18.251</a:t>
            </a:r>
            <a:r>
              <a:rPr lang="ru-RU" dirty="0"/>
              <a:t>, </a:t>
            </a:r>
            <a:r>
              <a:rPr lang="ru-RU" dirty="0">
                <a:hlinkClick r:id="rId88"/>
              </a:rPr>
              <a:t>28.22.18.252</a:t>
            </a:r>
            <a:r>
              <a:rPr lang="ru-RU" dirty="0"/>
              <a:t>, </a:t>
            </a:r>
            <a:r>
              <a:rPr lang="ru-RU" dirty="0">
                <a:hlinkClick r:id="rId89"/>
              </a:rPr>
              <a:t>28.22.18.253</a:t>
            </a:r>
            <a:r>
              <a:rPr lang="ru-RU" dirty="0"/>
              <a:t>, </a:t>
            </a:r>
            <a:r>
              <a:rPr lang="ru-RU" dirty="0">
                <a:hlinkClick r:id="rId90"/>
              </a:rPr>
              <a:t>28.22.18.254</a:t>
            </a:r>
            <a:r>
              <a:rPr lang="ru-RU" dirty="0"/>
              <a:t>, </a:t>
            </a:r>
            <a:r>
              <a:rPr lang="ru-RU" dirty="0">
                <a:hlinkClick r:id="rId91"/>
              </a:rPr>
              <a:t>28.22.18.255</a:t>
            </a:r>
            <a:r>
              <a:rPr lang="ru-RU" dirty="0"/>
              <a:t>, </a:t>
            </a:r>
            <a:r>
              <a:rPr lang="ru-RU" dirty="0">
                <a:hlinkClick r:id="rId92"/>
              </a:rPr>
              <a:t>30.99.10.000</a:t>
            </a:r>
            <a:r>
              <a:rPr lang="ru-RU" dirty="0"/>
              <a:t>, </a:t>
            </a:r>
            <a:r>
              <a:rPr lang="ru-RU" dirty="0">
                <a:hlinkClick r:id="rId93"/>
              </a:rPr>
              <a:t>29.20.23.190</a:t>
            </a:r>
            <a:r>
              <a:rPr lang="ru-RU" dirty="0"/>
              <a:t>, </a:t>
            </a:r>
            <a:r>
              <a:rPr lang="ru-RU" dirty="0">
                <a:hlinkClick r:id="rId94"/>
              </a:rPr>
              <a:t>29.10.44.000</a:t>
            </a:r>
            <a:r>
              <a:rPr lang="ru-RU" dirty="0"/>
              <a:t>) и оборудования, используемых в животноводстве (за исключением молочного, мясного скотоводства, свиноводства и бройлерного производства);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4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3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6515" y="1304764"/>
            <a:ext cx="9034039" cy="1077218"/>
          </a:xfrm>
          <a:prstGeom prst="rect">
            <a:avLst/>
          </a:prstGeom>
          <a:solidFill>
            <a:schemeClr val="accent5">
              <a:alpha val="50000"/>
            </a:schemeClr>
          </a:solidFill>
          <a:effectLst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2B603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 рамках реализации Федерального </a:t>
            </a:r>
            <a:r>
              <a:rPr lang="ru-RU" sz="1600" b="1" dirty="0" smtClean="0">
                <a:solidFill>
                  <a:srgbClr val="2B603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проекта «Экспорт </a:t>
            </a:r>
            <a:r>
              <a:rPr lang="ru-RU" sz="1600" b="1" dirty="0">
                <a:solidFill>
                  <a:srgbClr val="2B603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продукции АПК» постановлением Правительства Российской Федерации от 26.04.2019 №512 утвержден новый механизм государственной поддержки – механизм льготного кредитования экспортно-ориентированных предприятий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FC45C6-9AFE-43AD-82E6-EEE113F4FE87}"/>
              </a:ext>
            </a:extLst>
          </p:cNvPr>
          <p:cNvSpPr/>
          <p:nvPr/>
        </p:nvSpPr>
        <p:spPr>
          <a:xfrm>
            <a:off x="632519" y="2600908"/>
            <a:ext cx="6156685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1200" b="1" dirty="0" smtClean="0">
                <a:ea typeface="Cambria" panose="02040503050406030204" pitchFamily="18" charset="0"/>
                <a:cs typeface="Calibri" panose="020F0502020204030204" pitchFamily="34" charset="0"/>
              </a:rPr>
              <a:t>Механизм </a:t>
            </a:r>
            <a:r>
              <a:rPr lang="ru-RU" sz="1200" b="1" dirty="0">
                <a:ea typeface="Cambria" panose="02040503050406030204" pitchFamily="18" charset="0"/>
                <a:cs typeface="Calibri" panose="020F0502020204030204" pitchFamily="34" charset="0"/>
              </a:rPr>
              <a:t>льготного </a:t>
            </a:r>
            <a:r>
              <a:rPr lang="ru-RU" sz="1200" b="1" dirty="0" smtClean="0">
                <a:ea typeface="Cambria" panose="02040503050406030204" pitchFamily="18" charset="0"/>
                <a:cs typeface="Calibri" panose="020F0502020204030204" pitchFamily="34" charset="0"/>
              </a:rPr>
              <a:t>кредитования определяет: </a:t>
            </a:r>
            <a:r>
              <a:rPr lang="ru-RU" sz="1200" dirty="0" smtClean="0"/>
              <a:t>цели, порядок и условия предоставления из федерального бюджета </a:t>
            </a:r>
            <a:r>
              <a:rPr lang="ru-RU" sz="1200" dirty="0"/>
              <a:t>субсидий</a:t>
            </a:r>
            <a:r>
              <a:rPr lang="ru-RU" sz="1200" dirty="0" smtClean="0"/>
              <a:t> российским </a:t>
            </a:r>
            <a:r>
              <a:rPr lang="ru-RU" sz="1200" b="1" dirty="0">
                <a:ea typeface="Cambria" panose="02040503050406030204" pitchFamily="18" charset="0"/>
                <a:cs typeface="Calibri" panose="020F0502020204030204" pitchFamily="34" charset="0"/>
              </a:rPr>
              <a:t>кредитным организациям</a:t>
            </a:r>
            <a:r>
              <a:rPr lang="ru-RU" sz="1200" dirty="0" smtClean="0"/>
              <a:t>, международным финансовым организациям и государственной корпорации развития «ВЭБ.РФ» на возмещение недополученных ими доходов </a:t>
            </a:r>
            <a:r>
              <a:rPr lang="ru-RU" sz="1200" b="1" dirty="0">
                <a:ea typeface="Cambria" panose="02040503050406030204" pitchFamily="18" charset="0"/>
                <a:cs typeface="Calibri" panose="020F0502020204030204" pitchFamily="34" charset="0"/>
              </a:rPr>
              <a:t>по кредитам, выданным заключившим соглашения о повышении конкурентоспособности сельскохозяйственным товаропроизводителям </a:t>
            </a:r>
            <a:r>
              <a:rPr lang="ru-RU" sz="1200" dirty="0" smtClean="0"/>
              <a:t>(за</a:t>
            </a:r>
            <a:r>
              <a:rPr lang="en-US" sz="1200" dirty="0" smtClean="0"/>
              <a:t> </a:t>
            </a:r>
            <a:r>
              <a:rPr lang="ru-RU" sz="1200" dirty="0" smtClean="0"/>
              <a:t>исключением</a:t>
            </a:r>
            <a:r>
              <a:rPr lang="en-US" sz="1200" dirty="0"/>
              <a:t> </a:t>
            </a:r>
            <a:r>
              <a:rPr lang="ru-RU" sz="1200" dirty="0" smtClean="0"/>
              <a:t>сельскохозяйственных кредитных</a:t>
            </a:r>
            <a:r>
              <a:rPr lang="en-US" sz="1200" dirty="0" smtClean="0"/>
              <a:t> </a:t>
            </a:r>
            <a:r>
              <a:rPr lang="ru-RU" sz="1200" dirty="0" smtClean="0"/>
              <a:t>потребительских кооперативов),</a:t>
            </a:r>
            <a:r>
              <a:rPr lang="en-US" sz="1200" dirty="0" smtClean="0"/>
              <a:t> </a:t>
            </a:r>
            <a:r>
              <a:rPr lang="ru-RU" sz="1200" b="1" dirty="0">
                <a:ea typeface="Cambria" panose="02040503050406030204" pitchFamily="18" charset="0"/>
                <a:cs typeface="Calibri" panose="020F0502020204030204" pitchFamily="34" charset="0"/>
              </a:rPr>
              <a:t>организациям</a:t>
            </a:r>
            <a:r>
              <a:rPr lang="ru-RU" sz="1200" dirty="0" smtClean="0"/>
              <a:t> и</a:t>
            </a:r>
            <a:r>
              <a:rPr lang="en-US" sz="1200" dirty="0"/>
              <a:t> </a:t>
            </a:r>
            <a:r>
              <a:rPr lang="ru-RU" sz="1200" dirty="0" smtClean="0"/>
              <a:t>индивидуальным</a:t>
            </a:r>
            <a:r>
              <a:rPr lang="en-US" sz="1200" dirty="0" smtClean="0"/>
              <a:t> </a:t>
            </a:r>
            <a:r>
              <a:rPr lang="ru-RU" sz="1200" dirty="0" smtClean="0"/>
              <a:t>предпринимателям, осуществляющим производство</a:t>
            </a:r>
            <a:r>
              <a:rPr lang="ru-RU" sz="1200" dirty="0"/>
              <a:t>, </a:t>
            </a:r>
            <a:r>
              <a:rPr lang="ru-RU" sz="1200" dirty="0" smtClean="0"/>
              <a:t>первичную и (или)</a:t>
            </a:r>
            <a:r>
              <a:rPr lang="en-US" sz="1200" dirty="0" smtClean="0"/>
              <a:t> </a:t>
            </a:r>
            <a:r>
              <a:rPr lang="ru-RU" sz="1200" dirty="0" smtClean="0"/>
              <a:t>последующую </a:t>
            </a:r>
            <a:r>
              <a:rPr lang="ru-RU" sz="1200" dirty="0"/>
              <a:t>(промышленную) переработку сельскохозяйственной продукции и ее реализацию, по льготной </a:t>
            </a:r>
            <a:r>
              <a:rPr lang="ru-RU" sz="1200" dirty="0" smtClean="0"/>
              <a:t>ставке (Правила льготного кредитования)</a:t>
            </a:r>
          </a:p>
          <a:p>
            <a:pPr algn="just"/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8485" y="534451"/>
            <a:ext cx="5976664" cy="633943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1400" dirty="0" smtClean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НОВЫЙ МЕХАНИЗМ ГОСУДАРСТВЕННОЙ ПОДДЕРЖКИ ПРЕДПРИЯТИЙ</a:t>
            </a:r>
            <a:endParaRPr lang="ru-RU" sz="1400" dirty="0">
              <a:solidFill>
                <a:srgbClr val="0066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AAFD8C-7EF7-4956-9C24-AC5B3A3A56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82" r="21251"/>
          <a:stretch/>
        </p:blipFill>
        <p:spPr>
          <a:xfrm>
            <a:off x="6619851" y="2797531"/>
            <a:ext cx="3010704" cy="27917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00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ПЕРЕЧЕНЬ НАПРАВЛЕНИЙ ЦЕЛЕВОГО ИСПОЛЬЗОВАНИЯ ЛЬГОТНЫХ ИНВЕСТИЦИОННЫХ КРЕДИТОВ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новой сельскохозяйственной техники (код ОКПД2 </a:t>
            </a:r>
            <a:r>
              <a:rPr lang="ru-RU" dirty="0">
                <a:hlinkClick r:id="rId2"/>
              </a:rPr>
              <a:t>28.30.2</a:t>
            </a:r>
            <a:r>
              <a:rPr lang="ru-RU" dirty="0"/>
              <a:t>, </a:t>
            </a:r>
            <a:r>
              <a:rPr lang="ru-RU" dirty="0">
                <a:hlinkClick r:id="rId3"/>
              </a:rPr>
              <a:t>28.30.3</a:t>
            </a:r>
            <a:r>
              <a:rPr lang="ru-RU" dirty="0"/>
              <a:t>, </a:t>
            </a:r>
            <a:r>
              <a:rPr lang="ru-RU" dirty="0">
                <a:hlinkClick r:id="rId4"/>
              </a:rPr>
              <a:t>28.30.5</a:t>
            </a:r>
            <a:r>
              <a:rPr lang="ru-RU" dirty="0"/>
              <a:t>, </a:t>
            </a:r>
            <a:r>
              <a:rPr lang="ru-RU" dirty="0">
                <a:hlinkClick r:id="rId5"/>
              </a:rPr>
              <a:t>28.30.7</a:t>
            </a:r>
            <a:r>
              <a:rPr lang="ru-RU" dirty="0"/>
              <a:t>, </a:t>
            </a:r>
            <a:r>
              <a:rPr lang="ru-RU" dirty="0">
                <a:hlinkClick r:id="rId6"/>
              </a:rPr>
              <a:t>29.20.23.130</a:t>
            </a:r>
            <a:r>
              <a:rPr lang="ru-RU" dirty="0"/>
              <a:t>, </a:t>
            </a:r>
            <a:r>
              <a:rPr lang="ru-RU" dirty="0">
                <a:hlinkClick r:id="rId7"/>
              </a:rPr>
              <a:t>28.92.50.000</a:t>
            </a:r>
            <a:r>
              <a:rPr lang="ru-RU" dirty="0"/>
              <a:t>, </a:t>
            </a:r>
            <a:r>
              <a:rPr lang="ru-RU" dirty="0">
                <a:hlinkClick r:id="rId8"/>
              </a:rPr>
              <a:t>28.30.8</a:t>
            </a:r>
            <a:r>
              <a:rPr lang="ru-RU" dirty="0"/>
              <a:t>, </a:t>
            </a:r>
            <a:r>
              <a:rPr lang="ru-RU" dirty="0">
                <a:hlinkClick r:id="rId9"/>
              </a:rPr>
              <a:t>28.13.14</a:t>
            </a:r>
            <a:r>
              <a:rPr lang="ru-RU" dirty="0"/>
              <a:t>, </a:t>
            </a:r>
            <a:r>
              <a:rPr lang="ru-RU" dirty="0">
                <a:hlinkClick r:id="rId10"/>
              </a:rPr>
              <a:t>28.29.12.110</a:t>
            </a:r>
            <a:r>
              <a:rPr lang="ru-RU" dirty="0"/>
              <a:t>, </a:t>
            </a:r>
            <a:r>
              <a:rPr lang="ru-RU" dirty="0">
                <a:hlinkClick r:id="rId11"/>
              </a:rPr>
              <a:t>27.52.14</a:t>
            </a:r>
            <a:r>
              <a:rPr lang="ru-RU" dirty="0"/>
              <a:t>, </a:t>
            </a:r>
            <a:r>
              <a:rPr lang="ru-RU" dirty="0">
                <a:hlinkClick r:id="rId12"/>
              </a:rPr>
              <a:t>28.22.17.190</a:t>
            </a:r>
            <a:r>
              <a:rPr lang="ru-RU" dirty="0"/>
              <a:t>, </a:t>
            </a:r>
            <a:r>
              <a:rPr lang="ru-RU" dirty="0">
                <a:hlinkClick r:id="rId13"/>
              </a:rPr>
              <a:t>28.22.18.240</a:t>
            </a:r>
            <a:r>
              <a:rPr lang="ru-RU" dirty="0"/>
              <a:t>, </a:t>
            </a:r>
            <a:r>
              <a:rPr lang="ru-RU" dirty="0">
                <a:hlinkClick r:id="rId14"/>
              </a:rPr>
              <a:t>28.22.18.241</a:t>
            </a:r>
            <a:r>
              <a:rPr lang="ru-RU" dirty="0"/>
              <a:t>, </a:t>
            </a:r>
            <a:r>
              <a:rPr lang="ru-RU" dirty="0">
                <a:hlinkClick r:id="rId15"/>
              </a:rPr>
              <a:t>28.22.18.242</a:t>
            </a:r>
            <a:r>
              <a:rPr lang="ru-RU" dirty="0"/>
              <a:t>, </a:t>
            </a:r>
            <a:r>
              <a:rPr lang="ru-RU" dirty="0">
                <a:hlinkClick r:id="rId16"/>
              </a:rPr>
              <a:t>28.22.18.243</a:t>
            </a:r>
            <a:r>
              <a:rPr lang="ru-RU" dirty="0"/>
              <a:t>, </a:t>
            </a:r>
            <a:r>
              <a:rPr lang="ru-RU" dirty="0">
                <a:hlinkClick r:id="rId17"/>
              </a:rPr>
              <a:t>28.22.18.244</a:t>
            </a:r>
            <a:r>
              <a:rPr lang="ru-RU" dirty="0"/>
              <a:t>, </a:t>
            </a:r>
            <a:r>
              <a:rPr lang="ru-RU" dirty="0">
                <a:hlinkClick r:id="rId18"/>
              </a:rPr>
              <a:t>28.22.18.245</a:t>
            </a:r>
            <a:r>
              <a:rPr lang="ru-RU" dirty="0"/>
              <a:t>, </a:t>
            </a:r>
            <a:r>
              <a:rPr lang="ru-RU" dirty="0">
                <a:hlinkClick r:id="rId19"/>
              </a:rPr>
              <a:t>28.22.18.246</a:t>
            </a:r>
            <a:r>
              <a:rPr lang="ru-RU" dirty="0"/>
              <a:t>, </a:t>
            </a:r>
            <a:r>
              <a:rPr lang="ru-RU" dirty="0">
                <a:hlinkClick r:id="rId20"/>
              </a:rPr>
              <a:t>28.22.18.249</a:t>
            </a:r>
            <a:r>
              <a:rPr lang="ru-RU" dirty="0"/>
              <a:t>, </a:t>
            </a:r>
            <a:r>
              <a:rPr lang="ru-RU" dirty="0">
                <a:hlinkClick r:id="rId21"/>
              </a:rPr>
              <a:t>28.22.18.250</a:t>
            </a:r>
            <a:r>
              <a:rPr lang="ru-RU" dirty="0"/>
              <a:t>, </a:t>
            </a:r>
            <a:r>
              <a:rPr lang="ru-RU" dirty="0">
                <a:hlinkClick r:id="rId22"/>
              </a:rPr>
              <a:t>28.22.18.251</a:t>
            </a:r>
            <a:r>
              <a:rPr lang="ru-RU" dirty="0"/>
              <a:t>, </a:t>
            </a:r>
            <a:r>
              <a:rPr lang="ru-RU" dirty="0">
                <a:hlinkClick r:id="rId23"/>
              </a:rPr>
              <a:t>28.22.18.252</a:t>
            </a:r>
            <a:r>
              <a:rPr lang="ru-RU" dirty="0"/>
              <a:t>, </a:t>
            </a:r>
            <a:r>
              <a:rPr lang="ru-RU" dirty="0">
                <a:hlinkClick r:id="rId24"/>
              </a:rPr>
              <a:t>28.22.18.253</a:t>
            </a:r>
            <a:r>
              <a:rPr lang="ru-RU" dirty="0"/>
              <a:t>, </a:t>
            </a:r>
            <a:r>
              <a:rPr lang="ru-RU" dirty="0">
                <a:hlinkClick r:id="rId25"/>
              </a:rPr>
              <a:t>28.22.18.254</a:t>
            </a:r>
            <a:r>
              <a:rPr lang="ru-RU" dirty="0"/>
              <a:t>, </a:t>
            </a:r>
            <a:r>
              <a:rPr lang="ru-RU" dirty="0">
                <a:hlinkClick r:id="rId26"/>
              </a:rPr>
              <a:t>28.22.18.255</a:t>
            </a:r>
            <a:r>
              <a:rPr lang="ru-RU" dirty="0"/>
              <a:t>, </a:t>
            </a:r>
            <a:r>
              <a:rPr lang="ru-RU" dirty="0">
                <a:hlinkClick r:id="rId27"/>
              </a:rPr>
              <a:t>30.99.10.000</a:t>
            </a:r>
            <a:r>
              <a:rPr lang="ru-RU" dirty="0"/>
              <a:t>, </a:t>
            </a:r>
            <a:r>
              <a:rPr lang="ru-RU" dirty="0">
                <a:hlinkClick r:id="rId28"/>
              </a:rPr>
              <a:t>29.20.23.190</a:t>
            </a:r>
            <a:r>
              <a:rPr lang="ru-RU" dirty="0"/>
              <a:t>, </a:t>
            </a:r>
            <a:r>
              <a:rPr lang="ru-RU" dirty="0">
                <a:hlinkClick r:id="rId29"/>
              </a:rPr>
              <a:t>29.10.44.000</a:t>
            </a:r>
            <a:r>
              <a:rPr lang="ru-RU" dirty="0"/>
              <a:t>, </a:t>
            </a:r>
            <a:r>
              <a:rPr lang="ru-RU" dirty="0">
                <a:hlinkClick r:id="rId30"/>
              </a:rPr>
              <a:t>29.10.59.240</a:t>
            </a:r>
            <a:r>
              <a:rPr lang="ru-RU" dirty="0"/>
              <a:t>, </a:t>
            </a:r>
            <a:r>
              <a:rPr lang="ru-RU" dirty="0">
                <a:hlinkClick r:id="rId31"/>
              </a:rPr>
              <a:t>29.10.59.280</a:t>
            </a:r>
            <a:r>
              <a:rPr lang="ru-RU" dirty="0"/>
              <a:t>, </a:t>
            </a:r>
            <a:r>
              <a:rPr lang="ru-RU" dirty="0">
                <a:hlinkClick r:id="rId32"/>
              </a:rPr>
              <a:t>29.20.23.120</a:t>
            </a:r>
            <a:r>
              <a:rPr lang="ru-RU" dirty="0"/>
              <a:t>, </a:t>
            </a:r>
            <a:r>
              <a:rPr lang="ru-RU" dirty="0">
                <a:hlinkClick r:id="rId33"/>
              </a:rPr>
              <a:t>28.25.13.115</a:t>
            </a:r>
            <a:r>
              <a:rPr lang="ru-RU" dirty="0"/>
              <a:t>) и оборудования, используемых в молочном скотоводстве;</a:t>
            </a:r>
          </a:p>
          <a:p>
            <a:pPr algn="just"/>
            <a:r>
              <a:rPr lang="ru-RU" dirty="0"/>
              <a:t>сельскохозяйственной техники (код ОКПД2 </a:t>
            </a:r>
            <a:r>
              <a:rPr lang="ru-RU" dirty="0">
                <a:hlinkClick r:id="rId34"/>
              </a:rPr>
              <a:t>28.30.2</a:t>
            </a:r>
            <a:r>
              <a:rPr lang="ru-RU" dirty="0"/>
              <a:t>, </a:t>
            </a:r>
            <a:r>
              <a:rPr lang="ru-RU" dirty="0">
                <a:hlinkClick r:id="rId35"/>
              </a:rPr>
              <a:t>28.30.3</a:t>
            </a:r>
            <a:r>
              <a:rPr lang="ru-RU" dirty="0"/>
              <a:t>, </a:t>
            </a:r>
            <a:r>
              <a:rPr lang="ru-RU" dirty="0">
                <a:hlinkClick r:id="rId36"/>
              </a:rPr>
              <a:t>28.30.5</a:t>
            </a:r>
            <a:r>
              <a:rPr lang="ru-RU" dirty="0"/>
              <a:t>, </a:t>
            </a:r>
            <a:r>
              <a:rPr lang="ru-RU" dirty="0">
                <a:hlinkClick r:id="rId37"/>
              </a:rPr>
              <a:t>28.30.7</a:t>
            </a:r>
            <a:r>
              <a:rPr lang="ru-RU" dirty="0"/>
              <a:t>, </a:t>
            </a:r>
            <a:r>
              <a:rPr lang="ru-RU" dirty="0">
                <a:hlinkClick r:id="rId38"/>
              </a:rPr>
              <a:t>29.20.23.130</a:t>
            </a:r>
            <a:r>
              <a:rPr lang="ru-RU" dirty="0"/>
              <a:t>, </a:t>
            </a:r>
            <a:r>
              <a:rPr lang="ru-RU" dirty="0">
                <a:hlinkClick r:id="rId39"/>
              </a:rPr>
              <a:t>28.92.50,000</a:t>
            </a:r>
            <a:r>
              <a:rPr lang="ru-RU" dirty="0"/>
              <a:t>, </a:t>
            </a:r>
            <a:r>
              <a:rPr lang="ru-RU" dirty="0">
                <a:hlinkClick r:id="rId40"/>
              </a:rPr>
              <a:t>28.30.8</a:t>
            </a:r>
            <a:r>
              <a:rPr lang="ru-RU" dirty="0"/>
              <a:t>, </a:t>
            </a:r>
            <a:r>
              <a:rPr lang="ru-RU" dirty="0">
                <a:hlinkClick r:id="rId41"/>
              </a:rPr>
              <a:t>28.13.14</a:t>
            </a:r>
            <a:r>
              <a:rPr lang="ru-RU" dirty="0"/>
              <a:t>, </a:t>
            </a:r>
            <a:r>
              <a:rPr lang="ru-RU" dirty="0">
                <a:hlinkClick r:id="rId42"/>
              </a:rPr>
              <a:t>28.29.12.110</a:t>
            </a:r>
            <a:r>
              <a:rPr lang="ru-RU" dirty="0"/>
              <a:t>, </a:t>
            </a:r>
            <a:r>
              <a:rPr lang="ru-RU" dirty="0">
                <a:hlinkClick r:id="rId43"/>
              </a:rPr>
              <a:t>27.52.14</a:t>
            </a:r>
            <a:r>
              <a:rPr lang="ru-RU" dirty="0"/>
              <a:t>, </a:t>
            </a:r>
            <a:r>
              <a:rPr lang="ru-RU" dirty="0">
                <a:hlinkClick r:id="rId44"/>
              </a:rPr>
              <a:t>28.22.17.190</a:t>
            </a:r>
            <a:r>
              <a:rPr lang="ru-RU" dirty="0"/>
              <a:t>, </a:t>
            </a:r>
            <a:r>
              <a:rPr lang="ru-RU" dirty="0">
                <a:hlinkClick r:id="rId45"/>
              </a:rPr>
              <a:t>28.22.18.240</a:t>
            </a:r>
            <a:r>
              <a:rPr lang="ru-RU" dirty="0"/>
              <a:t>, </a:t>
            </a:r>
            <a:r>
              <a:rPr lang="ru-RU" dirty="0">
                <a:hlinkClick r:id="rId46"/>
              </a:rPr>
              <a:t>28.22.18.241</a:t>
            </a:r>
            <a:r>
              <a:rPr lang="ru-RU" dirty="0"/>
              <a:t>, </a:t>
            </a:r>
            <a:r>
              <a:rPr lang="ru-RU" dirty="0">
                <a:hlinkClick r:id="rId47"/>
              </a:rPr>
              <a:t>28.22.18.242</a:t>
            </a:r>
            <a:r>
              <a:rPr lang="ru-RU" dirty="0"/>
              <a:t>, </a:t>
            </a:r>
            <a:r>
              <a:rPr lang="ru-RU" dirty="0">
                <a:hlinkClick r:id="rId48"/>
              </a:rPr>
              <a:t>28.22.18.243</a:t>
            </a:r>
            <a:r>
              <a:rPr lang="ru-RU" dirty="0"/>
              <a:t>, </a:t>
            </a:r>
            <a:r>
              <a:rPr lang="ru-RU" dirty="0">
                <a:hlinkClick r:id="rId49"/>
              </a:rPr>
              <a:t>28.22.18.244</a:t>
            </a:r>
            <a:r>
              <a:rPr lang="ru-RU" dirty="0"/>
              <a:t>, </a:t>
            </a:r>
            <a:r>
              <a:rPr lang="ru-RU" dirty="0">
                <a:hlinkClick r:id="rId50"/>
              </a:rPr>
              <a:t>28.22.18.245</a:t>
            </a:r>
            <a:r>
              <a:rPr lang="ru-RU" dirty="0"/>
              <a:t>, </a:t>
            </a:r>
            <a:r>
              <a:rPr lang="ru-RU" dirty="0">
                <a:hlinkClick r:id="rId51"/>
              </a:rPr>
              <a:t>28.22.18.246</a:t>
            </a:r>
            <a:r>
              <a:rPr lang="ru-RU" dirty="0"/>
              <a:t>, </a:t>
            </a:r>
            <a:r>
              <a:rPr lang="ru-RU" dirty="0">
                <a:hlinkClick r:id="rId52"/>
              </a:rPr>
              <a:t>28.22.18.249</a:t>
            </a:r>
            <a:r>
              <a:rPr lang="ru-RU" dirty="0"/>
              <a:t>, </a:t>
            </a:r>
            <a:r>
              <a:rPr lang="ru-RU" dirty="0">
                <a:hlinkClick r:id="rId53"/>
              </a:rPr>
              <a:t>28.22.18.250</a:t>
            </a:r>
            <a:r>
              <a:rPr lang="ru-RU" dirty="0"/>
              <a:t>, </a:t>
            </a:r>
            <a:r>
              <a:rPr lang="ru-RU" dirty="0">
                <a:hlinkClick r:id="rId54"/>
              </a:rPr>
              <a:t>28.22.18.251</a:t>
            </a:r>
            <a:r>
              <a:rPr lang="ru-RU" dirty="0"/>
              <a:t>, </a:t>
            </a:r>
            <a:r>
              <a:rPr lang="ru-RU" dirty="0">
                <a:hlinkClick r:id="rId55"/>
              </a:rPr>
              <a:t>28.22.18.252</a:t>
            </a:r>
            <a:r>
              <a:rPr lang="ru-RU" dirty="0"/>
              <a:t>, </a:t>
            </a:r>
            <a:r>
              <a:rPr lang="ru-RU" dirty="0">
                <a:hlinkClick r:id="rId56"/>
              </a:rPr>
              <a:t>28.22.18.253</a:t>
            </a:r>
            <a:r>
              <a:rPr lang="ru-RU" dirty="0"/>
              <a:t>, </a:t>
            </a:r>
            <a:r>
              <a:rPr lang="ru-RU" dirty="0">
                <a:hlinkClick r:id="rId57"/>
              </a:rPr>
              <a:t>28.22.18.254</a:t>
            </a:r>
            <a:r>
              <a:rPr lang="ru-RU" dirty="0"/>
              <a:t>, </a:t>
            </a:r>
            <a:r>
              <a:rPr lang="ru-RU" dirty="0">
                <a:hlinkClick r:id="rId58"/>
              </a:rPr>
              <a:t>28.22.18.255</a:t>
            </a:r>
            <a:r>
              <a:rPr lang="ru-RU" dirty="0"/>
              <a:t>, </a:t>
            </a:r>
            <a:r>
              <a:rPr lang="ru-RU" dirty="0">
                <a:hlinkClick r:id="rId59"/>
              </a:rPr>
              <a:t>30.99.10.000</a:t>
            </a:r>
            <a:r>
              <a:rPr lang="ru-RU" dirty="0"/>
              <a:t>, </a:t>
            </a:r>
            <a:r>
              <a:rPr lang="ru-RU" dirty="0">
                <a:hlinkClick r:id="rId60"/>
              </a:rPr>
              <a:t>29.20.23.190</a:t>
            </a:r>
            <a:r>
              <a:rPr lang="ru-RU" dirty="0"/>
              <a:t>) и оборудования, используемых в мясном скотоводстве;</a:t>
            </a:r>
          </a:p>
          <a:p>
            <a:pPr algn="just"/>
            <a:r>
              <a:rPr lang="ru-RU" dirty="0"/>
              <a:t>сооружений, машин, оборудования, специальных устройств и приборов, предусмотренных </a:t>
            </a:r>
            <a:r>
              <a:rPr lang="ru-RU" dirty="0">
                <a:hlinkClick r:id="rId61"/>
              </a:rPr>
              <a:t>разделом 4</a:t>
            </a:r>
            <a:r>
              <a:rPr lang="ru-RU" dirty="0"/>
              <a:t> "Объекты рыбоводной инфраструктуры и иные объекты, используемые для осуществления </a:t>
            </a:r>
            <a:r>
              <a:rPr lang="ru-RU" dirty="0" err="1"/>
              <a:t>аквакультуры</a:t>
            </a:r>
            <a:r>
              <a:rPr lang="ru-RU" dirty="0"/>
              <a:t> (рыбоводства), а также специальные устройства и (или) технологии" Классификатора в области </a:t>
            </a:r>
            <a:r>
              <a:rPr lang="ru-RU" dirty="0" err="1"/>
              <a:t>аквакультуры</a:t>
            </a:r>
            <a:r>
              <a:rPr lang="ru-RU" dirty="0"/>
              <a:t> (рыбоводства), утвержденного приказом Министерства сельского хозяйства Российской Федерации от 18 ноября 2014 г. N 452 (зарегистрирован Министерством юстиции Российской Федерации 3 декабря 2014 г., регистрационный N 35077), за исключением группы кодов </a:t>
            </a:r>
            <a:r>
              <a:rPr lang="ru-RU" dirty="0">
                <a:hlinkClick r:id="rId62"/>
              </a:rPr>
              <a:t>04.06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оборудования для перевода грузовых автомобилей, тракторов и сельскохозяйственных машин на газомоторное топливо;</a:t>
            </a:r>
          </a:p>
          <a:p>
            <a:pPr algn="just"/>
            <a:r>
              <a:rPr lang="ru-RU" dirty="0"/>
              <a:t>передвижных автомобильных газозаправочных комплексов, изделий автомобильной промышленности, использующих природный газ в качестве моторного топлива, применяемых в растениеводстве и животноводстве (включая молочное и мясное скотоводство), а также садоводстве и выращивании посадочного материала.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38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ПЕРЕЧЕНЬ НАПРАВЛЕНИЙ ЦЕЛЕВОГО ИСПОЛЬЗОВАНИЯ ЛЬГОТНЫХ ИНВЕСТИЦИОННЫХ КРЕДИТОВ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2. Организациям и индивидуальным предпринимателям, реализующим инвестиционные проекты по производству и (или) первичной и (или) последующей (промышленной) переработке сельскохозяйственной продукции и ее реализации, направленные на развитие </a:t>
            </a:r>
            <a:r>
              <a:rPr lang="ru-RU" dirty="0" err="1"/>
              <a:t>подотраслей</a:t>
            </a:r>
            <a:r>
              <a:rPr lang="ru-RU" dirty="0"/>
              <a:t> растениеводства и животноводства, переработки продукции растениеводства и животноводства по кредитным договорам (соглашениям), заключенным с 1 июня 2019 г. на срок от 2 до 8 лет, на:</a:t>
            </a:r>
          </a:p>
          <a:p>
            <a:pPr algn="just"/>
            <a:r>
              <a:rPr lang="ru-RU" dirty="0"/>
              <a:t>строительство, реконструкцию &lt;2&gt; и модернизацию &lt;3&gt; и техническое перевооружение &lt;4&gt; (в том числе приобретение техники, оборудования и средств автоматизации) хранилищ сахарной свеклы, картофеля, овощей и плодов;</a:t>
            </a:r>
          </a:p>
          <a:p>
            <a:pPr marL="17462" indent="0" algn="just">
              <a:buNone/>
            </a:pPr>
            <a:r>
              <a:rPr lang="ru-RU" dirty="0" smtClean="0"/>
              <a:t>&lt;</a:t>
            </a:r>
            <a:r>
              <a:rPr lang="ru-RU" dirty="0"/>
              <a:t>2&gt; Здесь и далее по тексту понятие "реконструкция" применяется в значении, установленном </a:t>
            </a:r>
            <a:r>
              <a:rPr lang="ru-RU" dirty="0">
                <a:hlinkClick r:id="rId2"/>
              </a:rPr>
              <a:t>абзацем третьим пункта 2 статьи 257</a:t>
            </a:r>
            <a:r>
              <a:rPr lang="ru-RU" dirty="0"/>
              <a:t> Налогового кодекса Российской Федерации (Собрание законодательства Российской Федерации, 2000, N 32, ст. 3340; 2001, N 33, ст. 3413; 2002, N 22, ст. 2026; 2018, N 32, ст. 5127).</a:t>
            </a:r>
          </a:p>
          <a:p>
            <a:pPr marL="17462" indent="0" algn="just">
              <a:buNone/>
            </a:pPr>
            <a:r>
              <a:rPr lang="ru-RU" dirty="0"/>
              <a:t>&lt;3&gt; Здесь и далее по тексту понятие "модернизация" применяется в значении, установленном </a:t>
            </a:r>
            <a:r>
              <a:rPr lang="ru-RU" dirty="0">
                <a:hlinkClick r:id="rId3"/>
              </a:rPr>
              <a:t>абзацем вторым пункта 2 статьи 257</a:t>
            </a:r>
            <a:r>
              <a:rPr lang="ru-RU" dirty="0"/>
              <a:t> Налогового кодекса Российской Федерации (Собрание законодательства Российской Федерации, 2000, N 32, ст. 3340; 2001, N 33, ст. 3413; 2002, N 22, ст. 2026; 2018, N 32, ст. 5127).</a:t>
            </a:r>
          </a:p>
          <a:p>
            <a:pPr marL="17462" indent="0" algn="just">
              <a:buNone/>
            </a:pPr>
            <a:r>
              <a:rPr lang="ru-RU" dirty="0"/>
              <a:t>&lt;4&gt; Здесь и далее по тексту понятие "техническое перевооружение" применяется в значении, установленном </a:t>
            </a:r>
            <a:r>
              <a:rPr lang="ru-RU" dirty="0">
                <a:hlinkClick r:id="rId4"/>
              </a:rPr>
              <a:t>абзацем четвертым пункта 2 статьи 257</a:t>
            </a:r>
            <a:r>
              <a:rPr lang="ru-RU" dirty="0"/>
              <a:t> Налогового кодекса Российской Федерации (Собрание законодательства Российской Федерации, 2000, N 32, ст. 3340; 2001, N 33, ст. 3413; 2002, N 22, ст. 2026; 2018, N 32, ст. 5127</a:t>
            </a:r>
            <a:r>
              <a:rPr lang="ru-RU" dirty="0" smtClean="0"/>
              <a:t>).</a:t>
            </a:r>
            <a:endParaRPr lang="ru-RU" dirty="0"/>
          </a:p>
          <a:p>
            <a:pPr algn="just"/>
            <a:r>
              <a:rPr lang="ru-RU" dirty="0"/>
              <a:t>строительство прививочных комплексов для многолетних насаждений (в том числе виноградников);</a:t>
            </a:r>
          </a:p>
          <a:p>
            <a:pPr algn="just"/>
            <a:r>
              <a:rPr lang="ru-RU" dirty="0"/>
              <a:t>закладку и уход за многолетними насаждениями, раскорчевку и рекультивацию, включая виноградники, в соответствии с проектами на закладку многолетних насаждений;</a:t>
            </a:r>
          </a:p>
          <a:p>
            <a:pPr algn="just"/>
            <a:r>
              <a:rPr lang="ru-RU" dirty="0"/>
              <a:t>приобретение и установку шпалеры для садов, виноградников и хмеля;</a:t>
            </a:r>
          </a:p>
          <a:p>
            <a:pPr algn="just"/>
            <a:r>
              <a:rPr lang="ru-RU" dirty="0"/>
              <a:t>приобретение противоградовой сетки для садов и виноградников, систем капельного орошения;</a:t>
            </a:r>
          </a:p>
          <a:p>
            <a:pPr marL="17462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94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ПЕРЕЧЕНЬ НАПРАВЛЕНИЙ ЦЕЛЕВОГО ИСПОЛЬЗОВАНИЯ ЛЬГОТНЫХ ИНВЕСТИЦИОННЫХ КРЕДИТОВ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строительство, реконструкцию и модернизацию </a:t>
            </a:r>
            <a:r>
              <a:rPr lang="ru-RU" dirty="0" err="1"/>
              <a:t>селекционно</a:t>
            </a:r>
            <a:r>
              <a:rPr lang="ru-RU" dirty="0"/>
              <a:t>-семеноводческих центров, включая </a:t>
            </a:r>
            <a:r>
              <a:rPr lang="ru-RU" dirty="0" err="1"/>
              <a:t>селекционно</a:t>
            </a:r>
            <a:r>
              <a:rPr lang="ru-RU" dirty="0"/>
              <a:t>-семеноводческие (</a:t>
            </a:r>
            <a:r>
              <a:rPr lang="ru-RU" dirty="0" err="1"/>
              <a:t>питомниководческие</a:t>
            </a:r>
            <a:r>
              <a:rPr lang="ru-RU" dirty="0"/>
              <a:t>) центры по производству посадочного материала плодовых, ягодных, орехоплодных культур и винограда (в том числе приобретение специализированной техники, инвентаря, материалов и оборудования, средств автоматизации для системы капельного орошения, дождевальных машин, теплиц и хранилищ посадочного материала, лабораторий, складских помещений);</a:t>
            </a:r>
          </a:p>
          <a:p>
            <a:pPr algn="just"/>
            <a:r>
              <a:rPr lang="ru-RU" dirty="0"/>
              <a:t>приобретение холодильников для хранения столового винограда и посадочного материала многолетних насаждений;</a:t>
            </a:r>
          </a:p>
          <a:p>
            <a:pPr algn="just"/>
            <a:r>
              <a:rPr lang="ru-RU" dirty="0"/>
              <a:t>строительство, реконструкцию и модернизацию (в том числе приобретение специализированной техники, оборудования и средств автоматизации) тепличных комплексов по производству плодоовощной и ягодной продукции в защищенном грунте, салатных культур и пряных трав по технологии </a:t>
            </a:r>
            <a:r>
              <a:rPr lang="ru-RU" dirty="0" err="1"/>
              <a:t>гидропонирования</a:t>
            </a:r>
            <a:r>
              <a:rPr lang="ru-RU" dirty="0"/>
              <a:t>, </a:t>
            </a:r>
            <a:r>
              <a:rPr lang="ru-RU" dirty="0" err="1"/>
              <a:t>грибоводческих</a:t>
            </a:r>
            <a:r>
              <a:rPr lang="ru-RU" dirty="0"/>
              <a:t> комплексов по выращиванию культивируемых грибов, компостных заводов, объектов малой энергетики (котельных, энергетических центров), объектов внешнего энергоснабжения (подстанций, воздушных и кабельных линий напряжением 110 </a:t>
            </a:r>
            <a:r>
              <a:rPr lang="ru-RU" dirty="0" err="1"/>
              <a:t>кВ</a:t>
            </a:r>
            <a:r>
              <a:rPr lang="ru-RU" dirty="0"/>
              <a:t> и выше);</a:t>
            </a:r>
          </a:p>
          <a:p>
            <a:pPr algn="just"/>
            <a:r>
              <a:rPr lang="ru-RU" dirty="0"/>
              <a:t>строительство, реконструкцию и модернизацию предприятий мукомольно-крупяной, хлебопекарной, макаронной, комбикормовой, </a:t>
            </a:r>
            <a:r>
              <a:rPr lang="ru-RU" dirty="0" err="1"/>
              <a:t>пищеконцентратной</a:t>
            </a:r>
            <a:r>
              <a:rPr lang="ru-RU" dirty="0"/>
              <a:t>, кондитерской, крахмалопаточной, консервной, мясоперерабатывающей (в том числе колбасных изделий) отраслей промышленности и приобретение оборудования для них;</a:t>
            </a:r>
          </a:p>
          <a:p>
            <a:pPr algn="just"/>
            <a:r>
              <a:rPr lang="ru-RU" dirty="0"/>
              <a:t>строительство, реконструкцию и модернизацию предприятий (в том числе приобретение оборудования для них) по производству готовых пищевых продуктов и блюд, производству безалкогольных напитков, производству чая, кофе;</a:t>
            </a:r>
          </a:p>
          <a:p>
            <a:pPr algn="just"/>
            <a:r>
              <a:rPr lang="ru-RU" dirty="0"/>
              <a:t>строительство, реконструкцию и модернизацию предприятий, цехов, мощностей по глубокой переработке сельскохозяйственного сырья (за исключением глубокой переработки яиц и льна-кудряша (масличного), льна-долгунца и льноволокна, конопли и </a:t>
            </a:r>
            <a:r>
              <a:rPr lang="ru-RU" dirty="0" err="1"/>
              <a:t>пеньковолокна</a:t>
            </a:r>
            <a:r>
              <a:rPr lang="ru-RU" dirty="0"/>
              <a:t>), побочной продукции и приобретение оборудования для них;</a:t>
            </a:r>
          </a:p>
          <a:p>
            <a:pPr algn="just"/>
            <a:r>
              <a:rPr lang="ru-RU" dirty="0"/>
              <a:t>строительство, реконструкцию и модернизацию мощностей по переработке плодоовощной, фруктовой, ягодной продукции, дикорастущих пищевых лесных ресурсов, винограда, хмеля и картофеля, заводов по производству </a:t>
            </a:r>
            <a:r>
              <a:rPr lang="ru-RU" dirty="0" err="1"/>
              <a:t>дражированных</a:t>
            </a:r>
            <a:r>
              <a:rPr lang="ru-RU" dirty="0"/>
              <a:t> семян сахарной свеклы;</a:t>
            </a:r>
          </a:p>
          <a:p>
            <a:pPr algn="just"/>
            <a:r>
              <a:rPr lang="ru-RU" dirty="0"/>
              <a:t>строительство, реконструкцию, модернизацию и техническое перевооружение (в том числе приобретение техники, оборудования и средств автоматизации) мощностей для переработки, подработки, хранения и перевалки масличных и зерновых культур (в том числе продуктов их переработки), мощностей для подработки, хранения и перевалки побочной продукции, продукции хмелеводства, мощностей по переработке, очистке, фасовке и перевалке растительных масел и жмыхов (шротов);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9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ПЕРЕЧЕНЬ НАПРАВЛЕНИЙ ЦЕЛЕВОГО ИСПОЛЬЗОВАНИЯ ЛЬГОТНЫХ ИНВЕСТИЦИОННЫХ КРЕДИТОВ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строительство, реконструкцию и модернизацию объектов по производству винодельческой продукции, произведенной из винограда, выращенного на территории Российской Федерации (в том числе приобретение технологического оборудования для виноделия);</a:t>
            </a:r>
          </a:p>
          <a:p>
            <a:pPr algn="just"/>
            <a:r>
              <a:rPr lang="ru-RU" dirty="0"/>
              <a:t>строительство, реконструкцию, техническое перевооружение и модернизацию объектов (комплексов) по первичной и (или) глубокой переработке льна-кудряша (масличного), льна-долгунца и льноволокна, конопли и </a:t>
            </a:r>
            <a:r>
              <a:rPr lang="ru-RU" dirty="0" err="1"/>
              <a:t>пеньковолокна</a:t>
            </a:r>
            <a:r>
              <a:rPr lang="ru-RU" dirty="0"/>
              <a:t>, подготовке семян сельскохозяйственных растений и приобретение оборудования для них;</a:t>
            </a:r>
          </a:p>
          <a:p>
            <a:pPr algn="just"/>
            <a:r>
              <a:rPr lang="ru-RU" dirty="0"/>
              <a:t>строительство комплексов (ферм), объектов животноводства (за исключением свиноводческих комплексов и бройлерных производств) и приобретение оборудования для них;</a:t>
            </a:r>
          </a:p>
          <a:p>
            <a:pPr algn="just"/>
            <a:r>
              <a:rPr lang="ru-RU" dirty="0"/>
              <a:t>реконструкцию и модернизацию птицеводческих комплексов (ферм), в том числе бройлерных производств (без увеличения посадочного поголовья в птичнике, что подтверждается в расчетах бизнес-плана инвестиционного проекта, а также проектной и сметной документацией), и приобретение оборудования для них;</a:t>
            </a:r>
          </a:p>
          <a:p>
            <a:pPr algn="just"/>
            <a:r>
              <a:rPr lang="ru-RU" dirty="0"/>
              <a:t>строительство, реконструкцию и модернизацию репродукторов первого и второго порядка для разведения племенной птицы и приобретение оборудования для них;</a:t>
            </a:r>
          </a:p>
          <a:p>
            <a:pPr algn="just"/>
            <a:r>
              <a:rPr lang="ru-RU" dirty="0"/>
              <a:t>строительство, реконструкцию и модернизацию мясохладобоен, пунктов по приемке, первичной и (или) последующей (промышленной) переработке сельскохозяйственных животных, птицы и молока (включая холодильную обработку и хранение мясной и молочной продукции) и приобретение оборудования для них, а также специализированного транспорта для них;</a:t>
            </a:r>
          </a:p>
          <a:p>
            <a:pPr algn="just"/>
            <a:r>
              <a:rPr lang="ru-RU" dirty="0"/>
              <a:t>строительство, реконструкцию и модернизацию предприятий по глубокой переработке яиц, производству цельномолочной продукции, сыров и сливочного масла и приобретение оборудования для них; цехов и участков по переработке и сушке молока и сыворотки;</a:t>
            </a:r>
          </a:p>
          <a:p>
            <a:pPr algn="just"/>
            <a:r>
              <a:rPr lang="ru-RU" dirty="0"/>
              <a:t>строительство, реконструкцию и модернизацию комбикормовых предприятий и цехов и приобретение оборудования для них;</a:t>
            </a:r>
          </a:p>
          <a:p>
            <a:pPr algn="just"/>
            <a:r>
              <a:rPr lang="ru-RU" dirty="0"/>
              <a:t>строительство, реконструкцию и модернизацию </a:t>
            </a:r>
            <a:r>
              <a:rPr lang="ru-RU" dirty="0" err="1"/>
              <a:t>биофабрик</a:t>
            </a:r>
            <a:r>
              <a:rPr lang="ru-RU" dirty="0"/>
              <a:t> по производству ферментных препаратов, бактериальных концентратов и заквасок для пищевой и перерабатывающей промышленности, в том числе сыродельной отрасли, и приобретение оборудования для них;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32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ПЕРЕЧЕНЬ НАПРАВЛЕНИЙ ЦЕЛЕВОГО ИСПОЛЬЗОВАНИЯ ЛЬГОТНЫХ ИНВЕСТИЦИОННЫХ КРЕДИТОВ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приобретение племенной продукции (материала) и (или) товарного молодняка мелкого рогатого скота для разведения, техники и специализированного транспорта, племенной продукции (материала) и гибридного маточного поголовья для свиноводческих комплексов;</a:t>
            </a:r>
          </a:p>
          <a:p>
            <a:pPr algn="just"/>
            <a:r>
              <a:rPr lang="ru-RU" dirty="0"/>
              <a:t>строительство, реконструкцию и модернизацию утилизационных заводов (цехов), сооружений и очистных сооружений, приобретение технологического оборудования для утилизационных заводов (цехов), сооружений и очистных сооружений;</a:t>
            </a:r>
          </a:p>
          <a:p>
            <a:pPr algn="just"/>
            <a:r>
              <a:rPr lang="ru-RU" dirty="0"/>
              <a:t>строительство, реконструкцию и модернизацию объектов хранения, переработки навоза (помета), приобретение оборудования для них (в том числе специализированного транспорта и биогазовых установок);</a:t>
            </a:r>
          </a:p>
          <a:p>
            <a:pPr algn="just"/>
            <a:r>
              <a:rPr lang="ru-RU" dirty="0"/>
              <a:t>строительство </a:t>
            </a:r>
            <a:r>
              <a:rPr lang="ru-RU" dirty="0" err="1"/>
              <a:t>селекционно</a:t>
            </a:r>
            <a:r>
              <a:rPr lang="ru-RU" dirty="0"/>
              <a:t>-генетических центров (в том числе создание репродукторов по родительским формам), приобретение технологического оборудования для </a:t>
            </a:r>
            <a:r>
              <a:rPr lang="ru-RU" dirty="0" err="1"/>
              <a:t>селекционно</a:t>
            </a:r>
            <a:r>
              <a:rPr lang="ru-RU" dirty="0"/>
              <a:t>-генетических центров, приобретение лабораторного оборудования и технических средств для </a:t>
            </a:r>
            <a:r>
              <a:rPr lang="ru-RU" dirty="0" err="1"/>
              <a:t>селекционно</a:t>
            </a:r>
            <a:r>
              <a:rPr lang="ru-RU" dirty="0"/>
              <a:t>-генетических центров, автоматизированных программ управления </a:t>
            </a:r>
            <a:r>
              <a:rPr lang="ru-RU" dirty="0" err="1"/>
              <a:t>селекционно</a:t>
            </a:r>
            <a:r>
              <a:rPr lang="ru-RU" dirty="0"/>
              <a:t>-племенной работой, приобретение племенной продукции (материала), техники и специализированного транспорта;</a:t>
            </a:r>
          </a:p>
          <a:p>
            <a:pPr algn="just"/>
            <a:r>
              <a:rPr lang="ru-RU" dirty="0"/>
              <a:t>строительство, реконструкцию и модернизацию объектов (цехов) по производству продуктов детского питания и приобретение оборудования для них;</a:t>
            </a:r>
          </a:p>
          <a:p>
            <a:pPr algn="just"/>
            <a:r>
              <a:rPr lang="ru-RU" dirty="0"/>
              <a:t>строительство, реконструкцию и модернизацию объектов (цехов) по производству сухих ингредиентов и смесей из них для производства детского питания на молочной основе для детей раннего возраста и приобретение оборудования для них;</a:t>
            </a:r>
          </a:p>
          <a:p>
            <a:pPr algn="just"/>
            <a:r>
              <a:rPr lang="ru-RU" dirty="0"/>
              <a:t>строительство, реконструкцию и модернизацию биоэнергетических установок, объектов и оборудования по производству биоэнергетической продукции;</a:t>
            </a:r>
          </a:p>
          <a:p>
            <a:pPr algn="just"/>
            <a:r>
              <a:rPr lang="ru-RU" dirty="0"/>
              <a:t>строительство оптово-распределительных центров, под которыми понимается комплекс зданий, строений и сооружений, предназначенный для хранения, подработки, первичной переработки, приема, упаковки и реализации сельскохозяйственной продукции, сырья и продовольствия, в том числе в системе внутренней продовольственной помощи нуждающимся слоям населения в Российской Федерации, а также для ветеринарного и фитосанитарного контроля с использованием автоматизированных электронных информационных и расчетных систем, включающих в том числе внутренние и наружные сети инженерно-технического обеспечения;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76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ПЕРЕЧЕНЬ НАПРАВЛЕНИЙ ЦЕЛЕВОГО ИСПОЛЬЗОВАНИЯ ЛЬГОТНЫХ ИНВЕСТИЦИОННЫХ КРЕДИТОВ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приобретение комплекса оборудования для оросительных систем;</a:t>
            </a:r>
          </a:p>
          <a:p>
            <a:pPr algn="just"/>
            <a:r>
              <a:rPr lang="ru-RU" dirty="0"/>
              <a:t>приобретение систем оросительных каналов, водоводов и водопроводных конструкций, водоочистительных станций, станций очистки сточных вод и насосных станций (код ОКПД2 </a:t>
            </a:r>
            <a:r>
              <a:rPr lang="ru-RU" dirty="0">
                <a:hlinkClick r:id="rId2"/>
              </a:rPr>
              <a:t>42.21.13.190</a:t>
            </a:r>
            <a:r>
              <a:rPr lang="ru-RU" dirty="0"/>
              <a:t>);</a:t>
            </a:r>
          </a:p>
          <a:p>
            <a:pPr algn="just"/>
            <a:r>
              <a:rPr lang="ru-RU" dirty="0"/>
              <a:t>оплату строительных работ по прокладке магистральных трубопроводов (код ОКПД2 </a:t>
            </a:r>
            <a:r>
              <a:rPr lang="ru-RU" dirty="0">
                <a:hlinkClick r:id="rId3"/>
              </a:rPr>
              <a:t>42.21.21</a:t>
            </a:r>
            <a:r>
              <a:rPr lang="ru-RU" dirty="0"/>
              <a:t>);</a:t>
            </a:r>
          </a:p>
          <a:p>
            <a:pPr algn="just"/>
            <a:r>
              <a:rPr lang="ru-RU" dirty="0"/>
              <a:t>приобретение комплекса оборудования по упаковке картофеля и других овощей;</a:t>
            </a:r>
          </a:p>
          <a:p>
            <a:pPr algn="just"/>
            <a:r>
              <a:rPr lang="ru-RU" dirty="0"/>
              <a:t>приобретение лабораторного оборудования и технических средств для </a:t>
            </a:r>
            <a:r>
              <a:rPr lang="ru-RU" dirty="0" err="1"/>
              <a:t>селекционно</a:t>
            </a:r>
            <a:r>
              <a:rPr lang="ru-RU" dirty="0"/>
              <a:t>-семеноводческих центров;</a:t>
            </a:r>
          </a:p>
          <a:p>
            <a:pPr algn="just"/>
            <a:r>
              <a:rPr lang="ru-RU" dirty="0"/>
              <a:t>строительство и реконструкцию складских помещений для хранения льнотресты и льноволокна;</a:t>
            </a:r>
          </a:p>
          <a:p>
            <a:pPr algn="just"/>
            <a:r>
              <a:rPr lang="ru-RU" dirty="0"/>
              <a:t>строительство, реконструкцию, модернизацию и техническое перевооружение (в том числе приобретение техники, оборудования и средств автоматизации) складов, емкостей для хранения сахара, свекловичного сушеного жома и мелассы;</a:t>
            </a:r>
          </a:p>
          <a:p>
            <a:pPr algn="just"/>
            <a:r>
              <a:rPr lang="ru-RU" dirty="0"/>
              <a:t>строительство, реконструкцию и модернизацию складских помещений и емкостей для хранения растительных масел, шротов (жмыхов);</a:t>
            </a:r>
          </a:p>
          <a:p>
            <a:pPr algn="just"/>
            <a:r>
              <a:rPr lang="ru-RU" dirty="0"/>
              <a:t>строительство, реконструкцию и модернизацию объектов по переработке, хранению продукции товарной </a:t>
            </a:r>
            <a:r>
              <a:rPr lang="ru-RU" dirty="0" err="1"/>
              <a:t>аквакультуры</a:t>
            </a:r>
            <a:r>
              <a:rPr lang="ru-RU" dirty="0"/>
              <a:t> и рыбоводной инфраструктуры, включая приобретение перерабатывающего, холодильного и морозильного оборудования;</a:t>
            </a:r>
          </a:p>
          <a:p>
            <a:pPr algn="just"/>
            <a:r>
              <a:rPr lang="ru-RU" dirty="0"/>
              <a:t>строительство, реконструкцию и модернизацию портовой инфраструктуры для хранения и (или) перевалки и реализации зерновых и масличных культур, продуктов их переработки, рыбы (продукции товарной </a:t>
            </a:r>
            <a:r>
              <a:rPr lang="ru-RU" dirty="0" err="1"/>
              <a:t>аквакультуры</a:t>
            </a:r>
            <a:r>
              <a:rPr lang="ru-RU" dirty="0"/>
              <a:t>).</a:t>
            </a:r>
          </a:p>
          <a:p>
            <a:pPr marL="17462" indent="0" algn="just">
              <a:buNone/>
            </a:pPr>
            <a:r>
              <a:rPr lang="ru-RU" dirty="0"/>
              <a:t>3. Организациям и индивидуальным предпринимателям, реализующим инвестиционные проекты по производству и (или) первичной и (или) последующей (промышленной) переработке сельскохозяйственной продукции и ее реализации, направленные на развитие </a:t>
            </a:r>
            <a:r>
              <a:rPr lang="ru-RU" dirty="0" err="1"/>
              <a:t>подотраслей</a:t>
            </a:r>
            <a:r>
              <a:rPr lang="ru-RU" dirty="0"/>
              <a:t> растениеводства и животноводства, переработки продукции растениеводства и животноводства, по кредитным договорам (соглашениям), заключенным с 1 июня 2019 г. на срок от 2 до 15 лет, на:</a:t>
            </a:r>
          </a:p>
          <a:p>
            <a:pPr algn="just"/>
            <a:r>
              <a:rPr lang="ru-RU" dirty="0"/>
              <a:t>приобретение племенной продукции (материала) крупного рогатого скота мясных пород, товарного ремонтного молодняка крупного рогатого скота мясных пород для формирования собственного маточного стада;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60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ПЕРЕЧЕНЬ НАПРАВЛЕНИЙ ЦЕЛЕВОГО ИСПОЛЬЗОВАНИЯ ЛЬГОТНЫХ ИНВЕСТИЦИОННЫХ КРЕДИТОВ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строительство, реконструкцию и модернизацию комплексов (ферм), объектов для мясного скотоводства, мясохладобоен, пунктов по приемке, первичной и (или) последующей промышленной переработке сельскохозяйственных животных (включая холодильную обработку и хранение мясной продукции), а также приобретение техники и оборудования на цели реализации инвестиционного проекта;</a:t>
            </a:r>
          </a:p>
          <a:p>
            <a:pPr algn="just"/>
            <a:r>
              <a:rPr lang="ru-RU" dirty="0"/>
              <a:t>строительство, реконструкцию и модернизацию комплексов (ферм), объектов животноводства, пунктов по приемке, первичной переработке молока (включая холодильную обработку и хранение молочной продукции), предприятий по производству цельномолочной продукции, мороженого, сыров и сливочного масла, цехов и участков по переработке и сушке молока и сыворотки, строительство и реконструкцию комбикормовых предприятий и цехов, а также приобретение техники и оборудования на цели реализации инвестиционного проекта;</a:t>
            </a:r>
          </a:p>
          <a:p>
            <a:pPr algn="just"/>
            <a:r>
              <a:rPr lang="ru-RU" dirty="0"/>
              <a:t>строительство, реконструкцию и модернизацию заводов, цехов и участков по производству сухого молока;</a:t>
            </a:r>
          </a:p>
          <a:p>
            <a:pPr algn="just"/>
            <a:r>
              <a:rPr lang="ru-RU" dirty="0"/>
              <a:t>строительство </a:t>
            </a:r>
            <a:r>
              <a:rPr lang="ru-RU" dirty="0" err="1"/>
              <a:t>селекционно</a:t>
            </a:r>
            <a:r>
              <a:rPr lang="ru-RU" dirty="0"/>
              <a:t>-генетических центров, приобретение технологического оборудования для </a:t>
            </a:r>
            <a:r>
              <a:rPr lang="ru-RU" dirty="0" err="1"/>
              <a:t>селекционно</a:t>
            </a:r>
            <a:r>
              <a:rPr lang="ru-RU" dirty="0"/>
              <a:t>-генетических центров;</a:t>
            </a:r>
          </a:p>
          <a:p>
            <a:pPr algn="just"/>
            <a:r>
              <a:rPr lang="ru-RU" dirty="0"/>
              <a:t>приобретение лабораторного оборудования и технических средств для </a:t>
            </a:r>
            <a:r>
              <a:rPr lang="ru-RU" dirty="0" err="1"/>
              <a:t>селекционно</a:t>
            </a:r>
            <a:r>
              <a:rPr lang="ru-RU" dirty="0"/>
              <a:t>-генетических центров, автоматизированных программ управления </a:t>
            </a:r>
            <a:r>
              <a:rPr lang="ru-RU" dirty="0" err="1"/>
              <a:t>селекционно</a:t>
            </a:r>
            <a:r>
              <a:rPr lang="ru-RU" dirty="0"/>
              <a:t>-племенной работой, приобретение племенной продукции (материала), техники и специализированного транспорта;</a:t>
            </a:r>
          </a:p>
          <a:p>
            <a:pPr algn="just"/>
            <a:r>
              <a:rPr lang="ru-RU" dirty="0"/>
              <a:t>приобретение племенной продукции (материала) крупного рогатого скота молочных пород.</a:t>
            </a:r>
          </a:p>
          <a:p>
            <a:pPr marL="17462" indent="0" algn="just">
              <a:buNone/>
            </a:pPr>
            <a:r>
              <a:rPr lang="ru-RU" dirty="0" smtClean="0"/>
              <a:t>4</a:t>
            </a:r>
            <a:r>
              <a:rPr lang="ru-RU" dirty="0"/>
              <a:t>. Льготные инвестиционные кредиты предоставляются на цели строительства и (или) реконструкции перерабатывающих предприятий при условии, что производство продуктов переработки сельскохозяйственного сырья и дикорастущих пищевых лесных ресурсов осуществляется из сырья, произведенного и заготовленного на территории Российской Федерации, объем которого должен составлять не менее 70%.</a:t>
            </a:r>
          </a:p>
          <a:p>
            <a:pPr marL="17462" indent="0" algn="just">
              <a:buNone/>
            </a:pPr>
            <a:r>
              <a:rPr lang="ru-RU" dirty="0" smtClean="0"/>
              <a:t>5. Организациям </a:t>
            </a:r>
            <a:r>
              <a:rPr lang="ru-RU" dirty="0"/>
              <a:t>и индивидуальным предпринимателям, реализующим инвестиционные проекты по производству и (или) первичной и (или) последующей (промышленной) переработке сельскохозяйственной продукции и ее реализации, направленные на развитие </a:t>
            </a:r>
            <a:r>
              <a:rPr lang="ru-RU" dirty="0" err="1"/>
              <a:t>подотраслей</a:t>
            </a:r>
            <a:r>
              <a:rPr lang="ru-RU" dirty="0"/>
              <a:t> растениеводства и животноводства, переработки продукции растениеводства и животноводства, по кредитным договорам (соглашениям), заключенным с 1 июня 2019 г. на срок от 2 до 15 лет, на цели транспортировки продукции согласно перечням, утверждаемым Правительством Российской Федерации, в соответствии с </a:t>
            </a:r>
            <a:r>
              <a:rPr lang="ru-RU" dirty="0">
                <a:hlinkClick r:id="rId2"/>
              </a:rPr>
              <a:t>частью 1 статьи 3</a:t>
            </a:r>
            <a:r>
              <a:rPr lang="ru-RU" dirty="0"/>
              <a:t>, и (или) </a:t>
            </a:r>
            <a:r>
              <a:rPr lang="ru-RU" dirty="0">
                <a:hlinkClick r:id="rId3"/>
              </a:rPr>
              <a:t>частью 1 статьи 7</a:t>
            </a:r>
            <a:r>
              <a:rPr lang="ru-RU" dirty="0"/>
              <a:t>, и (или) </a:t>
            </a:r>
            <a:r>
              <a:rPr lang="ru-RU" dirty="0">
                <a:hlinkClick r:id="rId4"/>
              </a:rPr>
              <a:t>частью 2 статьи 11</a:t>
            </a:r>
            <a:r>
              <a:rPr lang="ru-RU" dirty="0"/>
              <a:t> Федерального закона от 29 декабря 2006 г. N 264-ФЗ "О развитии сельского хозяйства" (Собрание законодательства Российской Федерации, 2007, N 1, ст. 27; 2008, N 49, ст. 5748; 2009, N 1, ст. 26, N 14, ст. 1581; 2011, N 31, ст. 4700; 2013, N 27, ст. 3477, N 30, ст. 4069; 2015, N 1, ст. 20; 2018, N 53, ст. 8417), на приобретение железнодорожного подвижного состава, в том числе грузовых вагонов.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Термины и 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576" y="1484784"/>
            <a:ext cx="8987931" cy="4547716"/>
          </a:xfrm>
        </p:spPr>
        <p:txBody>
          <a:bodyPr>
            <a:normAutofit/>
          </a:bodyPr>
          <a:lstStyle/>
          <a:p>
            <a:pPr marL="17462" indent="0" algn="just">
              <a:buNone/>
            </a:pPr>
            <a:r>
              <a:rPr lang="ru-RU" b="1" dirty="0"/>
              <a:t>Л</a:t>
            </a:r>
            <a:r>
              <a:rPr lang="ru-RU" b="1" dirty="0" smtClean="0"/>
              <a:t>ьготный </a:t>
            </a:r>
            <a:r>
              <a:rPr lang="ru-RU" b="1" dirty="0"/>
              <a:t>инвестиционный </a:t>
            </a:r>
            <a:r>
              <a:rPr lang="ru-RU" b="1" dirty="0" smtClean="0"/>
              <a:t>кредит </a:t>
            </a:r>
            <a:r>
              <a:rPr lang="ru-RU" dirty="0"/>
              <a:t>- целевые денежные средства в российских рублях, предоставляемые уполномоченным банком после 1 июня 2019 г. по льготной ставке заемщику на реализацию одного инвестиционного проекта на срок от 2 до 15 лет включительно на цели развития </a:t>
            </a:r>
            <a:r>
              <a:rPr lang="ru-RU" dirty="0" err="1"/>
              <a:t>подотраслей</a:t>
            </a:r>
            <a:r>
              <a:rPr lang="ru-RU" dirty="0"/>
              <a:t> растениеводства и животноводства, переработки продукции растениеводства и животноводства в соответствии с </a:t>
            </a:r>
            <a:r>
              <a:rPr lang="ru-RU" b="1" dirty="0"/>
              <a:t>перечнем </a:t>
            </a:r>
            <a:r>
              <a:rPr lang="ru-RU" b="1" dirty="0" smtClean="0"/>
              <a:t>продукции*</a:t>
            </a:r>
            <a:r>
              <a:rPr lang="ru-RU" dirty="0" smtClean="0"/>
              <a:t>, </a:t>
            </a:r>
            <a:r>
              <a:rPr lang="ru-RU" dirty="0"/>
              <a:t>утверждаемым Министерством сельского хозяйства Российской Федерации</a:t>
            </a:r>
            <a:r>
              <a:rPr lang="ru-RU" dirty="0" smtClean="0"/>
              <a:t>;</a:t>
            </a:r>
          </a:p>
          <a:p>
            <a:pPr algn="just"/>
            <a:endParaRPr lang="ru-RU" dirty="0">
              <a:hlinkClick r:id="rId2"/>
            </a:endParaRPr>
          </a:p>
          <a:p>
            <a:pPr marL="17462" indent="0" algn="just">
              <a:buNone/>
            </a:pPr>
            <a:r>
              <a:rPr lang="ru-RU" b="1" dirty="0" smtClean="0"/>
              <a:t>Льготный </a:t>
            </a:r>
            <a:r>
              <a:rPr lang="ru-RU" b="1" dirty="0"/>
              <a:t>краткосрочный </a:t>
            </a:r>
            <a:r>
              <a:rPr lang="ru-RU" b="1" dirty="0" smtClean="0"/>
              <a:t>кредит </a:t>
            </a:r>
            <a:r>
              <a:rPr lang="ru-RU" dirty="0"/>
              <a:t>- целевые денежные средства в российских рублях, предоставляемые уполномоченным банком после 1 июня 2019 г. по льготной ставке одному заемщику на срок до 1 года включительно на цели развития </a:t>
            </a:r>
            <a:r>
              <a:rPr lang="ru-RU" dirty="0" err="1"/>
              <a:t>подотраслей</a:t>
            </a:r>
            <a:r>
              <a:rPr lang="ru-RU" dirty="0"/>
              <a:t> растениеводства и животноводства, переработки продукции растениеводства и животноводства в соответствии с </a:t>
            </a:r>
            <a:r>
              <a:rPr lang="ru-RU" b="1" dirty="0"/>
              <a:t>перечнем </a:t>
            </a:r>
            <a:r>
              <a:rPr lang="ru-RU" b="1" dirty="0" smtClean="0"/>
              <a:t>продукции*</a:t>
            </a:r>
            <a:r>
              <a:rPr lang="ru-RU" dirty="0" smtClean="0"/>
              <a:t>, </a:t>
            </a:r>
            <a:r>
              <a:rPr lang="ru-RU" dirty="0"/>
              <a:t>утверждаемым Министерством сельского хозяйства Российской Федерации</a:t>
            </a:r>
            <a:r>
              <a:rPr lang="ru-RU" dirty="0" smtClean="0"/>
              <a:t>;</a:t>
            </a:r>
          </a:p>
          <a:p>
            <a:pPr algn="just"/>
            <a:endParaRPr lang="ru-RU" dirty="0">
              <a:hlinkClick r:id="rId2"/>
            </a:endParaRPr>
          </a:p>
          <a:p>
            <a:pPr marL="17462" indent="0" algn="just">
              <a:buNone/>
            </a:pPr>
            <a:r>
              <a:rPr lang="ru-RU" b="1" dirty="0" smtClean="0"/>
              <a:t>Льготная ставка </a:t>
            </a:r>
            <a:r>
              <a:rPr lang="ru-RU" dirty="0"/>
              <a:t>- процентная ставка по краткосрочному и (или) инвестиционному кредиту, составляющая не менее 1 процента годовых и не более 5 процентов годовых</a:t>
            </a:r>
            <a:r>
              <a:rPr lang="ru-RU" dirty="0" smtClean="0"/>
              <a:t>;</a:t>
            </a:r>
          </a:p>
          <a:p>
            <a:pPr marL="17462" indent="0" algn="just">
              <a:buNone/>
            </a:pPr>
            <a:endParaRPr lang="ru-RU" dirty="0"/>
          </a:p>
          <a:p>
            <a:pPr marL="17462" indent="0" algn="just">
              <a:buNone/>
            </a:pPr>
            <a:r>
              <a:rPr lang="ru-RU" b="1" dirty="0" smtClean="0"/>
              <a:t>Организации </a:t>
            </a:r>
            <a:r>
              <a:rPr lang="ru-RU" b="1" dirty="0"/>
              <a:t>и индивидуальные предприниматели, осуществляющие производство, первичную и (или) последующую (промышленную) переработку сельскохозяйственной продукции и ее реализацию" -</a:t>
            </a:r>
          </a:p>
          <a:p>
            <a:pPr algn="just"/>
            <a:r>
              <a:rPr lang="ru-RU" dirty="0"/>
              <a:t>организации и индивидуальные предприниматели, осуществляющие производство и (или) первичную и (или) последующую (промышленную) переработку сельскохозяйственной продукции (в том числе на арендованных основных средствах) и ее реализацию согласно перечню продукции, утверждаемому Правительством Российской Федерации в соответствии с частью 1 статьи 7 и частью 2 статьи 11 Федерального закона "О развитии сельского хозяйства", прошедшие отбор и заключившие соглашение о повышении конкурентоспособности;</a:t>
            </a:r>
            <a:endParaRPr lang="ru-RU" dirty="0">
              <a:hlinkClick r:id="rId3"/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0552" y="5922225"/>
            <a:ext cx="61566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* Перечень продукции утвержден Приказом Минсельхоза России от </a:t>
            </a:r>
            <a:r>
              <a:rPr lang="ru-RU" sz="1100" dirty="0"/>
              <a:t>12.07.2019 № 403 </a:t>
            </a:r>
            <a:endParaRPr lang="ru-RU" altLang="ko-KR" sz="1100" b="1" dirty="0"/>
          </a:p>
        </p:txBody>
      </p:sp>
    </p:spTree>
    <p:extLst>
      <p:ext uri="{BB962C8B-B14F-4D97-AF65-F5344CB8AC3E}">
        <p14:creationId xmlns:p14="http://schemas.microsoft.com/office/powerpoint/2010/main" val="206561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Термины и определения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576" y="1562100"/>
            <a:ext cx="8987931" cy="4243164"/>
          </a:xfrm>
        </p:spPr>
        <p:txBody>
          <a:bodyPr/>
          <a:lstStyle/>
          <a:p>
            <a:pPr algn="just"/>
            <a:r>
              <a:rPr lang="ru-RU" dirty="0"/>
              <a:t>организации и индивидуальные предприниматели, реализующие инвестиционные проекты по производству и (или) первичной и (или) последующей (промышленной) переработке сельскохозяйственной продукции и ее реализации, направленные на развитие </a:t>
            </a:r>
            <a:r>
              <a:rPr lang="ru-RU" dirty="0" err="1"/>
              <a:t>подотраслей</a:t>
            </a:r>
            <a:r>
              <a:rPr lang="ru-RU" dirty="0"/>
              <a:t> растениеводства и животноводства, переработки продукции растениеводства и животноводства в соответствии с </a:t>
            </a:r>
            <a:r>
              <a:rPr lang="ru-RU" b="1" dirty="0"/>
              <a:t>перечнем направлений целевого </a:t>
            </a:r>
            <a:r>
              <a:rPr lang="ru-RU" b="1" dirty="0" smtClean="0"/>
              <a:t>использования* </a:t>
            </a:r>
            <a:r>
              <a:rPr lang="ru-RU" dirty="0"/>
              <a:t>льготных инвестиционных кредитов, утвержденным Министерством сельского хозяйства Российской Федерации, согласно перечню продукции, утверждаемому Правительством Российской Федерации в соответствии с частью 1 статьи 3 Федерального закона "О развитии сельского хозяйства", прошедшие отбор и заключившие соглашение о повышении конкурентоспособности, а также организации и индивидуальные предприниматели, реализующие инвестиционные проекты по первичной и (или) последующей (промышленной) переработке продукции и ее реализации, направленные на развитие </a:t>
            </a:r>
            <a:r>
              <a:rPr lang="ru-RU" dirty="0" err="1"/>
              <a:t>подотраслей</a:t>
            </a:r>
            <a:r>
              <a:rPr lang="ru-RU" dirty="0"/>
              <a:t> растениеводства и животноводства, переработки продукции растениеводства и животноводства в соответствии с перечнем направлений целевого использования льготных инвестиционных кредитов, утвержденных Министерством сельского хозяйства Российской Федерации, согласно перечню продукции, утверждаемому Правительством Российской Федерации в соответствии с частью 1 статьи 7 и частью 2 статьи 11 Федерального закона "О развитии сельского хозяйства", прошедшие отбор и заключившие соглашение о повышении конкурентоспособности. У организаций и индивидуальных предпринимателей, указанных в настоящем абзаце, по истечении 3 лет с даты заключения договора о предоставлении льготного инвестиционного кредита, но не позднее даты окончания срока такого кредита, доля дохода от реализации указанной продукции в общем доходе от реализации товаров (работ, услуг) составит не менее 70 процентов за календарный год (требование по доле доходов не применяется к организациям и индивидуальным предпринимателям, реализующим инвестиционные проекты по строительству оптово-распределительных центров</a:t>
            </a:r>
            <a:r>
              <a:rPr lang="ru-RU" dirty="0" smtClean="0"/>
              <a:t>);</a:t>
            </a:r>
          </a:p>
          <a:p>
            <a:pPr marL="17462" indent="0" algn="just">
              <a:buNone/>
            </a:pPr>
            <a:endParaRPr lang="ru-RU" dirty="0">
              <a:hlinkClick r:id="rId2"/>
            </a:endParaRPr>
          </a:p>
          <a:p>
            <a:pPr algn="just"/>
            <a:r>
              <a:rPr lang="ru-RU" dirty="0"/>
              <a:t>организации и индивидуальные предприниматели, осуществляющие производство и (или) переработку и (или) реализацию сельскохозяйственной продукции;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0552" y="5922225"/>
            <a:ext cx="61566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* Перечень направлений целевого использования льготных инвестиционных кредитов  утвержден Приказом Минсельхоза России от 09.07.2019 </a:t>
            </a:r>
            <a:r>
              <a:rPr lang="ru-RU" sz="1100" dirty="0"/>
              <a:t>№ </a:t>
            </a:r>
            <a:r>
              <a:rPr lang="ru-RU" sz="1100" dirty="0" smtClean="0"/>
              <a:t>389 </a:t>
            </a:r>
            <a:endParaRPr lang="ru-RU" altLang="ko-KR" sz="1100" b="1" dirty="0"/>
          </a:p>
        </p:txBody>
      </p:sp>
    </p:spTree>
    <p:extLst>
      <p:ext uri="{BB962C8B-B14F-4D97-AF65-F5344CB8AC3E}">
        <p14:creationId xmlns:p14="http://schemas.microsoft.com/office/powerpoint/2010/main" val="24375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84" y="534451"/>
            <a:ext cx="6012668" cy="633943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1400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ОСНОВНЫЕ ПАРАМЕТРЫ ЛЬГОТНОГО КРЕДИТОВАНИЯ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904266"/>
              </p:ext>
            </p:extLst>
          </p:nvPr>
        </p:nvGraphicFramePr>
        <p:xfrm>
          <a:off x="416496" y="1232756"/>
          <a:ext cx="9219627" cy="453595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08824">
                  <a:extLst>
                    <a:ext uri="{9D8B030D-6E8A-4147-A177-3AD203B41FA5}">
                      <a16:colId xmlns:a16="http://schemas.microsoft.com/office/drawing/2014/main" val="953140140"/>
                    </a:ext>
                  </a:extLst>
                </a:gridCol>
                <a:gridCol w="3719768">
                  <a:extLst>
                    <a:ext uri="{9D8B030D-6E8A-4147-A177-3AD203B41FA5}">
                      <a16:colId xmlns:a16="http://schemas.microsoft.com/office/drawing/2014/main" val="4204094236"/>
                    </a:ext>
                  </a:extLst>
                </a:gridCol>
                <a:gridCol w="3891035">
                  <a:extLst>
                    <a:ext uri="{9D8B030D-6E8A-4147-A177-3AD203B41FA5}">
                      <a16:colId xmlns:a16="http://schemas.microsoft.com/office/drawing/2014/main" val="588095684"/>
                    </a:ext>
                  </a:extLst>
                </a:gridCol>
              </a:tblGrid>
              <a:tr h="502229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Параметры льготного кредита</a:t>
                      </a:r>
                      <a:endParaRPr lang="ru-RU" sz="1200" b="1" kern="1200" dirty="0">
                        <a:solidFill>
                          <a:srgbClr val="2B603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Краткосрочное кредитование</a:t>
                      </a:r>
                      <a:endParaRPr lang="ru-RU" sz="1200" b="1" kern="1200" dirty="0">
                        <a:solidFill>
                          <a:srgbClr val="2B603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Инвестиционное кредитование</a:t>
                      </a:r>
                      <a:endParaRPr lang="ru-RU" sz="1200" b="1" kern="1200" dirty="0">
                        <a:solidFill>
                          <a:srgbClr val="2B603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0661906"/>
                  </a:ext>
                </a:extLst>
              </a:tr>
              <a:tr h="361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 срок*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 года (включительно)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 до 15 лет (включительно)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6051437"/>
                  </a:ext>
                </a:extLst>
              </a:tr>
              <a:tr h="692036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</a:t>
                      </a:r>
                      <a:r>
                        <a:rPr lang="ru-RU" sz="1100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подотраслей</a:t>
                      </a:r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l"/>
                      <a:r>
                        <a:rPr lang="ru-RU" sz="11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растениеводства</a:t>
                      </a:r>
                    </a:p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животноводства</a:t>
                      </a:r>
                    </a:p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переработки продукции растениеводства и животноводства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</a:t>
                      </a:r>
                      <a:r>
                        <a:rPr lang="ru-RU" sz="1100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подотраслей</a:t>
                      </a:r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l"/>
                      <a:r>
                        <a:rPr lang="ru-RU" sz="11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растениеводства</a:t>
                      </a:r>
                    </a:p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животноводства</a:t>
                      </a:r>
                    </a:p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переработки продукции растениеводства и животноводства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2443365"/>
                  </a:ext>
                </a:extLst>
              </a:tr>
              <a:tr h="265647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Ставка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1% до 5%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1% до 5%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28222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Валюта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Российский рубль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Российский рубль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043406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ограничения по сумме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реализацию одного инвестиционного проекта, без ограничения по сумме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899765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кредитования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Кредит, кредитная линия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Кредит, кредитная линия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020735"/>
                  </a:ext>
                </a:extLst>
              </a:tr>
              <a:tr h="502229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Заемщик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Сельскохозяйственный товаропроизводитель, организация или индивидуальный предприниматель, осуществляющие производство и (или) первичную и (или) последующую (промышленную) переработку сельскохозяйственной продукции и ее реализацию, заключившие соглашение о повышении конкурентоспособности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Сельскохозяйственный товаропроизводитель, организация или индивидуальный предприниматель, осуществляющие производство и (или) первичную и (или) последующую (промышленную) переработку сельскохозяйственной продукции и ее реализацию, заключившие соглашение о повышении конкурентоспособности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4013077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08484" y="6091424"/>
            <a:ext cx="7692888" cy="226769"/>
          </a:xfrm>
          <a:prstGeom prst="rect">
            <a:avLst/>
          </a:prstGeom>
          <a:noFill/>
        </p:spPr>
        <p:txBody>
          <a:bodyPr wrap="square" lIns="87417" tIns="43708" rIns="87417" bIns="43708" anchor="b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900" b="1" dirty="0" smtClean="0"/>
              <a:t>* Кредиты сроком от 1 до 2 лет НЕ СУБСИДИРУЮТСЯ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22757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8484" y="525066"/>
            <a:ext cx="5976663" cy="455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ru-RU" sz="1400" b="1" dirty="0">
                <a:solidFill>
                  <a:srgbClr val="006600"/>
                </a:solidFill>
              </a:rPr>
              <a:t>ОБЩИЕ ТРЕБОВАНИЯ К ЗАЕМЩИКАМ</a:t>
            </a:r>
            <a:endParaRPr lang="en-US" sz="1400" b="1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484" y="1124744"/>
            <a:ext cx="9296400" cy="54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Заемщик должен удовлетворять следующим требованиям:</a:t>
            </a:r>
          </a:p>
          <a:p>
            <a:pPr marL="449263" lvl="1" indent="-161925" algn="just" defTabSz="357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ru-RU" sz="1400" dirty="0" smtClean="0"/>
              <a:t>не </a:t>
            </a:r>
            <a:r>
              <a:rPr lang="ru-RU" sz="1400" dirty="0"/>
              <a:t>находиться в процессе ликвидации, реорганизации (за исключением реорганизации заемщиков - сельскохозяйственных товаропроизводителей и организаций, осуществляющих производство и (или) первичную и (или) последующую (промышленную) переработку сельскохозяйственной продукции и ее реализацию, в форме присоединения или преобразования при условии сохранения заемщиком статуса сельскохозяйственного товаропроизводителя или статуса организации, осуществляющей производство и (или) первичную и (или) последующую (промышленную) переработку сельскохозяйственной продукции и ее реализацию)</a:t>
            </a:r>
          </a:p>
          <a:p>
            <a:pPr marL="449263" lvl="1" indent="-161925" algn="just" defTabSz="357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обладать статусом налогового резидента РФ</a:t>
            </a:r>
          </a:p>
          <a:p>
            <a:pPr marL="449263" lvl="1" indent="-161925" algn="just" defTabSz="357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быть зарегистрированным на территории РФ</a:t>
            </a:r>
          </a:p>
          <a:p>
            <a:pPr marL="449263" lvl="1" indent="-161925" algn="just" defTabSz="357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 иметь неисполненной обязанности по уплате налогов, сборов, страховых взносов, пеней, штрафов, процентов, подлежащих уплате в соответствии с законодательством РФ о несостоятельности (банкротстве)</a:t>
            </a:r>
          </a:p>
          <a:p>
            <a:pPr marL="449263" lvl="1" indent="-161925" algn="just" defTabSz="357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являться сельскохозяйственным товаропроизводителем или организацией, осуществляющей производство, первичную и (или) последующую (промышленную) переработку сельскохозяйственной продукции и ее реализацию,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заключившим соглашение о повышении конкурентоспособности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(ключевое отличие от программы № 1528)</a:t>
            </a:r>
          </a:p>
          <a:p>
            <a:pPr marL="449263" lvl="1" indent="-161925" algn="just" defTabSz="357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соблюдать значения показателей заключенного между заемщиком, Минсельхозом России и Региональным органом АПК соглашения о повышения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конкурентоспособности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534451"/>
            <a:ext cx="6120681" cy="665843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1400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СТРУКТУРА СОГЛАШЕНИЯ О ПОВЫШЕНИИ КОНКУРЕНТОСПОСОБНОСТИ (СПК)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123" y="3073657"/>
            <a:ext cx="906600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69862" algn="just" defTabSz="357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300" dirty="0"/>
              <a:t>Предметом СПК является реализация заемщиком программы повышения конкурентоспособности, направленной на увеличение объемов продукции агропромышленного комплекса, транспортировка которой осуществляется через транспортно-логистические узлы</a:t>
            </a:r>
          </a:p>
          <a:p>
            <a:pPr indent="-169862" algn="just" defTabSz="357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300" dirty="0"/>
              <a:t>СПК реализуется заемщиком, в том числе с привлечением соисполнителей, входящих в группу компаний с заемщиком, определяемую заемщиком и подтверждаемую Банком </a:t>
            </a:r>
            <a:endParaRPr lang="ru-RU" sz="1300" dirty="0" smtClean="0"/>
          </a:p>
          <a:p>
            <a:pPr indent="-169862" algn="just" defTabSz="357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300" dirty="0" smtClean="0"/>
              <a:t>Допускается </a:t>
            </a:r>
            <a:r>
              <a:rPr lang="ru-RU" sz="1300" dirty="0"/>
              <a:t>внесение изменений в условия заключенного СПК посредством подписания дополнительного соглашения (в том числе при изменении перечня соисполнителей, показателей программы повышения конкурентоспособности, перечня ТЛУ)</a:t>
            </a:r>
          </a:p>
          <a:p>
            <a:pPr indent="-169862" algn="just" defTabSz="357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300" dirty="0"/>
              <a:t>В случае расторжения СПК с заемщиком Минсельхоз России информирует Банк и прекращает выплату субсидии. Банк устанавливает ставку на уровне коммерческой</a:t>
            </a:r>
            <a:endParaRPr lang="ru-RU" sz="1300" dirty="0">
              <a:hlinkClick r:id="rId7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3571" y="6225673"/>
            <a:ext cx="6516446" cy="226769"/>
          </a:xfrm>
          <a:prstGeom prst="rect">
            <a:avLst/>
          </a:prstGeom>
          <a:noFill/>
        </p:spPr>
        <p:txBody>
          <a:bodyPr wrap="square" lIns="87417" tIns="43708" rIns="87417" bIns="43708" anchor="b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900" b="1" dirty="0"/>
              <a:t>*Перечень </a:t>
            </a:r>
            <a:r>
              <a:rPr lang="ru-RU" sz="900" b="1" dirty="0" smtClean="0"/>
              <a:t>ТЛУ </a:t>
            </a:r>
            <a:r>
              <a:rPr lang="ru-RU" sz="900" b="1" dirty="0"/>
              <a:t>размещен на сайте </a:t>
            </a:r>
            <a:r>
              <a:rPr lang="en-US" sz="900" b="1" dirty="0" err="1"/>
              <a:t>rosgranstroy</a:t>
            </a:r>
            <a:r>
              <a:rPr lang="ru-RU" sz="900" b="1" dirty="0"/>
              <a:t>.</a:t>
            </a:r>
            <a:r>
              <a:rPr lang="en-US" sz="900" b="1" dirty="0" err="1" smtClean="0"/>
              <a:t>ru</a:t>
            </a:r>
            <a:endParaRPr lang="ru-RU" sz="9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8651" y="1394705"/>
            <a:ext cx="9007474" cy="584775"/>
          </a:xfrm>
          <a:prstGeom prst="rect">
            <a:avLst/>
          </a:prstGeom>
          <a:solidFill>
            <a:schemeClr val="accent5">
              <a:alpha val="50000"/>
            </a:scheme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B603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Соглашение </a:t>
            </a:r>
            <a:r>
              <a:rPr lang="ru-RU" sz="1600" b="1" dirty="0">
                <a:solidFill>
                  <a:srgbClr val="2B603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 повышении </a:t>
            </a:r>
            <a:r>
              <a:rPr lang="ru-RU" sz="1600" b="1" dirty="0" smtClean="0">
                <a:solidFill>
                  <a:srgbClr val="2B603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конкурентоспособности, заключаемое между заемщиком,  Региональным органом АПК и Минсельхозом России (далее – СПК) 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2680" y="2286408"/>
            <a:ext cx="2736304" cy="655564"/>
          </a:xfrm>
          <a:prstGeom prst="rect">
            <a:avLst/>
          </a:prstGeom>
          <a:ln w="25400">
            <a:solidFill>
              <a:srgbClr val="2B6030"/>
            </a:solidFill>
          </a:ln>
          <a:effectLst/>
        </p:spPr>
        <p:txBody>
          <a:bodyPr wrap="square">
            <a:sp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Приложение 1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Перечень транспортно-логистических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узлов (далее - ТЛУ)*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01072" y="2286408"/>
            <a:ext cx="2700300" cy="655564"/>
          </a:xfrm>
          <a:prstGeom prst="rect">
            <a:avLst/>
          </a:prstGeom>
          <a:ln w="25400">
            <a:solidFill>
              <a:srgbClr val="2B6030"/>
            </a:solidFill>
          </a:ln>
        </p:spPr>
        <p:txBody>
          <a:bodyPr wrap="square">
            <a:sp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Приложение 2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 повышения конкурентоспособности</a:t>
            </a:r>
          </a:p>
        </p:txBody>
      </p:sp>
      <p:cxnSp>
        <p:nvCxnSpPr>
          <p:cNvPr id="9" name="Прямая со стрелкой 8"/>
          <p:cNvCxnSpPr>
            <a:stCxn id="3" idx="0"/>
          </p:cNvCxnSpPr>
          <p:nvPr/>
        </p:nvCxnSpPr>
        <p:spPr>
          <a:xfrm flipV="1">
            <a:off x="3440832" y="1979480"/>
            <a:ext cx="0" cy="306928"/>
          </a:xfrm>
          <a:prstGeom prst="straightConnector1">
            <a:avLst/>
          </a:prstGeom>
          <a:ln>
            <a:solidFill>
              <a:srgbClr val="2B603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825208" y="1988840"/>
            <a:ext cx="0" cy="297568"/>
          </a:xfrm>
          <a:prstGeom prst="straightConnector1">
            <a:avLst/>
          </a:prstGeom>
          <a:ln>
            <a:solidFill>
              <a:srgbClr val="2B603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55" y="512676"/>
            <a:ext cx="6073301" cy="734308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1400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ПРАВО БАНКА НА УСТАНОВЛЕНИЕ КОММЕРЧЕСКОЙ СТАВКИ ПО ЛЬГОТНОМУ КРЕДИТНОМУ ДОГОВОРУ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24724" y="6347755"/>
            <a:ext cx="2311400" cy="365125"/>
          </a:xfrm>
        </p:spPr>
        <p:txBody>
          <a:bodyPr/>
          <a:lstStyle/>
          <a:p>
            <a:fld id="{6DDF61C1-2457-E848-BB6B-E1DA9A549776}" type="slidenum">
              <a:rPr lang="en-US" sz="1000" smtClean="0">
                <a:solidFill>
                  <a:prstClr val="white"/>
                </a:solidFill>
              </a:rPr>
              <a:pPr/>
              <a:t>8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855" y="1844824"/>
            <a:ext cx="4872414" cy="5498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расторжение соглашения о повышении конкурентоспособности между Минсельхозом России и заемщиком (по информации, полученной от Минсельхоза России)</a:t>
            </a:r>
            <a:endParaRPr lang="en-US" sz="1000" dirty="0"/>
          </a:p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endParaRPr lang="ru-RU" sz="1000" dirty="0"/>
          </a:p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 err="1" smtClean="0"/>
              <a:t>недостижение</a:t>
            </a:r>
            <a:r>
              <a:rPr lang="ru-RU" sz="1000" dirty="0" smtClean="0"/>
              <a:t> </a:t>
            </a:r>
            <a:r>
              <a:rPr lang="ru-RU" sz="1000" dirty="0"/>
              <a:t>значений показателей соглашения о повышении конкурентоспособности (по информации, полученной от Минсельхоза России)</a:t>
            </a:r>
            <a:endParaRPr lang="en-US" sz="1000" dirty="0"/>
          </a:p>
          <a:p>
            <a:pPr marL="173038" lvl="0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endParaRPr lang="ru-RU" sz="1000" dirty="0"/>
          </a:p>
          <a:p>
            <a:pPr marL="173038" lvl="0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r>
              <a:rPr lang="x-none" sz="1000" dirty="0"/>
              <a:t>принятие </a:t>
            </a:r>
            <a:r>
              <a:rPr lang="ru-RU" sz="1000" dirty="0"/>
              <a:t>з</a:t>
            </a:r>
            <a:r>
              <a:rPr lang="x-none" sz="1000" dirty="0"/>
              <a:t>аемщиком решения о </a:t>
            </a:r>
            <a:r>
              <a:rPr lang="ru-RU" sz="1000" dirty="0"/>
              <a:t>ликвидации, реорганизации (за исключением реорганизации заемщиков - сельскохозяйственных товаропроизводителей и организаций, осуществляющих производство и (или) первичную и (или) последующую (промышленную) переработку сельскохозяйственной продукции и ее реализацию, в форме присоединения или преобразования при условии сохранения заемщиком статуса сельскохозяйственного товаропроизводителя или статуса организации, осуществляющей производство и (или) первичную и (или) последующую (промышленную) переработку сельскохозяйственной продукции и ее реализацию)</a:t>
            </a:r>
          </a:p>
          <a:p>
            <a:pPr marL="173038" lvl="0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endParaRPr lang="en-US" sz="1000" dirty="0"/>
          </a:p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r>
              <a:rPr lang="ru-RU" sz="1000" dirty="0"/>
              <a:t>утрата заемщиком статуса налогового резидента Российской</a:t>
            </a:r>
            <a:r>
              <a:rPr lang="en-US" sz="1000" dirty="0"/>
              <a:t> </a:t>
            </a:r>
            <a:r>
              <a:rPr lang="ru-RU" sz="1000" dirty="0"/>
              <a:t>Федерации</a:t>
            </a:r>
            <a:endParaRPr lang="en-US" sz="1000" dirty="0"/>
          </a:p>
          <a:p>
            <a:pPr marL="158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endParaRPr lang="en-US" sz="1000" dirty="0"/>
          </a:p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r>
              <a:rPr lang="x-none" sz="1000" dirty="0"/>
              <a:t>утрата </a:t>
            </a:r>
            <a:r>
              <a:rPr lang="ru-RU" sz="1000" dirty="0"/>
              <a:t>з</a:t>
            </a:r>
            <a:r>
              <a:rPr lang="x-none" sz="1000" dirty="0"/>
              <a:t>аемщиком регистрации на территории Российской</a:t>
            </a:r>
            <a:r>
              <a:rPr lang="en-US" sz="1000" dirty="0"/>
              <a:t> </a:t>
            </a:r>
            <a:r>
              <a:rPr lang="x-none" sz="1000" dirty="0"/>
              <a:t>Федерации</a:t>
            </a:r>
            <a:r>
              <a:rPr lang="en-US" sz="1000" dirty="0"/>
              <a:t> </a:t>
            </a:r>
            <a:r>
              <a:rPr lang="x-none" sz="1000" dirty="0"/>
              <a:t>(в</a:t>
            </a:r>
            <a:endParaRPr lang="en-US" sz="1000" dirty="0"/>
          </a:p>
          <a:p>
            <a:pPr marL="180975" algn="just" defTabSz="357188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x-none" sz="1000" dirty="0" smtClean="0"/>
              <a:t>соответствии </a:t>
            </a:r>
            <a:r>
              <a:rPr lang="x-none" sz="1000" dirty="0"/>
              <a:t>с Федеральным законом от 08.08.2001 № 129 – ФЗ «О государственной регистрации юридических лиц и индивидуальных предпринимателей»)</a:t>
            </a:r>
            <a:endParaRPr lang="ru-RU" sz="1000" dirty="0"/>
          </a:p>
          <a:p>
            <a:pPr marL="182563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endParaRPr lang="ru-RU" sz="1000" dirty="0"/>
          </a:p>
          <a:p>
            <a:pPr marL="182563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r>
              <a:rPr lang="ru-RU" sz="1000" dirty="0"/>
              <a:t>пролонгация окончательного срока пользования льготным </a:t>
            </a:r>
            <a:r>
              <a:rPr lang="ru-RU" sz="1000" dirty="0" smtClean="0"/>
              <a:t>кредитом</a:t>
            </a:r>
          </a:p>
          <a:p>
            <a:pPr marL="182563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endParaRPr lang="ru-RU" sz="1000" dirty="0"/>
          </a:p>
          <a:p>
            <a:pPr marL="182563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r>
              <a:rPr lang="ru-RU" sz="1000" dirty="0" smtClean="0"/>
              <a:t>нарушение </a:t>
            </a:r>
            <a:r>
              <a:rPr lang="ru-RU" sz="1000" dirty="0"/>
              <a:t>заемщиком целей использования льготного кредита/части кредита</a:t>
            </a:r>
          </a:p>
          <a:p>
            <a:pPr marL="182563" indent="-169862" algn="just" defTabSz="357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  <a:defRPr/>
            </a:pPr>
            <a:endParaRPr lang="ru-RU" sz="1300" dirty="0" smtClean="0"/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 smtClean="0">
              <a:solidFill>
                <a:schemeClr val="dk1"/>
              </a:solidFill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dk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5430" y="1844824"/>
            <a:ext cx="45929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6" lvl="0" indent="-169862" algn="just" defTabSz="3571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r>
              <a:rPr lang="x-none" sz="1000" dirty="0"/>
              <a:t>возбуждение в отношении </a:t>
            </a:r>
            <a:r>
              <a:rPr lang="ru-RU" sz="1000" dirty="0"/>
              <a:t>з</a:t>
            </a:r>
            <a:r>
              <a:rPr lang="x-none" sz="1000" dirty="0"/>
              <a:t>аемщика производства по делу о</a:t>
            </a:r>
            <a:r>
              <a:rPr lang="en-US" sz="1000" dirty="0"/>
              <a:t> </a:t>
            </a:r>
            <a:r>
              <a:rPr lang="x-none" sz="1000" dirty="0"/>
              <a:t>несостоятельности</a:t>
            </a:r>
            <a:r>
              <a:rPr lang="en-US" sz="1000" dirty="0"/>
              <a:t> </a:t>
            </a:r>
            <a:r>
              <a:rPr lang="x-none" sz="1000" dirty="0"/>
              <a:t>(банкротстве) в соответствии с законодательством Российской Федерации о несостоятельности (банкротстве)</a:t>
            </a:r>
            <a:endParaRPr lang="en-US" sz="1000" dirty="0"/>
          </a:p>
          <a:p>
            <a:pPr marL="288926" lvl="0" indent="-169862" algn="just" defTabSz="3571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endParaRPr lang="en-US" sz="1000" dirty="0"/>
          </a:p>
          <a:p>
            <a:pPr marL="288926" indent="-169862" algn="just" defTabSz="3571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r>
              <a:rPr lang="ru-RU" sz="1000" dirty="0"/>
              <a:t>не подтверждение статуса сельскохозяйственного</a:t>
            </a:r>
            <a:r>
              <a:rPr lang="en-US" sz="1000" dirty="0"/>
              <a:t> </a:t>
            </a:r>
            <a:r>
              <a:rPr lang="ru-RU" sz="1000" dirty="0"/>
              <a:t>товаропроизводителя или</a:t>
            </a:r>
            <a:r>
              <a:rPr lang="en-US" sz="1000" dirty="0"/>
              <a:t> </a:t>
            </a:r>
            <a:r>
              <a:rPr lang="ru-RU" sz="1000" dirty="0"/>
              <a:t>организации, осуществляющей производство, первичную и (или) последующую (промышленную) переработку сельскохозяйственной продукции и ее реализацию (за исключением ОРЦ и торговых организаций, осуществляющих реализацию сельскохозяйственной продукции)</a:t>
            </a:r>
          </a:p>
          <a:p>
            <a:pPr marL="288926" indent="-169862" algn="just" defTabSz="3571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endParaRPr lang="ru-RU" sz="1000" dirty="0"/>
          </a:p>
          <a:p>
            <a:pPr marL="288926" indent="-169862" algn="just" defTabSz="3571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возникновение неисполненной обязанности заемщика по уплате налогов,</a:t>
            </a:r>
            <a:r>
              <a:rPr lang="en-US" sz="1000" dirty="0"/>
              <a:t> </a:t>
            </a:r>
            <a:r>
              <a:rPr lang="ru-RU" sz="1000" dirty="0"/>
              <a:t>сборов и иным</a:t>
            </a:r>
            <a:r>
              <a:rPr lang="en-US" sz="1000" dirty="0"/>
              <a:t> </a:t>
            </a:r>
            <a:r>
              <a:rPr lang="ru-RU" sz="1000" dirty="0"/>
              <a:t>обязательных платежей в бюджеты бюджетной системы Российской Федерации и в государственные внебюджетные фонды</a:t>
            </a:r>
            <a:endParaRPr lang="en-US" sz="1000" dirty="0"/>
          </a:p>
          <a:p>
            <a:pPr marL="288926" indent="-169862" algn="just" defTabSz="3571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endParaRPr lang="en-US" sz="1000" dirty="0"/>
          </a:p>
          <a:p>
            <a:pPr marL="288926" lvl="0" indent="-169862" algn="just" defTabSz="3571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r>
              <a:rPr lang="x-none" sz="1000" dirty="0"/>
              <a:t>невыполнение </a:t>
            </a:r>
            <a:r>
              <a:rPr lang="ru-RU" sz="1000" dirty="0"/>
              <a:t>з</a:t>
            </a:r>
            <a:r>
              <a:rPr lang="x-none" sz="1000" dirty="0"/>
              <a:t>аемщиком обязательств по погашению основного долга</a:t>
            </a:r>
            <a:r>
              <a:rPr lang="en-US" sz="1000" dirty="0"/>
              <a:t> </a:t>
            </a:r>
            <a:r>
              <a:rPr lang="x-none" sz="1000" dirty="0"/>
              <a:t>и</a:t>
            </a:r>
            <a:r>
              <a:rPr lang="en-US" sz="1000" dirty="0"/>
              <a:t> </a:t>
            </a:r>
            <a:r>
              <a:rPr lang="x-none" sz="1000" dirty="0"/>
              <a:t>уплате начисленных</a:t>
            </a:r>
            <a:r>
              <a:rPr lang="en-US" sz="1000" dirty="0"/>
              <a:t> </a:t>
            </a:r>
            <a:r>
              <a:rPr lang="x-none" sz="1000" dirty="0"/>
              <a:t>процентов в соответствии с графиком платежей по</a:t>
            </a:r>
            <a:r>
              <a:rPr lang="en-US" sz="1000" dirty="0"/>
              <a:t> </a:t>
            </a:r>
            <a:r>
              <a:rPr lang="x-none" sz="1000" dirty="0"/>
              <a:t>кредитному договору (за исключением случаев возникновения в течение</a:t>
            </a:r>
            <a:r>
              <a:rPr lang="en-US" sz="1000" dirty="0"/>
              <a:t> </a:t>
            </a:r>
            <a:r>
              <a:rPr lang="x-none" sz="1000" dirty="0"/>
              <a:t>последних 180 календарных дней просроченных платежей по основному долгу и (или) процентам продолжительностью (общей продолжительностью) до 90 календарных дней включительно) до момента исполнения </a:t>
            </a:r>
            <a:r>
              <a:rPr lang="ru-RU" sz="1000" dirty="0"/>
              <a:t>З</a:t>
            </a:r>
            <a:r>
              <a:rPr lang="x-none" sz="1000" dirty="0"/>
              <a:t>аемщиком своих просроченных обязательств по погашению основного долга, уплате начисленных процентов по кредитному договору</a:t>
            </a:r>
            <a:endParaRPr lang="en-US" sz="1000" dirty="0"/>
          </a:p>
          <a:p>
            <a:pPr marL="288926" lvl="0" indent="-169862" algn="just" defTabSz="3571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endParaRPr lang="en-US" sz="1000" dirty="0"/>
          </a:p>
          <a:p>
            <a:pPr marL="158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endParaRPr lang="en-US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4508" y="1246984"/>
            <a:ext cx="9181019" cy="584775"/>
          </a:xfrm>
          <a:prstGeom prst="rect">
            <a:avLst/>
          </a:prstGeom>
          <a:solidFill>
            <a:schemeClr val="accent5">
              <a:alpha val="50000"/>
            </a:schemeClr>
          </a:solidFill>
          <a:effectLst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2B603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Коммерческая ставка устанавливается Банком при выявлении следующих фактов несоответствия заемщика требованиям Правил льготного кредитования</a:t>
            </a:r>
            <a:endParaRPr lang="ru-RU" sz="1600" b="1" dirty="0">
              <a:solidFill>
                <a:srgbClr val="2B603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30" y="530593"/>
            <a:ext cx="5979714" cy="547114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1400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ВЗАИМОДЕЙСТВИЕ МЕЖДУ УЧАСТНИКАМИ </a:t>
            </a:r>
            <a:r>
              <a:rPr lang="ru-RU" sz="1400" dirty="0" smtClean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МЕХАНИЗМА ЛЬГОТНОГО КРЕДИТОВАНИЯ ПРИ </a:t>
            </a:r>
            <a:r>
              <a:rPr lang="ru-RU" sz="1400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ЗАКЛЮЧЕНИИ СПК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Шеврон 23"/>
          <p:cNvSpPr/>
          <p:nvPr/>
        </p:nvSpPr>
        <p:spPr>
          <a:xfrm>
            <a:off x="2678765" y="1196752"/>
            <a:ext cx="4254455" cy="1640918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9160" y="1124744"/>
            <a:ext cx="7216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altLang="ko-KR" sz="1200" b="1" dirty="0" smtClean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</a:t>
            </a:r>
            <a:endParaRPr lang="ru-RU" altLang="ko-KR" sz="1200" b="1" dirty="0">
              <a:solidFill>
                <a:srgbClr val="255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8921" y="1268760"/>
            <a:ext cx="35082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проверка заемщика на соответствие требованиям Банка и Правил льготного кредитования</a:t>
            </a:r>
            <a:endParaRPr lang="en-US" sz="1000" dirty="0"/>
          </a:p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принятие решения </a:t>
            </a:r>
            <a:r>
              <a:rPr lang="ru-RU" sz="1000" dirty="0" smtClean="0"/>
              <a:t>на УОБ</a:t>
            </a:r>
            <a:endParaRPr lang="en-US" sz="1000" dirty="0"/>
          </a:p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направление заемщику документов</a:t>
            </a:r>
            <a:r>
              <a:rPr lang="en-US" sz="1000" dirty="0"/>
              <a:t>:</a:t>
            </a:r>
            <a:endParaRPr lang="ru-RU" sz="1000" dirty="0"/>
          </a:p>
          <a:p>
            <a:pPr marL="266700" lvl="1" indent="-180975" algn="just" defTabSz="357188">
              <a:spcBef>
                <a:spcPts val="0"/>
              </a:spcBef>
              <a:spcAft>
                <a:spcPts val="0"/>
              </a:spcAft>
              <a:buClr>
                <a:srgbClr val="5BA138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/>
              <a:t>выписка из решения УОБ</a:t>
            </a:r>
            <a:endParaRPr lang="en-US" sz="1000" dirty="0"/>
          </a:p>
          <a:p>
            <a:pPr marL="266700" lvl="1" indent="-180975" algn="just" defTabSz="357188">
              <a:spcBef>
                <a:spcPts val="0"/>
              </a:spcBef>
              <a:spcAft>
                <a:spcPts val="0"/>
              </a:spcAft>
              <a:buClr>
                <a:srgbClr val="5BA138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/>
              <a:t>письмо о соисполнителях, </a:t>
            </a:r>
            <a:r>
              <a:rPr lang="ru-RU" sz="1000" dirty="0" smtClean="0"/>
              <a:t>входящих в </a:t>
            </a:r>
            <a:r>
              <a:rPr lang="ru-RU" sz="1000" dirty="0"/>
              <a:t>группу с заемщиком</a:t>
            </a:r>
            <a:endParaRPr lang="en-US" sz="1000" dirty="0"/>
          </a:p>
          <a:p>
            <a:pPr marL="266700" lvl="1" indent="-180975" algn="just" defTabSz="357188">
              <a:spcBef>
                <a:spcPts val="0"/>
              </a:spcBef>
              <a:spcAft>
                <a:spcPts val="0"/>
              </a:spcAft>
              <a:buClr>
                <a:srgbClr val="5BA138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/>
              <a:t>письмо об объеме продукции, </a:t>
            </a:r>
            <a:r>
              <a:rPr lang="ru-RU" sz="1000" dirty="0" smtClean="0"/>
              <a:t>транспортировка которой осуществлена заемщиком </a:t>
            </a:r>
            <a:r>
              <a:rPr lang="ru-RU" sz="1000" dirty="0"/>
              <a:t>через </a:t>
            </a:r>
            <a:r>
              <a:rPr lang="ru-RU" sz="1000" dirty="0" smtClean="0"/>
              <a:t>ТЛУ </a:t>
            </a:r>
            <a:r>
              <a:rPr lang="ru-RU" sz="1000" dirty="0"/>
              <a:t>за предыдущий год</a:t>
            </a:r>
          </a:p>
        </p:txBody>
      </p:sp>
      <p:sp>
        <p:nvSpPr>
          <p:cNvPr id="35" name="Шеврон 34"/>
          <p:cNvSpPr/>
          <p:nvPr/>
        </p:nvSpPr>
        <p:spPr>
          <a:xfrm>
            <a:off x="211160" y="1196752"/>
            <a:ext cx="2797624" cy="1640919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430" y="1160748"/>
            <a:ext cx="10354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solidFill>
                  <a:srgbClr val="255327"/>
                </a:solidFill>
              </a:rPr>
              <a:t>1. </a:t>
            </a:r>
            <a:r>
              <a:rPr lang="ru-RU" altLang="ko-KR" sz="1200" b="1" dirty="0" smtClean="0">
                <a:solidFill>
                  <a:srgbClr val="255327"/>
                </a:solidFill>
              </a:rPr>
              <a:t>Заемщик</a:t>
            </a:r>
            <a:endParaRPr lang="ru-RU" altLang="ko-KR" sz="1200" b="1" dirty="0">
              <a:solidFill>
                <a:srgbClr val="25532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504" y="1376772"/>
            <a:ext cx="22111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обращение в Банк</a:t>
            </a:r>
            <a:r>
              <a:rPr lang="en-US" sz="1000" dirty="0"/>
              <a:t> </a:t>
            </a:r>
            <a:r>
              <a:rPr lang="ru-RU" sz="1000" dirty="0"/>
              <a:t>с заявкой на получение льготного кредита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415743" y="4833156"/>
            <a:ext cx="9251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altLang="ko-KR" sz="1200" b="1" dirty="0" smtClean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Банк</a:t>
            </a:r>
            <a:endParaRPr lang="ru-RU" altLang="ko-KR" sz="1200" b="1" dirty="0">
              <a:solidFill>
                <a:srgbClr val="255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Шеврон 28"/>
          <p:cNvSpPr/>
          <p:nvPr/>
        </p:nvSpPr>
        <p:spPr>
          <a:xfrm>
            <a:off x="6604617" y="1231288"/>
            <a:ext cx="2704867" cy="1615947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83174" y="1376772"/>
            <a:ext cx="21742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 smtClean="0"/>
              <a:t>направление пакета документов  в Региональный орган АПК для отбора проекта и принятия решения о заключении СПК (включая документы, предоставленные Банком)</a:t>
            </a:r>
          </a:p>
          <a:p>
            <a:r>
              <a:rPr lang="ru-RU" sz="1000" dirty="0" smtClean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1000" dirty="0">
              <a:solidFill>
                <a:srgbClr val="255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53892" y="1160748"/>
            <a:ext cx="10354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ko-KR" sz="1200" b="1" dirty="0" smtClean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Заемщик</a:t>
            </a:r>
            <a:endParaRPr lang="ru-RU" altLang="ko-KR" sz="1200" b="1" dirty="0">
              <a:solidFill>
                <a:srgbClr val="255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Шеврон 41"/>
          <p:cNvSpPr/>
          <p:nvPr/>
        </p:nvSpPr>
        <p:spPr>
          <a:xfrm>
            <a:off x="6573180" y="2958110"/>
            <a:ext cx="2786399" cy="1650483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Шеврон 53"/>
          <p:cNvSpPr/>
          <p:nvPr/>
        </p:nvSpPr>
        <p:spPr>
          <a:xfrm>
            <a:off x="204119" y="4702384"/>
            <a:ext cx="2786399" cy="1650483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Шеврон 54"/>
          <p:cNvSpPr/>
          <p:nvPr/>
        </p:nvSpPr>
        <p:spPr>
          <a:xfrm>
            <a:off x="222385" y="2963600"/>
            <a:ext cx="2786399" cy="1650483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Шеврон 55"/>
          <p:cNvSpPr/>
          <p:nvPr/>
        </p:nvSpPr>
        <p:spPr>
          <a:xfrm>
            <a:off x="2657630" y="2960406"/>
            <a:ext cx="4223737" cy="1640918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Шеврон 56"/>
          <p:cNvSpPr/>
          <p:nvPr/>
        </p:nvSpPr>
        <p:spPr>
          <a:xfrm>
            <a:off x="2626912" y="4704113"/>
            <a:ext cx="4254455" cy="1640918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0096" y="3284984"/>
            <a:ext cx="2266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подготовка и направление пакета документов в Минсельхоз России для принятия решения о заключении СПК комиссией Минсельхоза России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2769" y="2924944"/>
            <a:ext cx="23139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 smtClean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altLang="ko-KR" sz="1200" b="1" dirty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орган АПК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792760" y="2924944"/>
            <a:ext cx="18784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altLang="ko-KR" sz="1200" b="1" dirty="0" smtClean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Минсельхоз России</a:t>
            </a:r>
            <a:endParaRPr lang="ru-RU" altLang="ko-KR" sz="1200" b="1" dirty="0">
              <a:solidFill>
                <a:srgbClr val="255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36339" y="3287306"/>
            <a:ext cx="32427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проверка документов заемщика</a:t>
            </a:r>
            <a:endParaRPr lang="en-US" sz="1000" dirty="0"/>
          </a:p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проведение заседания комиссии и принятие решения об отборе для заключения СПК</a:t>
            </a:r>
            <a:endParaRPr lang="en-US" sz="1000" dirty="0"/>
          </a:p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информирование Регионального органа АПК о принятом решении комиссии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70459" y="2926685"/>
            <a:ext cx="2395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altLang="ko-KR" sz="1200" b="1" dirty="0" smtClean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Заемщик, Региональный орган АПК, Минсельхоз России</a:t>
            </a:r>
            <a:endParaRPr lang="ru-RU" altLang="ko-KR" sz="1200" b="1" dirty="0">
              <a:solidFill>
                <a:srgbClr val="255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69225" y="3501008"/>
            <a:ext cx="1980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подписание СПК при положительном решении комиссии Минсельхоза России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08484" y="4689140"/>
            <a:ext cx="10354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 smtClean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Заемщик</a:t>
            </a:r>
            <a:endParaRPr lang="ru-RU" altLang="ko-KR" sz="1200" b="1" dirty="0">
              <a:solidFill>
                <a:srgbClr val="255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10217" y="5193196"/>
            <a:ext cx="26785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предоставление в Банк копии СПК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188804" y="5193196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включение заявки заемщика в Реестр потенциальных заемщиков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720752" y="4664169"/>
            <a:ext cx="7216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 smtClean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Банк</a:t>
            </a:r>
            <a:endParaRPr lang="ru-RU" altLang="ko-KR" sz="1200" b="1" dirty="0">
              <a:solidFill>
                <a:srgbClr val="255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EXTBOX" val="Раздел &quot;Арх&quot;. - обновить (количество слайдов сохраняется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/27/2010 6:30: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10/27/2010 6:46: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25/03/11 08:11:4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/27/2010 6:30:5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10/27/2010 6:46: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25/03/11 08:11:4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/27/2010 6:30:5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10/27/2010 6:46: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25/03/11 08:11:4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US Presi Template">
  <a:themeElements>
    <a:clrScheme name="RSHB IT Strategy Palette">
      <a:dk1>
        <a:sysClr val="windowText" lastClr="000000"/>
      </a:dk1>
      <a:lt1>
        <a:sysClr val="window" lastClr="FFFFFF"/>
      </a:lt1>
      <a:dk2>
        <a:srgbClr val="5B8D64"/>
      </a:dk2>
      <a:lt2>
        <a:srgbClr val="BFBFBF"/>
      </a:lt2>
      <a:accent1>
        <a:srgbClr val="FFCB05"/>
      </a:accent1>
      <a:accent2>
        <a:srgbClr val="2B6030"/>
      </a:accent2>
      <a:accent3>
        <a:srgbClr val="238441"/>
      </a:accent3>
      <a:accent4>
        <a:srgbClr val="6AA744"/>
      </a:accent4>
      <a:accent5>
        <a:srgbClr val="A6CE39"/>
      </a:accent5>
      <a:accent6>
        <a:srgbClr val="D09C2B"/>
      </a:accent6>
      <a:hlink>
        <a:srgbClr val="238441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9_RUS Presi Template">
  <a:themeElements>
    <a:clrScheme name="RSHB IT Strategy Palette">
      <a:dk1>
        <a:sysClr val="windowText" lastClr="000000"/>
      </a:dk1>
      <a:lt1>
        <a:sysClr val="window" lastClr="FFFFFF"/>
      </a:lt1>
      <a:dk2>
        <a:srgbClr val="5B8D64"/>
      </a:dk2>
      <a:lt2>
        <a:srgbClr val="BFBFBF"/>
      </a:lt2>
      <a:accent1>
        <a:srgbClr val="FFCB05"/>
      </a:accent1>
      <a:accent2>
        <a:srgbClr val="2B6030"/>
      </a:accent2>
      <a:accent3>
        <a:srgbClr val="238441"/>
      </a:accent3>
      <a:accent4>
        <a:srgbClr val="6AA744"/>
      </a:accent4>
      <a:accent5>
        <a:srgbClr val="A6CE39"/>
      </a:accent5>
      <a:accent6>
        <a:srgbClr val="D09C2B"/>
      </a:accent6>
      <a:hlink>
        <a:srgbClr val="238441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0_RUS Presi Template">
  <a:themeElements>
    <a:clrScheme name="RSHB IT Strategy Palette">
      <a:dk1>
        <a:sysClr val="windowText" lastClr="000000"/>
      </a:dk1>
      <a:lt1>
        <a:sysClr val="window" lastClr="FFFFFF"/>
      </a:lt1>
      <a:dk2>
        <a:srgbClr val="5B8D64"/>
      </a:dk2>
      <a:lt2>
        <a:srgbClr val="BFBFBF"/>
      </a:lt2>
      <a:accent1>
        <a:srgbClr val="FFCB05"/>
      </a:accent1>
      <a:accent2>
        <a:srgbClr val="2B6030"/>
      </a:accent2>
      <a:accent3>
        <a:srgbClr val="238441"/>
      </a:accent3>
      <a:accent4>
        <a:srgbClr val="6AA744"/>
      </a:accent4>
      <a:accent5>
        <a:srgbClr val="A6CE39"/>
      </a:accent5>
      <a:accent6>
        <a:srgbClr val="D09C2B"/>
      </a:accent6>
      <a:hlink>
        <a:srgbClr val="238441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49B3AC0BD38B441BE7113CB344F50B3" ma:contentTypeVersion="0" ma:contentTypeDescription="Создание документа." ma:contentTypeScope="" ma:versionID="437bb6160f92406b6fe019fa229023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880A409-0988-4245-9C1E-7485C5E40B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6448785-14A0-4236-B398-8AC13AC238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B3996E-C9F6-4ED8-8ACE-5FCB64E8F14A}">
  <ds:schemaRefs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149702</TotalTime>
  <Words>4909</Words>
  <Application>Microsoft Office PowerPoint</Application>
  <PresentationFormat>Лист A4 (210x297 мм)</PresentationFormat>
  <Paragraphs>429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맑은 고딕</vt:lpstr>
      <vt:lpstr>Arial</vt:lpstr>
      <vt:lpstr>Calibri</vt:lpstr>
      <vt:lpstr>Cambria</vt:lpstr>
      <vt:lpstr>Wingdings</vt:lpstr>
      <vt:lpstr>RUS Presi Template</vt:lpstr>
      <vt:lpstr>9_RUS Presi Template</vt:lpstr>
      <vt:lpstr>10_RUS Presi Template</vt:lpstr>
      <vt:lpstr>think-cell Slide</vt:lpstr>
      <vt:lpstr>Новый механизм государственной поддержки предприятий АПК, утвержденный постановлением Правительства Российской Федерации от 26.04.2019 №512 </vt:lpstr>
      <vt:lpstr>НОВЫЙ МЕХАНИЗМ ГОСУДАРСТВЕННОЙ ПОДДЕРЖКИ ПРЕДПРИЯТИЙ</vt:lpstr>
      <vt:lpstr>Термины и определения</vt:lpstr>
      <vt:lpstr>Термины и определения</vt:lpstr>
      <vt:lpstr>ОСНОВНЫЕ ПАРАМЕТРЫ ЛЬГОТНОГО КРЕДИТОВАНИЯ</vt:lpstr>
      <vt:lpstr>Презентация PowerPoint</vt:lpstr>
      <vt:lpstr>СТРУКТУРА СОГЛАШЕНИЯ О ПОВЫШЕНИИ КОНКУРЕНТОСПОСОБНОСТИ (СПК)</vt:lpstr>
      <vt:lpstr>ПРАВО БАНКА НА УСТАНОВЛЕНИЕ КОММЕРЧЕСКОЙ СТАВКИ ПО ЛЬГОТНОМУ КРЕДИТНОМУ ДОГОВОРУ</vt:lpstr>
      <vt:lpstr>ВЗАИМОДЕЙСТВИЕ МЕЖДУ УЧАСТНИКАМИ МЕХАНИЗМА ЛЬГОТНОГО КРЕДИТОВАНИЯ ПРИ ЗАКЛЮЧЕНИИ СПК</vt:lpstr>
      <vt:lpstr>ПРОЦЕДУРА СОГЛАСОВАНИЯ РЕЕСТРА ПОТЕНЦИАЛЬНЫХ ЗАЕМЩИКОВ И ПРЕДОСТАВЛЕНИЕ ЛЬГОТНОГО КРЕДИТА</vt:lpstr>
      <vt:lpstr>ОТЧЕТНОСТЬ О ДОСТИЖЕНИИ ПОКАЗАТЕЛЕЙ СПК</vt:lpstr>
      <vt:lpstr>ВСПОМОГАТЕЛЬНЫЕ НОРМАТИВНЫЕ ПРАВОВЫЕ АКТЫ МИНСЕЛЬХОЗА РОССИИ, ОБЕСПЕЧИВАЮЩИЕ РЕАЛИЗАЦИЮ  МЕХАНИЗМА ЛЬГОТНОГО КРЕДИТОВАНИЯ</vt:lpstr>
      <vt:lpstr>ПЕРЕЧЕНЬ ПРОДУКЦИИ РАСТЕНИЕВОДСТВА И ЖИВОТНОВОДСТВА И ЕЕ ПЕРЕРАБОТКИ</vt:lpstr>
      <vt:lpstr>ПЕРЕЧЕНЬ ПРОДУКЦИИ РАСТЕНИЕВОДСТВА И ЖИВОТНОВОДСТВА И ЕЕ ПЕРЕРАБОТКИ</vt:lpstr>
      <vt:lpstr>ПЕРЕЧЕНЬ ПРОДУКЦИИ РАСТЕНИЕВОДСТВА И ЖИВОТНОВОДСТВА И ЕЕ ПЕРЕРАБОТКИ</vt:lpstr>
      <vt:lpstr>ПЕРЕЧЕНЬ ПРОДУКЦИИ РАСТЕНИЕВОДСТВА И ЖИВОТНОВОДСТВА И ЕЕ ПЕРЕРАБОТКИ</vt:lpstr>
      <vt:lpstr>ПЕРЕЧЕНЬ ПРОДУКЦИИ РАСТЕНИЕВОДСТВА И ЖИВОТНОВОДСТВА И ЕЕ ПЕРЕРАБОТКИ</vt:lpstr>
      <vt:lpstr>ПЕРЕЧЕНЬ ПРОДУКЦИИ РАСТЕНИЕВОДСТВА И ЖИВОТНОВОДСТВА И ЕЕ ПЕРЕРАБОТКИ</vt:lpstr>
      <vt:lpstr>ПЕРЕЧЕНЬ НАПРАВЛЕНИЙ ЦЕЛЕВОГО ИСПОЛЬЗОВАНИЯ ЛЬГОТНЫХ ИНВЕСТИЦИОННЫХ КРЕДИТОВ </vt:lpstr>
      <vt:lpstr>ПЕРЕЧЕНЬ НАПРАВЛЕНИЙ ЦЕЛЕВОГО ИСПОЛЬЗОВАНИЯ ЛЬГОТНЫХ ИНВЕСТИЦИОННЫХ КРЕДИТОВ </vt:lpstr>
      <vt:lpstr>ПЕРЕЧЕНЬ НАПРАВЛЕНИЙ ЦЕЛЕВОГО ИСПОЛЬЗОВАНИЯ ЛЬГОТНЫХ ИНВЕСТИЦИОННЫХ КРЕДИТОВ </vt:lpstr>
      <vt:lpstr>ПЕРЕЧЕНЬ НАПРАВЛЕНИЙ ЦЕЛЕВОГО ИСПОЛЬЗОВАНИЯ ЛЬГОТНЫХ ИНВЕСТИЦИОННЫХ КРЕДИТОВ </vt:lpstr>
      <vt:lpstr>ПЕРЕЧЕНЬ НАПРАВЛЕНИЙ ЦЕЛЕВОГО ИСПОЛЬЗОВАНИЯ ЛЬГОТНЫХ ИНВЕСТИЦИОННЫХ КРЕДИТОВ </vt:lpstr>
      <vt:lpstr>ПЕРЕЧЕНЬ НАПРАВЛЕНИЙ ЦЕЛЕВОГО ИСПОЛЬЗОВАНИЯ ЛЬГОТНЫХ ИНВЕСТИЦИОННЫХ КРЕДИТОВ </vt:lpstr>
      <vt:lpstr>ПЕРЕЧЕНЬ НАПРАВЛЕНИЙ ЦЕЛЕВОГО ИСПОЛЬЗОВАНИЯ ЛЬГОТНЫХ ИНВЕСТИЦИОННЫХ КРЕДИТОВ </vt:lpstr>
      <vt:lpstr>ПЕРЕЧЕНЬ НАПРАВЛЕНИЙ ЦЕЛЕВОГО ИСПОЛЬЗОВАНИЯ ЛЬГОТНЫХ ИНВЕСТИЦИОННЫХ КРЕДИТОВ </vt:lpstr>
    </vt:vector>
  </TitlesOfParts>
  <Company>Accenture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meeting Week 7 20110725</dc:title>
  <dc:creator>ilya.sirota@accenture.com</dc:creator>
  <cp:lastModifiedBy>Кагирова Лилия Музакировна</cp:lastModifiedBy>
  <cp:revision>6110</cp:revision>
  <cp:lastPrinted>2019-10-23T14:35:47Z</cp:lastPrinted>
  <dcterms:created xsi:type="dcterms:W3CDTF">2010-08-24T16:42:52Z</dcterms:created>
  <dcterms:modified xsi:type="dcterms:W3CDTF">2019-10-23T15:17:20Z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0x010100349B3AC0BD38B441BE7113CB344F50B3</vt:lpwstr>
  </property>
  <property fmtid="{D5CDD505-2E9C-101B-9397-08002B2CF9AE}" pid="3" name="_NewReviewCycle">
    <vt:lpwstr/>
  </property>
</Properties>
</file>