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368" r:id="rId2"/>
    <p:sldId id="375" r:id="rId3"/>
    <p:sldId id="380" r:id="rId4"/>
    <p:sldId id="394" r:id="rId5"/>
    <p:sldId id="381" r:id="rId6"/>
    <p:sldId id="392" r:id="rId7"/>
    <p:sldId id="393" r:id="rId8"/>
    <p:sldId id="387" r:id="rId9"/>
    <p:sldId id="391" r:id="rId10"/>
    <p:sldId id="384" r:id="rId11"/>
    <p:sldId id="385" r:id="rId12"/>
    <p:sldId id="386" r:id="rId13"/>
    <p:sldId id="388" r:id="rId14"/>
  </p:sldIdLst>
  <p:sldSz cx="9144000" cy="6858000" type="screen4x3"/>
  <p:notesSz cx="6797675" cy="9928225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orient="horz" pos="572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5" pos="5352" userDrawn="1">
          <p15:clr>
            <a:srgbClr val="A4A3A4"/>
          </p15:clr>
        </p15:guide>
        <p15:guide id="6" pos="5692" userDrawn="1">
          <p15:clr>
            <a:srgbClr val="A4A3A4"/>
          </p15:clr>
        </p15:guide>
        <p15:guide id="7" orient="horz" pos="5" userDrawn="1">
          <p15:clr>
            <a:srgbClr val="A4A3A4"/>
          </p15:clr>
        </p15:guide>
        <p15:guide id="8" orient="horz" pos="2387" userDrawn="1">
          <p15:clr>
            <a:srgbClr val="A4A3A4"/>
          </p15:clr>
        </p15:guide>
        <p15:guide id="9" orient="horz" pos="2750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orient="horz" pos="3317" userDrawn="1">
          <p15:clr>
            <a:srgbClr val="A4A3A4"/>
          </p15:clr>
        </p15:guide>
        <p15:guide id="12" orient="horz" pos="2999" userDrawn="1">
          <p15:clr>
            <a:srgbClr val="A4A3A4"/>
          </p15:clr>
        </p15:guide>
        <p15:guide id="13" orient="horz" pos="935" userDrawn="1">
          <p15:clr>
            <a:srgbClr val="A4A3A4"/>
          </p15:clr>
        </p15:guide>
        <p15:guide id="14" pos="68" userDrawn="1">
          <p15:clr>
            <a:srgbClr val="A4A3A4"/>
          </p15:clr>
        </p15:guide>
        <p15:guide id="15" pos="3878" userDrawn="1">
          <p15:clr>
            <a:srgbClr val="A4A3A4"/>
          </p15:clr>
        </p15:guide>
        <p15:guide id="16" pos="3175" userDrawn="1">
          <p15:clr>
            <a:srgbClr val="A4A3A4"/>
          </p15:clr>
        </p15:guide>
        <p15:guide id="17" pos="4921" userDrawn="1">
          <p15:clr>
            <a:srgbClr val="A4A3A4"/>
          </p15:clr>
        </p15:guide>
        <p15:guide id="18" pos="2064" userDrawn="1">
          <p15:clr>
            <a:srgbClr val="A4A3A4"/>
          </p15:clr>
        </p15:guide>
        <p15:guide id="19" pos="2222" userDrawn="1">
          <p15:clr>
            <a:srgbClr val="A4A3A4"/>
          </p15:clr>
        </p15:guide>
        <p15:guide id="20" pos="2517" userDrawn="1">
          <p15:clr>
            <a:srgbClr val="A4A3A4"/>
          </p15:clr>
        </p15:guide>
        <p15:guide id="21" pos="2585" userDrawn="1">
          <p15:clr>
            <a:srgbClr val="A4A3A4"/>
          </p15:clr>
        </p15:guide>
        <p15:guide id="22" pos="2835" userDrawn="1">
          <p15:clr>
            <a:srgbClr val="A4A3A4"/>
          </p15:clr>
        </p15:guide>
        <p15:guide id="23" pos="5080" userDrawn="1">
          <p15:clr>
            <a:srgbClr val="A4A3A4"/>
          </p15:clr>
        </p15:guide>
        <p15:guide id="24" pos="47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7B2"/>
    <a:srgbClr val="BFE0F6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3" autoAdjust="0"/>
    <p:restoredTop sz="94660"/>
  </p:normalViewPr>
  <p:slideViewPr>
    <p:cSldViewPr snapToGrid="0">
      <p:cViewPr>
        <p:scale>
          <a:sx n="100" d="100"/>
          <a:sy n="100" d="100"/>
        </p:scale>
        <p:origin x="-2250" y="-450"/>
      </p:cViewPr>
      <p:guideLst>
        <p:guide orient="horz" pos="572"/>
        <p:guide orient="horz" pos="5"/>
        <p:guide orient="horz" pos="2387"/>
        <p:guide orient="horz" pos="2750"/>
        <p:guide orient="horz" pos="3816"/>
        <p:guide orient="horz" pos="3317"/>
        <p:guide orient="horz" pos="2999"/>
        <p:guide orient="horz" pos="935"/>
        <p:guide pos="2880"/>
        <p:guide pos="5352"/>
        <p:guide pos="5692"/>
        <p:guide pos="68"/>
        <p:guide pos="3878"/>
        <p:guide pos="3175"/>
        <p:guide pos="4921"/>
        <p:guide pos="2064"/>
        <p:guide pos="2222"/>
        <p:guide pos="2517"/>
        <p:guide pos="2585"/>
        <p:guide pos="2835"/>
        <p:guide pos="5080"/>
        <p:guide pos="47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995078437403883E-2"/>
          <c:y val="3.0285381479324469E-2"/>
          <c:w val="0.96800984312519389"/>
          <c:h val="0.9394292370413516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BFE0F6"/>
            </a:solidFill>
            <a:ln w="38100">
              <a:gradFill>
                <a:gsLst>
                  <a:gs pos="0">
                    <a:schemeClr val="bg1">
                      <a:lumMod val="65000"/>
                    </a:scheme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2700000" scaled="0"/>
              </a:gradFill>
            </a:ln>
            <a:effectLst>
              <a:innerShdw blurRad="63500" dist="50800" dir="13500000">
                <a:prstClr val="black">
                  <a:alpha val="25000"/>
                </a:prstClr>
              </a:innerShdw>
            </a:effectLst>
          </c:spPr>
          <c:invertIfNegative val="0"/>
          <c:val>
            <c:numRef>
              <c:f>Sheet1!$A$1:$D$1</c:f>
              <c:numCache>
                <c:formatCode>General</c:formatCode>
                <c:ptCount val="4"/>
                <c:pt idx="0">
                  <c:v>7853393</c:v>
                </c:pt>
                <c:pt idx="1">
                  <c:v>9822603</c:v>
                </c:pt>
                <c:pt idx="2">
                  <c:v>3922106</c:v>
                </c:pt>
                <c:pt idx="3">
                  <c:v>3731185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8686976"/>
        <c:axId val="88688512"/>
      </c:barChart>
      <c:lineChart>
        <c:grouping val="standard"/>
        <c:varyColors val="0"/>
        <c:ser>
          <c:idx val="1"/>
          <c:order val="1"/>
          <c:spPr>
            <a:ln w="28575" algn="ctr">
              <a:solidFill>
                <a:srgbClr val="064A9D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9"/>
              <c:spPr>
                <a:solidFill>
                  <a:srgbClr val="064A9D"/>
                </a:solidFill>
                <a:ln w="9525" algn="ctr">
                  <a:solidFill>
                    <a:srgbClr val="064A9D"/>
                  </a:solidFill>
                  <a:prstDash val="solid"/>
                </a:ln>
              </c:spPr>
            </c:marker>
            <c:bubble3D val="0"/>
          </c:dPt>
          <c:dPt>
            <c:idx val="1"/>
            <c:marker>
              <c:symbol val="circle"/>
              <c:size val="9"/>
              <c:spPr>
                <a:solidFill>
                  <a:srgbClr val="064A9D"/>
                </a:solidFill>
                <a:ln w="9525" algn="ctr">
                  <a:solidFill>
                    <a:srgbClr val="064A9D"/>
                  </a:solidFill>
                  <a:prstDash val="solid"/>
                </a:ln>
              </c:spPr>
            </c:marker>
            <c:bubble3D val="0"/>
          </c:dPt>
          <c:dPt>
            <c:idx val="2"/>
            <c:marker>
              <c:symbol val="circle"/>
              <c:size val="9"/>
              <c:spPr>
                <a:solidFill>
                  <a:srgbClr val="064A9D"/>
                </a:solidFill>
                <a:ln w="9525" algn="ctr">
                  <a:solidFill>
                    <a:srgbClr val="064A9D"/>
                  </a:solidFill>
                  <a:prstDash val="solid"/>
                </a:ln>
              </c:spPr>
            </c:marker>
            <c:bubble3D val="0"/>
          </c:dPt>
          <c:dPt>
            <c:idx val="3"/>
            <c:marker>
              <c:symbol val="circle"/>
              <c:size val="9"/>
              <c:spPr>
                <a:solidFill>
                  <a:srgbClr val="064A9D"/>
                </a:solidFill>
                <a:ln w="9525" algn="ctr">
                  <a:solidFill>
                    <a:srgbClr val="064A9D"/>
                  </a:solidFill>
                  <a:prstDash val="solid"/>
                </a:ln>
              </c:spPr>
            </c:marker>
            <c:bubble3D val="0"/>
          </c:dPt>
          <c:val>
            <c:numRef>
              <c:f>Sheet1!$A$2:$D$2</c:f>
              <c:numCache>
                <c:formatCode>General</c:formatCode>
                <c:ptCount val="4"/>
                <c:pt idx="0">
                  <c:v>100813</c:v>
                </c:pt>
                <c:pt idx="1">
                  <c:v>119129</c:v>
                </c:pt>
                <c:pt idx="2">
                  <c:v>154204</c:v>
                </c:pt>
                <c:pt idx="3">
                  <c:v>182989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686976"/>
        <c:axId val="88690048"/>
      </c:lineChart>
      <c:catAx>
        <c:axId val="886869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38100" algn="ctr">
            <a:solidFill>
              <a:srgbClr val="2F67B2"/>
            </a:solidFill>
            <a:prstDash val="solid"/>
          </a:ln>
        </c:spPr>
        <c:crossAx val="88688512"/>
        <c:crosses val="min"/>
        <c:auto val="0"/>
        <c:lblAlgn val="ctr"/>
        <c:lblOffset val="100"/>
        <c:noMultiLvlLbl val="0"/>
      </c:catAx>
      <c:valAx>
        <c:axId val="88688512"/>
        <c:scaling>
          <c:orientation val="minMax"/>
          <c:max val="982260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bg1"/>
            </a:solidFill>
            <a:prstDash val="solid"/>
          </a:ln>
        </c:spPr>
        <c:crossAx val="88686976"/>
        <c:crosses val="min"/>
        <c:crossBetween val="between"/>
      </c:valAx>
      <c:valAx>
        <c:axId val="88690048"/>
        <c:scaling>
          <c:orientation val="minMax"/>
          <c:max val="750000"/>
          <c:min val="50000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bg1"/>
            </a:solidFill>
            <a:prstDash val="solid"/>
          </a:ln>
        </c:spPr>
        <c:crossAx val="88686976"/>
        <c:crosses val="max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B6F3E-2112-4D95-835B-AD11CCF7A14B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21838-0D59-4E8B-95D5-5E2C54C1CA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39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38BA-9A5D-4F7B-A832-6B1CDDA4E8F5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44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67" y="0"/>
            <a:ext cx="9157167" cy="68794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95536" y="980728"/>
            <a:ext cx="5040560" cy="1027653"/>
          </a:xfrm>
        </p:spPr>
        <p:txBody>
          <a:bodyPr>
            <a:normAutofit/>
          </a:bodyPr>
          <a:lstStyle>
            <a:lvl1pPr algn="l">
              <a:defRPr sz="2500" b="0" baseline="0">
                <a:solidFill>
                  <a:srgbClr val="2F67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НАЗВАНИЕ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5537" y="2060848"/>
            <a:ext cx="2736304" cy="720080"/>
          </a:xfrm>
        </p:spPr>
        <p:txBody>
          <a:bodyPr/>
          <a:lstStyle>
            <a:lvl1pPr marL="0" indent="0" algn="l">
              <a:buNone/>
              <a:defRPr sz="1200" i="1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Автор презентации</a:t>
            </a:r>
            <a:endParaRPr lang="ru-RU" dirty="0"/>
          </a:p>
        </p:txBody>
      </p:sp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2168158" cy="594016"/>
          </a:xfrm>
          <a:prstGeom prst="rect">
            <a:avLst/>
          </a:prstGeom>
        </p:spPr>
      </p:pic>
      <p:sp>
        <p:nvSpPr>
          <p:cNvPr id="29" name="Подзаголовок 2"/>
          <p:cNvSpPr txBox="1">
            <a:spLocks/>
          </p:cNvSpPr>
          <p:nvPr userDrawn="1"/>
        </p:nvSpPr>
        <p:spPr bwMode="auto">
          <a:xfrm>
            <a:off x="8244408" y="6309320"/>
            <a:ext cx="720080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i="0" dirty="0" smtClean="0">
                <a:solidFill>
                  <a:srgbClr val="2F67B2"/>
                </a:solidFill>
              </a:rPr>
              <a:t>VSK.RU</a:t>
            </a:r>
            <a:endParaRPr lang="ru-RU" sz="1100" i="0" dirty="0">
              <a:solidFill>
                <a:srgbClr val="2F67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5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ая Шпаргал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Шпаргалка ВСК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4880769"/>
              </p:ext>
            </p:extLst>
          </p:nvPr>
        </p:nvGraphicFramePr>
        <p:xfrm>
          <a:off x="395536" y="4530824"/>
          <a:ext cx="8253618" cy="170648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695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840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n>
                            <a:noFill/>
                          </a:ln>
                        </a:rPr>
                        <a:t>Заголовок столбца</a:t>
                      </a:r>
                      <a:endParaRPr lang="ru-RU" sz="1400" b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n>
                            <a:noFill/>
                          </a:ln>
                        </a:rPr>
                        <a:t>Столбец </a:t>
                      </a:r>
                      <a:endParaRPr lang="ru-RU" sz="1400" b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Текст 1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Нейтральная информация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Текст 2</a:t>
                      </a:r>
                    </a:p>
                    <a:p>
                      <a:endParaRPr lang="ru-RU" sz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Положительная информация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Текст 3</a:t>
                      </a:r>
                    </a:p>
                    <a:p>
                      <a:endParaRPr lang="ru-RU" sz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Отрицательная информация</a:t>
                      </a:r>
                      <a:endParaRPr lang="ru-RU" sz="120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ru-RU" sz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 userDrawn="1"/>
        </p:nvSpPr>
        <p:spPr>
          <a:xfrm>
            <a:off x="323528" y="4160113"/>
            <a:ext cx="2954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solidFill>
                  <a:schemeClr val="tx2"/>
                </a:solidFill>
              </a:rPr>
              <a:t>Внешний вид утверждённой таблицы</a:t>
            </a:r>
            <a:endParaRPr lang="ru-RU" sz="1200" i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5536" y="3032976"/>
            <a:ext cx="2882006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 userDrawn="1"/>
        </p:nvSpPr>
        <p:spPr bwMode="auto">
          <a:xfrm>
            <a:off x="323528" y="2708921"/>
            <a:ext cx="8784976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Основные параметры по таблице: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Заголовок (</a:t>
            </a:r>
            <a:r>
              <a:rPr lang="en-US" sz="1400" dirty="0" smtClean="0">
                <a:solidFill>
                  <a:schemeClr val="bg1"/>
                </a:solidFill>
              </a:rPr>
              <a:t>Arial 1</a:t>
            </a:r>
            <a:r>
              <a:rPr lang="ru-RU" sz="1400" dirty="0" smtClean="0">
                <a:solidFill>
                  <a:schemeClr val="bg1"/>
                </a:solidFill>
              </a:rPr>
              <a:t>4</a:t>
            </a:r>
            <a:r>
              <a:rPr lang="en-US" sz="1400" dirty="0" smtClean="0">
                <a:solidFill>
                  <a:schemeClr val="bg1"/>
                </a:solidFill>
              </a:rPr>
              <a:t>, regular</a:t>
            </a:r>
            <a:r>
              <a:rPr lang="ru-RU" sz="1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sz="1200" dirty="0" smtClean="0"/>
              <a:t>Основной уровень</a:t>
            </a:r>
            <a:r>
              <a:rPr lang="en-US" sz="1200" dirty="0" smtClean="0"/>
              <a:t> (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Arial 1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regular</a:t>
            </a:r>
            <a:r>
              <a:rPr lang="en-US" sz="1200" dirty="0" smtClean="0"/>
              <a:t>)</a:t>
            </a:r>
            <a:endParaRPr lang="ru-RU" sz="1200" dirty="0" smtClean="0"/>
          </a:p>
          <a:p>
            <a:r>
              <a:rPr lang="ru-RU" sz="1200" b="1" dirty="0" smtClean="0">
                <a:solidFill>
                  <a:schemeClr val="accent3"/>
                </a:solidFill>
              </a:rPr>
              <a:t>Текст с положительным акцентом</a:t>
            </a:r>
            <a:r>
              <a:rPr lang="en-US" sz="1200" b="1" dirty="0" smtClean="0">
                <a:solidFill>
                  <a:schemeClr val="accent3"/>
                </a:solidFill>
              </a:rPr>
              <a:t> (Arial 1</a:t>
            </a:r>
            <a:r>
              <a:rPr lang="ru-RU" sz="1200" b="1" dirty="0" smtClean="0">
                <a:solidFill>
                  <a:schemeClr val="accent3"/>
                </a:solidFill>
              </a:rPr>
              <a:t>2</a:t>
            </a:r>
            <a:r>
              <a:rPr lang="en-US" sz="1200" b="1" dirty="0" smtClean="0">
                <a:solidFill>
                  <a:schemeClr val="accent3"/>
                </a:solidFill>
              </a:rPr>
              <a:t>, bold)</a:t>
            </a:r>
            <a:r>
              <a:rPr lang="ru-RU" sz="1200" b="1" dirty="0" smtClean="0">
                <a:solidFill>
                  <a:schemeClr val="accent3"/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ru-RU" sz="1200" b="1" dirty="0" smtClean="0">
                <a:solidFill>
                  <a:schemeClr val="accent3"/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использовать не более 1 предложения</a:t>
            </a:r>
            <a:endParaRPr lang="ru-RU" sz="1200" b="1" dirty="0" smtClean="0">
              <a:solidFill>
                <a:schemeClr val="accent3"/>
              </a:solidFill>
            </a:endParaRPr>
          </a:p>
          <a:p>
            <a:r>
              <a:rPr lang="ru-RU" sz="1200" b="1" dirty="0" smtClean="0">
                <a:solidFill>
                  <a:schemeClr val="accent2"/>
                </a:solidFill>
              </a:rPr>
              <a:t>Текст с отрицательным акцентом</a:t>
            </a:r>
            <a:r>
              <a:rPr lang="en-US" sz="1200" b="1" dirty="0" smtClean="0">
                <a:solidFill>
                  <a:schemeClr val="accent2"/>
                </a:solidFill>
              </a:rPr>
              <a:t> (Arial 1</a:t>
            </a:r>
            <a:r>
              <a:rPr lang="ru-RU" sz="1200" b="1" dirty="0" smtClean="0">
                <a:solidFill>
                  <a:schemeClr val="accent2"/>
                </a:solidFill>
              </a:rPr>
              <a:t>2</a:t>
            </a:r>
            <a:r>
              <a:rPr lang="en-US" sz="1200" b="1" dirty="0" smtClean="0">
                <a:solidFill>
                  <a:schemeClr val="accent2"/>
                </a:solidFill>
              </a:rPr>
              <a:t>, bold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ru-RU" sz="1200" b="1" dirty="0" smtClean="0">
                <a:solidFill>
                  <a:schemeClr val="accent3"/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использовать не более 1 предложения</a:t>
            </a:r>
            <a:endParaRPr lang="ru-RU" sz="1200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395536" y="2492896"/>
            <a:ext cx="828092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бъект 2"/>
          <p:cNvSpPr txBox="1">
            <a:spLocks/>
          </p:cNvSpPr>
          <p:nvPr userDrawn="1"/>
        </p:nvSpPr>
        <p:spPr bwMode="auto">
          <a:xfrm>
            <a:off x="323528" y="980729"/>
            <a:ext cx="8784976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Основные параметры по тексту: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Главная информация (</a:t>
            </a:r>
            <a:r>
              <a:rPr lang="en-US" sz="1400" dirty="0" smtClean="0">
                <a:solidFill>
                  <a:schemeClr val="tx2"/>
                </a:solidFill>
              </a:rPr>
              <a:t>Arial 1</a:t>
            </a:r>
            <a:r>
              <a:rPr lang="ru-RU" sz="1400" dirty="0" smtClean="0">
                <a:solidFill>
                  <a:schemeClr val="tx2"/>
                </a:solidFill>
              </a:rPr>
              <a:t>4</a:t>
            </a:r>
            <a:r>
              <a:rPr lang="en-US" sz="1400" dirty="0" smtClean="0">
                <a:solidFill>
                  <a:schemeClr val="tx2"/>
                </a:solidFill>
              </a:rPr>
              <a:t>, regular</a:t>
            </a:r>
            <a:r>
              <a:rPr lang="ru-RU" sz="1400" dirty="0" smtClean="0">
                <a:solidFill>
                  <a:schemeClr val="tx2"/>
                </a:solidFill>
              </a:rPr>
              <a:t>)</a:t>
            </a:r>
          </a:p>
          <a:p>
            <a:r>
              <a:rPr lang="ru-RU" sz="1200" dirty="0" smtClean="0"/>
              <a:t>Основной уровень</a:t>
            </a:r>
            <a:r>
              <a:rPr lang="en-US" sz="1200" dirty="0" smtClean="0"/>
              <a:t> (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Arial 1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regular</a:t>
            </a:r>
            <a:r>
              <a:rPr lang="en-US" sz="1200" dirty="0" smtClean="0"/>
              <a:t>)</a:t>
            </a:r>
            <a:endParaRPr lang="ru-RU" sz="1200" dirty="0" smtClean="0"/>
          </a:p>
          <a:p>
            <a:r>
              <a:rPr lang="ru-RU" sz="1200" b="1" dirty="0" smtClean="0">
                <a:solidFill>
                  <a:schemeClr val="accent3"/>
                </a:solidFill>
              </a:rPr>
              <a:t>Текст с положительным акцентом</a:t>
            </a:r>
            <a:r>
              <a:rPr lang="en-US" sz="1200" b="1" dirty="0" smtClean="0">
                <a:solidFill>
                  <a:schemeClr val="accent3"/>
                </a:solidFill>
              </a:rPr>
              <a:t> (Arial 1</a:t>
            </a:r>
            <a:r>
              <a:rPr lang="ru-RU" sz="1200" b="1" dirty="0" smtClean="0">
                <a:solidFill>
                  <a:schemeClr val="accent3"/>
                </a:solidFill>
              </a:rPr>
              <a:t>2</a:t>
            </a:r>
            <a:r>
              <a:rPr lang="en-US" sz="1200" b="1" dirty="0" smtClean="0">
                <a:solidFill>
                  <a:schemeClr val="accent3"/>
                </a:solidFill>
              </a:rPr>
              <a:t>, bold)</a:t>
            </a:r>
            <a:r>
              <a:rPr lang="ru-RU" sz="1200" b="1" dirty="0" smtClean="0">
                <a:solidFill>
                  <a:schemeClr val="accent3"/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ru-RU" sz="1200" b="1" dirty="0" smtClean="0">
                <a:solidFill>
                  <a:schemeClr val="accent3"/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использовать не более 1 предложения</a:t>
            </a:r>
            <a:endParaRPr lang="ru-RU" sz="1200" b="1" dirty="0" smtClean="0">
              <a:solidFill>
                <a:schemeClr val="accent3"/>
              </a:solidFill>
            </a:endParaRPr>
          </a:p>
          <a:p>
            <a:r>
              <a:rPr lang="ru-RU" sz="1200" b="1" dirty="0" smtClean="0">
                <a:solidFill>
                  <a:schemeClr val="accent2"/>
                </a:solidFill>
              </a:rPr>
              <a:t>Текст с отрицательным акцентом</a:t>
            </a:r>
            <a:r>
              <a:rPr lang="en-US" sz="1200" b="1" dirty="0" smtClean="0">
                <a:solidFill>
                  <a:schemeClr val="accent2"/>
                </a:solidFill>
              </a:rPr>
              <a:t> (Arial 1</a:t>
            </a:r>
            <a:r>
              <a:rPr lang="ru-RU" sz="1200" b="1" dirty="0" smtClean="0">
                <a:solidFill>
                  <a:schemeClr val="accent2"/>
                </a:solidFill>
              </a:rPr>
              <a:t>2</a:t>
            </a:r>
            <a:r>
              <a:rPr lang="en-US" sz="1200" b="1" dirty="0" smtClean="0">
                <a:solidFill>
                  <a:schemeClr val="accent2"/>
                </a:solidFill>
              </a:rPr>
              <a:t>, bold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ru-RU" sz="1200" b="1" dirty="0" smtClean="0">
                <a:solidFill>
                  <a:schemeClr val="accent3"/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использовать не более 1 предложения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6146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8984651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5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F91-8C03-4D61-9829-B373C137FAAD}" type="datetime1">
              <a:rPr lang="en-US" smtClean="0"/>
              <a:pPr/>
              <a:t>4/4/2019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fld id="{D4858928-1D4B-4915-BABA-775CDEE189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8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11573" y="6377940"/>
            <a:ext cx="292853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75B29-7AC0-4C16-809C-3704014D6650}" type="datetime1">
              <a:rPr lang="en-US" smtClean="0"/>
              <a:pPr/>
              <a:t>4/4/2019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34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Фор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60134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3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FC5D5C62-2AD8-4F67-BE39-A1D477E7FCD0}" type="datetime1">
              <a:rPr lang="en-US" smtClean="0"/>
              <a:pPr/>
              <a:t>4/4/2019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46358"/>
            <a:ext cx="333602" cy="138499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849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Фор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316288" cy="492941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316288" cy="492941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D5DEA2CB-E76A-4151-ACCB-599882A97BF9}" type="datetime1">
              <a:rPr lang="en-US" smtClean="0"/>
              <a:pPr/>
              <a:t>4/4/2019</a:t>
            </a:fld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46358"/>
            <a:ext cx="333602" cy="138499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17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3"/>
            <a:ext cx="4176464" cy="237626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3645025"/>
            <a:ext cx="4176464" cy="255867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sz="half" idx="10"/>
          </p:nvPr>
        </p:nvSpPr>
        <p:spPr>
          <a:xfrm>
            <a:off x="4572000" y="1196752"/>
            <a:ext cx="4392488" cy="237626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Содержимое 3"/>
          <p:cNvSpPr>
            <a:spLocks noGrp="1"/>
          </p:cNvSpPr>
          <p:nvPr>
            <p:ph sz="half" idx="11"/>
          </p:nvPr>
        </p:nvSpPr>
        <p:spPr>
          <a:xfrm>
            <a:off x="4572000" y="3645024"/>
            <a:ext cx="4392488" cy="255867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19E8982A-C496-461C-B8CC-E6561986592A}" type="datetime1">
              <a:rPr lang="en-US" smtClean="0"/>
              <a:pPr/>
              <a:t>4/4/2019</a:t>
            </a:fld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46358"/>
            <a:ext cx="333602" cy="138499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59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Форм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3"/>
            <a:ext cx="8784976" cy="230425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3684165"/>
            <a:ext cx="8784976" cy="248113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8C41D471-232F-43FC-8DED-BD81D8FAF460}" type="datetime1">
              <a:rPr lang="en-US" smtClean="0"/>
              <a:pPr/>
              <a:t>4/4/2019</a:t>
            </a:fld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46358"/>
            <a:ext cx="333602" cy="138499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79512" y="3573016"/>
            <a:ext cx="84969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196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3"/>
            <a:ext cx="8784976" cy="16561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3284984"/>
            <a:ext cx="4248472" cy="284117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79512" y="3068960"/>
            <a:ext cx="84969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3"/>
          <p:cNvSpPr>
            <a:spLocks noGrp="1"/>
          </p:cNvSpPr>
          <p:nvPr>
            <p:ph sz="half" idx="10"/>
          </p:nvPr>
        </p:nvSpPr>
        <p:spPr>
          <a:xfrm>
            <a:off x="4557932" y="3284984"/>
            <a:ext cx="4406556" cy="284117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8156B69B-C60D-4871-9D90-EB0960538464}" type="datetime1">
              <a:rPr lang="en-US" smtClean="0"/>
              <a:pPr/>
              <a:t>4/4/2019</a:t>
            </a:fld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46358"/>
            <a:ext cx="333602" cy="138499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280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Форма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9FB052BE-C55D-4F6B-A5F2-418F4B259638}" type="datetime1">
              <a:rPr lang="en-US" smtClean="0"/>
              <a:pPr/>
              <a:t>4/4/2019</a:t>
            </a:fld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46358"/>
            <a:ext cx="333602" cy="138499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03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Форма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EF828A99-2366-499F-AF73-7B5A68EBE32A}" type="datetime1">
              <a:rPr lang="en-US" smtClean="0"/>
              <a:pPr/>
              <a:t>4/4/2019</a:t>
            </a:fld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46358"/>
            <a:ext cx="333602" cy="138499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90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44216" y="3579093"/>
            <a:ext cx="4676056" cy="786011"/>
          </a:xfrm>
        </p:spPr>
        <p:txBody>
          <a:bodyPr anchor="t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500" b="0" cap="none"/>
            </a:lvl1pPr>
          </a:lstStyle>
          <a:p>
            <a:pPr lvl="0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339752" y="4365105"/>
            <a:ext cx="4680520" cy="432047"/>
          </a:xfrm>
        </p:spPr>
        <p:txBody>
          <a:bodyPr anchor="b"/>
          <a:lstStyle>
            <a:lvl1pPr marL="0" indent="0">
              <a:buNone/>
              <a:defRPr sz="11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Автор презентации</a:t>
            </a:r>
          </a:p>
          <a:p>
            <a:pPr lvl="0"/>
            <a:r>
              <a:rPr lang="ru-RU" dirty="0" smtClean="0"/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42069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9176468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0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0" name="Picture 4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763325" y="332657"/>
            <a:ext cx="7337067" cy="32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79388" y="1196975"/>
            <a:ext cx="8785225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677" y="332656"/>
            <a:ext cx="323528" cy="32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7497" y="6489848"/>
            <a:ext cx="251520" cy="25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46358"/>
            <a:ext cx="333602" cy="138499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5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82676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ru-RU" sz="1000" i="1" smtClean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B2D058-659A-4B01-82F7-8E4E8D37131D}" type="datetime1">
              <a:rPr lang="en-US" smtClean="0"/>
              <a:pPr/>
              <a:t>4/4/2019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94" y="367344"/>
            <a:ext cx="918047" cy="251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  <p:sldLayoutId id="2147483668" r:id="rId5"/>
    <p:sldLayoutId id="2147483669" r:id="rId6"/>
    <p:sldLayoutId id="2147483665" r:id="rId7"/>
    <p:sldLayoutId id="2147483666" r:id="rId8"/>
    <p:sldLayoutId id="2147483663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kern="1200" baseline="0">
          <a:solidFill>
            <a:srgbClr val="2F67B2"/>
          </a:solidFill>
          <a:latin typeface="Tahoma" pitchFamily="34" charset="0"/>
          <a:ea typeface="Tahoma" panose="020B0604030504040204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hyperlink" Target="http://www.vsk.ru/" TargetMode="Externa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tags" Target="../tags/tag29.xml"/><Relationship Id="rId39" Type="http://schemas.openxmlformats.org/officeDocument/2006/relationships/image" Target="../media/image19.jpeg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slideLayout" Target="../slideLayouts/slideLayout11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tags" Target="../tags/tag36.xml"/><Relationship Id="rId38" Type="http://schemas.openxmlformats.org/officeDocument/2006/relationships/chart" Target="../charts/chart1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tags" Target="../tags/tag32.xml"/><Relationship Id="rId1" Type="http://schemas.openxmlformats.org/officeDocument/2006/relationships/vmlDrawing" Target="../drawings/vmlDrawing4.v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tags" Target="../tags/tag35.xml"/><Relationship Id="rId37" Type="http://schemas.openxmlformats.org/officeDocument/2006/relationships/image" Target="../media/image18.emf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tags" Target="../tags/tag31.xml"/><Relationship Id="rId36" Type="http://schemas.openxmlformats.org/officeDocument/2006/relationships/oleObject" Target="../embeddings/oleObject4.bin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tags" Target="../tags/tag34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tags" Target="../tags/tag30.xml"/><Relationship Id="rId30" Type="http://schemas.openxmlformats.org/officeDocument/2006/relationships/tags" Target="../tags/tag33.xml"/><Relationship Id="rId35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ый треугольник 7">
            <a:extLst>
              <a:ext uri="{FF2B5EF4-FFF2-40B4-BE49-F238E27FC236}">
                <a16:creationId xmlns="" xmlns:a16="http://schemas.microsoft.com/office/drawing/2014/main" id="{6605B034-8AD2-44D2-9742-0024645781C9}"/>
              </a:ext>
            </a:extLst>
          </p:cNvPr>
          <p:cNvSpPr/>
          <p:nvPr/>
        </p:nvSpPr>
        <p:spPr>
          <a:xfrm>
            <a:off x="-9905" y="3560318"/>
            <a:ext cx="5800065" cy="3309257"/>
          </a:xfrm>
          <a:prstGeom prst="rtTriangle">
            <a:avLst/>
          </a:prstGeom>
          <a:solidFill>
            <a:srgbClr val="7C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0156E77-DF7E-453A-9A52-BABE8EA299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69" y="3760871"/>
            <a:ext cx="6589231" cy="31087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147A665-471B-4C3F-B3A5-FAE2E46134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3" b="70286"/>
          <a:stretch/>
        </p:blipFill>
        <p:spPr>
          <a:xfrm>
            <a:off x="5050971" y="0"/>
            <a:ext cx="4093029" cy="20378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AD387AF-3E08-46F3-980D-B04B3764F1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63126" y="362138"/>
            <a:ext cx="1490735" cy="4102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5214946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СТРАХОВАНИЕ СЕЛЬСКОХОЗЯЙСТВЕННЫХ РИСКОВ</a:t>
            </a:r>
            <a:endParaRPr lang="ru-RU" sz="2000" b="1" cap="all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22288" y="6307553"/>
            <a:ext cx="4809752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903597" y="6249725"/>
            <a:ext cx="1065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2F67B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VSK.RU</a:t>
            </a:r>
            <a:endParaRPr lang="ru-RU" sz="1600" dirty="0">
              <a:solidFill>
                <a:srgbClr val="2F67B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1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571500" y="2054758"/>
            <a:ext cx="3713163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D1535ABD-CC55-42A0-8423-A5C1D7D164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1226758"/>
            <a:ext cx="828000" cy="828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7BA12A-04AB-4FA1-87FB-A6D716583812}" type="slidenum">
              <a:rPr lang="ru-RU" smtClean="0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10</a:t>
            </a:fld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47801" y="1254738"/>
            <a:ext cx="2835870" cy="76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 baseline="0">
                <a:solidFill>
                  <a:srgbClr val="2F67B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Основные 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466551" y="2262051"/>
            <a:ext cx="3961433" cy="385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b="1" dirty="0">
                <a:latin typeface="Tahoma" pitchFamily="34" charset="0"/>
                <a:cs typeface="Tahoma" pitchFamily="34" charset="0"/>
              </a:rPr>
              <a:t>Заявление на страхование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b="1" dirty="0">
                <a:latin typeface="Tahoma" pitchFamily="34" charset="0"/>
                <a:cs typeface="Tahoma" pitchFamily="34" charset="0"/>
              </a:rPr>
              <a:t>Паспорта технологий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 возделывания с/х культур  и (или) технологическая карта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b="1" dirty="0">
                <a:latin typeface="Tahoma" pitchFamily="34" charset="0"/>
                <a:cs typeface="Tahoma" pitchFamily="34" charset="0"/>
              </a:rPr>
              <a:t>Справка о цене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 реализации единицы веса продукции из органов статистики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b="1" dirty="0">
                <a:latin typeface="Tahoma" pitchFamily="34" charset="0"/>
                <a:cs typeface="Tahoma" pitchFamily="34" charset="0"/>
              </a:rPr>
              <a:t>Карта полей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 (план, схема, контуры </a:t>
            </a:r>
            <a:br>
              <a:rPr lang="ru-RU" sz="1000" dirty="0">
                <a:latin typeface="Tahoma" pitchFamily="34" charset="0"/>
                <a:cs typeface="Tahoma" pitchFamily="34" charset="0"/>
              </a:rPr>
            </a:br>
            <a:r>
              <a:rPr lang="ru-RU" sz="1000" dirty="0">
                <a:latin typeface="Tahoma" pitchFamily="34" charset="0"/>
                <a:cs typeface="Tahoma" pitchFamily="34" charset="0"/>
              </a:rPr>
              <a:t>с указанием № каждого участка, его площади </a:t>
            </a:r>
            <a:br>
              <a:rPr lang="ru-RU" sz="1000" dirty="0">
                <a:latin typeface="Tahoma" pitchFamily="34" charset="0"/>
                <a:cs typeface="Tahoma" pitchFamily="34" charset="0"/>
              </a:rPr>
            </a:br>
            <a:r>
              <a:rPr lang="ru-RU" sz="1000" dirty="0">
                <a:latin typeface="Tahoma" pitchFamily="34" charset="0"/>
                <a:cs typeface="Tahoma" pitchFamily="34" charset="0"/>
              </a:rPr>
              <a:t>и сорта, посажанных культур)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b="1" dirty="0">
                <a:latin typeface="Tahoma" pitchFamily="34" charset="0"/>
                <a:cs typeface="Tahoma" pitchFamily="34" charset="0"/>
              </a:rPr>
              <a:t>Справка об урожайности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 за предшествующие </a:t>
            </a:r>
            <a:br>
              <a:rPr lang="ru-RU" sz="1000" dirty="0">
                <a:latin typeface="Tahoma" pitchFamily="34" charset="0"/>
                <a:cs typeface="Tahoma" pitchFamily="34" charset="0"/>
              </a:rPr>
            </a:br>
            <a:r>
              <a:rPr lang="ru-RU" sz="1000" dirty="0">
                <a:latin typeface="Tahoma" pitchFamily="34" charset="0"/>
                <a:cs typeface="Tahoma" pitchFamily="34" charset="0"/>
              </a:rPr>
              <a:t>5 лет из областного (краевого/ республиканского) районного комитета </a:t>
            </a:r>
            <a:br>
              <a:rPr lang="ru-RU" sz="1000" dirty="0">
                <a:latin typeface="Tahoma" pitchFamily="34" charset="0"/>
                <a:cs typeface="Tahoma" pitchFamily="34" charset="0"/>
              </a:rPr>
            </a:br>
            <a:r>
              <a:rPr lang="ru-RU" sz="1000" dirty="0">
                <a:latin typeface="Tahoma" pitchFamily="34" charset="0"/>
                <a:cs typeface="Tahoma" pitchFamily="34" charset="0"/>
              </a:rPr>
              <a:t>по статистике (по каждой культуре, заявляемой на страхование)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b="1" dirty="0">
                <a:latin typeface="Tahoma" pitchFamily="34" charset="0"/>
                <a:cs typeface="Tahoma" pitchFamily="34" charset="0"/>
              </a:rPr>
              <a:t>Формы статистической отчетности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 за предшествующие 5 лет, заверенные органом статистики (Форма 29-СХ (2-фермер) и 4-СХ </a:t>
            </a:r>
            <a:br>
              <a:rPr lang="ru-RU" sz="1000" dirty="0">
                <a:latin typeface="Tahoma" pitchFamily="34" charset="0"/>
                <a:cs typeface="Tahoma" pitchFamily="34" charset="0"/>
              </a:rPr>
            </a:br>
            <a:r>
              <a:rPr lang="ru-RU" sz="1000" dirty="0">
                <a:latin typeface="Tahoma" pitchFamily="34" charset="0"/>
                <a:cs typeface="Tahoma" pitchFamily="34" charset="0"/>
              </a:rPr>
              <a:t>(1-фермер))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b="1" dirty="0">
                <a:latin typeface="Tahoma" pitchFamily="34" charset="0"/>
                <a:cs typeface="Tahoma" pitchFamily="34" charset="0"/>
              </a:rPr>
              <a:t>Документы на посевной/посадочный материал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 Сертификаты (удостоверения) качества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5754143" y="1254738"/>
            <a:ext cx="2835870" cy="76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 baseline="0">
                <a:solidFill>
                  <a:srgbClr val="2F67B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Дополнительные 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876850" y="2054758"/>
            <a:ext cx="3821877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2"/>
          <p:cNvSpPr txBox="1">
            <a:spLocks/>
          </p:cNvSpPr>
          <p:nvPr/>
        </p:nvSpPr>
        <p:spPr bwMode="auto">
          <a:xfrm>
            <a:off x="4755530" y="2262051"/>
            <a:ext cx="3961433" cy="6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b="1" dirty="0">
                <a:latin typeface="Tahoma" pitchFamily="34" charset="0"/>
                <a:cs typeface="Tahoma" pitchFamily="34" charset="0"/>
              </a:rPr>
              <a:t>Акт осмотра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 хозяйства и фотоматериал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b="1" dirty="0">
                <a:latin typeface="Tahoma" pitchFamily="34" charset="0"/>
                <a:cs typeface="Tahoma" pitchFamily="34" charset="0"/>
              </a:rPr>
              <a:t>Документы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 по электроснабжению и пожарной безопасности (для закрытого грунта)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EC17912A-3962-45BB-9EDE-DB801D0B94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50" y="1226758"/>
            <a:ext cx="828000" cy="82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94" b="-576"/>
          <a:stretch/>
        </p:blipFill>
        <p:spPr>
          <a:xfrm>
            <a:off x="4860032" y="3244132"/>
            <a:ext cx="3851226" cy="2846002"/>
          </a:xfrm>
          <a:prstGeom prst="rect">
            <a:avLst/>
          </a:prstGeom>
        </p:spPr>
      </p:pic>
      <p:sp>
        <p:nvSpPr>
          <p:cNvPr id="15" name="object 6"/>
          <p:cNvSpPr txBox="1"/>
          <p:nvPr/>
        </p:nvSpPr>
        <p:spPr>
          <a:xfrm>
            <a:off x="676195" y="356741"/>
            <a:ext cx="7330768" cy="246751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lang="ru-RU" sz="15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Документы, необходимые при заключении договора</a:t>
            </a:r>
            <a:endParaRPr sz="1500" b="1" dirty="0">
              <a:solidFill>
                <a:srgbClr val="2F67B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96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5169679" y="4947031"/>
            <a:ext cx="2926080" cy="397569"/>
          </a:xfrm>
          <a:prstGeom prst="rect">
            <a:avLst/>
          </a:prstGeom>
          <a:ln w="38100">
            <a:gradFill>
              <a:gsLst>
                <a:gs pos="0">
                  <a:srgbClr val="D9D9D9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0"/>
            </a:gradFill>
          </a:ln>
          <a:effectLst>
            <a:innerShdw blurRad="63500" dist="50800" dir="135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160397" y="2655732"/>
            <a:ext cx="2926080" cy="397569"/>
          </a:xfrm>
          <a:prstGeom prst="rect">
            <a:avLst/>
          </a:prstGeom>
          <a:ln w="38100">
            <a:gradFill>
              <a:gsLst>
                <a:gs pos="0">
                  <a:srgbClr val="D9D9D9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0"/>
            </a:gradFill>
          </a:ln>
          <a:effectLst>
            <a:innerShdw blurRad="63500" dist="50800" dir="135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AF8C8FA-1466-4DD0-9616-1EBC191CBF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563" y="1156099"/>
            <a:ext cx="806992" cy="806992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8181A497-DA98-4099-8480-37BE7C152707}"/>
              </a:ext>
            </a:extLst>
          </p:cNvPr>
          <p:cNvSpPr txBox="1">
            <a:spLocks/>
          </p:cNvSpPr>
          <p:nvPr/>
        </p:nvSpPr>
        <p:spPr bwMode="auto">
          <a:xfrm>
            <a:off x="1547665" y="1121129"/>
            <a:ext cx="5847048" cy="85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b="1" dirty="0" smtClean="0">
                <a:solidFill>
                  <a:srgbClr val="2F67B2"/>
                </a:solidFill>
                <a:latin typeface="Tahoma" pitchFamily="34" charset="0"/>
                <a:cs typeface="Tahoma" pitchFamily="34" charset="0"/>
              </a:rPr>
              <a:t>УТРАТА (ГИБЕЛЬ)</a:t>
            </a:r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определяется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как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снижение фактического урожая сельскохозяйственной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культуры (урожая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многолетних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насаждений)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по сравнению с запланированным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урожаем.  Порядок расчета определен: </a:t>
            </a:r>
            <a:endParaRPr lang="en-US" sz="1000" dirty="0" smtClean="0">
              <a:latin typeface="Tahoma" pitchFamily="34" charset="0"/>
              <a:cs typeface="Tahoma" pitchFamily="34" charset="0"/>
            </a:endParaRPr>
          </a:p>
          <a:p>
            <a:pPr marL="228600" indent="-228600">
              <a:buAutoNum type="arabicPeriod"/>
            </a:pPr>
            <a:r>
              <a:rPr lang="ru-RU" sz="1000" dirty="0" smtClean="0">
                <a:latin typeface="Tahoma" pitchFamily="34" charset="0"/>
                <a:cs typeface="Tahoma" pitchFamily="34" charset="0"/>
              </a:rPr>
              <a:t>при ГП - </a:t>
            </a:r>
            <a:r>
              <a:rPr lang="ru-RU" sz="10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МЕТОДИКОЙ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 Минсельхоза, </a:t>
            </a:r>
            <a:endParaRPr lang="en-US" sz="1000" dirty="0" smtClean="0">
              <a:latin typeface="Tahoma" pitchFamily="34" charset="0"/>
              <a:cs typeface="Tahoma" pitchFamily="34" charset="0"/>
            </a:endParaRP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000" dirty="0" smtClean="0">
                <a:latin typeface="Tahoma" pitchFamily="34" charset="0"/>
                <a:cs typeface="Tahoma" pitchFamily="34" charset="0"/>
              </a:rPr>
              <a:t>при без ГП – правилами страхования.  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F8C8FA-1466-4DD0-9616-1EBC191CBF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563" y="2649671"/>
            <a:ext cx="806992" cy="80699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E1AFCC8-72E1-4653-898C-53645BE1D663}"/>
              </a:ext>
            </a:extLst>
          </p:cNvPr>
          <p:cNvSpPr txBox="1"/>
          <p:nvPr/>
        </p:nvSpPr>
        <p:spPr>
          <a:xfrm>
            <a:off x="794351" y="1236429"/>
            <a:ext cx="40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ru-RU" sz="3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E1AFCC8-72E1-4653-898C-53645BE1D663}"/>
              </a:ext>
            </a:extLst>
          </p:cNvPr>
          <p:cNvSpPr txBox="1"/>
          <p:nvPr/>
        </p:nvSpPr>
        <p:spPr>
          <a:xfrm>
            <a:off x="794351" y="2721974"/>
            <a:ext cx="40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ru-RU" sz="3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94068" y="2720707"/>
            <a:ext cx="2792409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>
              <a:tabLst>
                <a:tab pos="357188" algn="l"/>
              </a:tabLst>
            </a:pPr>
            <a:r>
              <a:rPr lang="ru-RU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</a:t>
            </a:r>
            <a:r>
              <a:rPr lang="en-US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(Up - </a:t>
            </a:r>
            <a:r>
              <a:rPr lang="en-US" sz="12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Uf</a:t>
            </a:r>
            <a:r>
              <a:rPr 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12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Pn</a:t>
            </a:r>
            <a:r>
              <a:rPr 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× C</a:t>
            </a:r>
            <a:r>
              <a:rPr lang="en-US" sz="1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endParaRPr lang="ru-RU" sz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1200"/>
              </a:spcBef>
              <a:tabLst>
                <a:tab pos="357188" algn="l"/>
              </a:tabLst>
            </a:pPr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где</a:t>
            </a:r>
            <a:r>
              <a:rPr lang="en-US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357188" algn="l"/>
              </a:tabLst>
            </a:pPr>
            <a:r>
              <a:rPr lang="en-US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Up</a:t>
            </a:r>
            <a:r>
              <a:rPr lang="ru-RU" sz="1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	планируемый урожай (</a:t>
            </a:r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ц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357188" algn="l"/>
              </a:tabLst>
            </a:pPr>
            <a:r>
              <a:rPr lang="en-US" sz="1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Uf</a:t>
            </a:r>
            <a:r>
              <a:rPr lang="ru-RU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	урожай, </a:t>
            </a:r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полученный по данным форм 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статистической отчетности (</a:t>
            </a:r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ц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>
              <a:tabLst>
                <a:tab pos="357188" algn="l"/>
              </a:tabLst>
            </a:pPr>
            <a:r>
              <a:rPr lang="en-US" sz="1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Pn</a:t>
            </a: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	потери </a:t>
            </a:r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урожая 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результате 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нестраховых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событий (</a:t>
            </a:r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ц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>
              <a:tabLst>
                <a:tab pos="357188" algn="l"/>
              </a:tabLst>
            </a:pPr>
            <a:r>
              <a:rPr lang="en-US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	цена </a:t>
            </a:r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за единицу 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урожая, </a:t>
            </a:r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принятая 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при расчете </a:t>
            </a:r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страховой стоимости </a:t>
            </a:r>
            <a:endParaRPr lang="ru-RU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357188" algn="l"/>
              </a:tabLst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при заключении договора (руб./</a:t>
            </a:r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ц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BAF8C8FA-1466-4DD0-9616-1EBC191CBF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4995128"/>
            <a:ext cx="806992" cy="806992"/>
          </a:xfrm>
          <a:prstGeom prst="rect">
            <a:avLst/>
          </a:prstGeom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8181A497-DA98-4099-8480-37BE7C152707}"/>
              </a:ext>
            </a:extLst>
          </p:cNvPr>
          <p:cNvSpPr txBox="1">
            <a:spLocks/>
          </p:cNvSpPr>
          <p:nvPr/>
        </p:nvSpPr>
        <p:spPr bwMode="auto">
          <a:xfrm>
            <a:off x="1547664" y="2639812"/>
            <a:ext cx="317664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b="1" dirty="0" smtClean="0">
                <a:solidFill>
                  <a:srgbClr val="2F67B2"/>
                </a:solidFill>
                <a:latin typeface="Tahoma" pitchFamily="34" charset="0"/>
                <a:cs typeface="Tahoma" pitchFamily="34" charset="0"/>
              </a:rPr>
              <a:t>УБЫТОК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 определяется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в размере утраты (гибели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) умноженной на цену единицы урожая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Объект 2">
            <a:extLst>
              <a:ext uri="{FF2B5EF4-FFF2-40B4-BE49-F238E27FC236}">
                <a16:creationId xmlns:a16="http://schemas.microsoft.com/office/drawing/2014/main" xmlns="" id="{8181A497-DA98-4099-8480-37BE7C152707}"/>
              </a:ext>
            </a:extLst>
          </p:cNvPr>
          <p:cNvSpPr txBox="1">
            <a:spLocks/>
          </p:cNvSpPr>
          <p:nvPr/>
        </p:nvSpPr>
        <p:spPr bwMode="auto">
          <a:xfrm>
            <a:off x="1557163" y="4961595"/>
            <a:ext cx="3444206" cy="66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b="1" dirty="0" smtClean="0">
                <a:solidFill>
                  <a:srgbClr val="2F67B2"/>
                </a:solidFill>
                <a:latin typeface="Tahoma" pitchFamily="34" charset="0"/>
                <a:cs typeface="Tahoma" pitchFamily="34" charset="0"/>
              </a:rPr>
              <a:t>СТРАХОВАЯ ВЫПЛАТА</a:t>
            </a:r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определяется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как произведение размера убытка и отношения указанной в договоре сельскохозяйственного страхования страховой суммы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к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страховой стоимости.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Из полученной суммы вычитается франшиза.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1E1AFCC8-72E1-4653-898C-53645BE1D663}"/>
              </a:ext>
            </a:extLst>
          </p:cNvPr>
          <p:cNvSpPr txBox="1"/>
          <p:nvPr/>
        </p:nvSpPr>
        <p:spPr>
          <a:xfrm>
            <a:off x="803349" y="5075382"/>
            <a:ext cx="40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294068" y="5011973"/>
            <a:ext cx="279240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>
              <a:tabLst>
                <a:tab pos="357188" algn="l"/>
              </a:tabLst>
            </a:pPr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en-US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</a:t>
            </a:r>
            <a:r>
              <a:rPr lang="en-US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× C</a:t>
            </a:r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С/СТ</a:t>
            </a:r>
            <a:r>
              <a:rPr lang="en-US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</a:t>
            </a:r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endParaRPr lang="ru-RU" sz="1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1200"/>
              </a:spcBef>
              <a:tabLst>
                <a:tab pos="357188" algn="l"/>
              </a:tabLst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где</a:t>
            </a:r>
            <a:r>
              <a:rPr lang="en-US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357188" algn="l"/>
              </a:tabLst>
            </a:pP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sz="1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—	выплата (руб.) </a:t>
            </a:r>
          </a:p>
          <a:p>
            <a:pPr>
              <a:tabLst>
                <a:tab pos="357188" algn="l"/>
              </a:tabLst>
            </a:pP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</a:t>
            </a:r>
            <a:r>
              <a:rPr lang="ru-RU" sz="1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—	убыток (руб.) </a:t>
            </a:r>
          </a:p>
          <a:p>
            <a:pPr>
              <a:tabLst>
                <a:tab pos="357188" algn="l"/>
              </a:tabLst>
            </a:pPr>
            <a:r>
              <a:rPr lang="en-US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—	страховая сумма (руб.) </a:t>
            </a:r>
          </a:p>
          <a:p>
            <a:pPr>
              <a:tabLst>
                <a:tab pos="357188" algn="l"/>
              </a:tabLst>
            </a:pPr>
            <a:r>
              <a:rPr lang="en-US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</a:t>
            </a:r>
            <a:r>
              <a:rPr lang="ru-RU" sz="1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—	страховая стоимость (руб.) </a:t>
            </a:r>
          </a:p>
          <a:p>
            <a:pPr>
              <a:tabLst>
                <a:tab pos="357188" algn="l"/>
              </a:tabLst>
            </a:pP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 </a:t>
            </a:r>
            <a:r>
              <a:rPr lang="ru-RU" sz="1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—	франшиза (руб.) 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object 6"/>
          <p:cNvSpPr txBox="1"/>
          <p:nvPr/>
        </p:nvSpPr>
        <p:spPr>
          <a:xfrm>
            <a:off x="676195" y="356741"/>
            <a:ext cx="7330768" cy="246751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lang="ru-RU" sz="15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Размер утраты (гибели), размер убытка, страховая выплата</a:t>
            </a:r>
            <a:endParaRPr sz="1500" b="1" dirty="0">
              <a:solidFill>
                <a:srgbClr val="2F67B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96348" y="2297927"/>
            <a:ext cx="7498080" cy="0"/>
          </a:xfrm>
          <a:prstGeom prst="line">
            <a:avLst/>
          </a:prstGeom>
          <a:ln w="12700">
            <a:solidFill>
              <a:srgbClr val="2F67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13576" y="4652838"/>
            <a:ext cx="7498080" cy="0"/>
          </a:xfrm>
          <a:prstGeom prst="line">
            <a:avLst/>
          </a:prstGeom>
          <a:ln w="12700">
            <a:solidFill>
              <a:srgbClr val="2F67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72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69236" y="3476033"/>
            <a:ext cx="7584218" cy="2169379"/>
          </a:xfrm>
          <a:prstGeom prst="rect">
            <a:avLst/>
          </a:prstGeom>
          <a:solidFill>
            <a:srgbClr val="BFE0F6"/>
          </a:solidFill>
          <a:ln>
            <a:noFill/>
          </a:ln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FE0F6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52848" y="1337136"/>
            <a:ext cx="3600605" cy="1844702"/>
          </a:xfrm>
          <a:prstGeom prst="rect">
            <a:avLst/>
          </a:prstGeom>
          <a:solidFill>
            <a:srgbClr val="BFE0F6"/>
          </a:solidFill>
          <a:ln>
            <a:noFill/>
          </a:ln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FE0F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1765" y="1343762"/>
            <a:ext cx="3673501" cy="1844702"/>
          </a:xfrm>
          <a:prstGeom prst="rect">
            <a:avLst/>
          </a:prstGeom>
          <a:solidFill>
            <a:srgbClr val="BFE0F6"/>
          </a:solidFill>
          <a:ln>
            <a:noFill/>
          </a:ln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FE0F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7416" y="5002695"/>
            <a:ext cx="7307255" cy="397569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11028" y="4166488"/>
            <a:ext cx="7243644" cy="397569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744048" y="1420704"/>
            <a:ext cx="3676877" cy="1753182"/>
          </a:xfrm>
        </p:spPr>
        <p:txBody>
          <a:bodyPr/>
          <a:lstStyle/>
          <a:p>
            <a:pPr>
              <a:lnSpc>
                <a:spcPct val="80000"/>
              </a:lnSpc>
              <a:buNone/>
              <a:tabLst>
                <a:tab pos="1971675" algn="l"/>
              </a:tabLst>
            </a:pPr>
            <a:r>
              <a:rPr lang="ru-RU" altLang="ru-RU" sz="12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УСЛОВИЯ СТРАХОВАНИЯ</a:t>
            </a:r>
            <a:r>
              <a:rPr lang="ru-RU" altLang="ru-RU" sz="1200" b="1" dirty="0" smtClean="0">
                <a:solidFill>
                  <a:srgbClr val="2F67B2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>
              <a:lnSpc>
                <a:spcPct val="80000"/>
              </a:lnSpc>
              <a:buNone/>
              <a:tabLst>
                <a:tab pos="1971675" algn="l"/>
              </a:tabLst>
            </a:pPr>
            <a:endParaRPr lang="ru-RU" altLang="ru-RU" sz="12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None/>
              <a:tabLst>
                <a:tab pos="1971675" algn="l"/>
              </a:tabLst>
            </a:pPr>
            <a:r>
              <a:rPr lang="ru-RU" altLang="ru-RU" sz="1000" dirty="0" smtClean="0">
                <a:latin typeface="Tahoma" pitchFamily="34" charset="0"/>
                <a:cs typeface="Tahoma" pitchFamily="34" charset="0"/>
              </a:rPr>
              <a:t>Культура	</a:t>
            </a:r>
            <a:r>
              <a:rPr lang="ru-RU" altLang="ru-RU" sz="1000" b="1" dirty="0" smtClean="0">
                <a:latin typeface="Tahoma" pitchFamily="34" charset="0"/>
                <a:cs typeface="Tahoma" pitchFamily="34" charset="0"/>
              </a:rPr>
              <a:t>пшеница </a:t>
            </a:r>
            <a:r>
              <a:rPr lang="ru-RU" altLang="ru-RU" sz="1000" b="1" dirty="0">
                <a:latin typeface="Tahoma" pitchFamily="34" charset="0"/>
                <a:cs typeface="Tahoma" pitchFamily="34" charset="0"/>
              </a:rPr>
              <a:t>озимая</a:t>
            </a:r>
          </a:p>
          <a:p>
            <a:pPr>
              <a:lnSpc>
                <a:spcPct val="80000"/>
              </a:lnSpc>
              <a:buNone/>
              <a:tabLst>
                <a:tab pos="1971675" algn="l"/>
              </a:tabLst>
            </a:pPr>
            <a:r>
              <a:rPr lang="ru-RU" altLang="ru-RU" sz="1000" dirty="0">
                <a:latin typeface="Tahoma" pitchFamily="34" charset="0"/>
                <a:cs typeface="Tahoma" pitchFamily="34" charset="0"/>
              </a:rPr>
              <a:t>Застрахованная </a:t>
            </a:r>
            <a:r>
              <a:rPr lang="ru-RU" altLang="ru-RU" sz="1000" dirty="0" smtClean="0">
                <a:latin typeface="Tahoma" pitchFamily="34" charset="0"/>
                <a:cs typeface="Tahoma" pitchFamily="34" charset="0"/>
              </a:rPr>
              <a:t>площадь	</a:t>
            </a:r>
            <a:r>
              <a:rPr lang="ru-RU" altLang="ru-RU" sz="1000" b="1" dirty="0" smtClean="0">
                <a:latin typeface="Tahoma" pitchFamily="34" charset="0"/>
                <a:cs typeface="Tahoma" pitchFamily="34" charset="0"/>
              </a:rPr>
              <a:t>1000 </a:t>
            </a:r>
            <a:r>
              <a:rPr lang="ru-RU" altLang="ru-RU" sz="1000" b="1" dirty="0">
                <a:latin typeface="Tahoma" pitchFamily="34" charset="0"/>
                <a:cs typeface="Tahoma" pitchFamily="34" charset="0"/>
              </a:rPr>
              <a:t>га </a:t>
            </a:r>
          </a:p>
          <a:p>
            <a:pPr>
              <a:lnSpc>
                <a:spcPct val="80000"/>
              </a:lnSpc>
              <a:buNone/>
              <a:tabLst>
                <a:tab pos="1971675" algn="l"/>
              </a:tabLst>
            </a:pPr>
            <a:r>
              <a:rPr lang="ru-RU" altLang="ru-RU" sz="1000" dirty="0">
                <a:latin typeface="Tahoma" pitchFamily="34" charset="0"/>
                <a:cs typeface="Tahoma" pitchFamily="34" charset="0"/>
              </a:rPr>
              <a:t>Средняя урожайность за 5 </a:t>
            </a:r>
            <a:r>
              <a:rPr lang="ru-RU" altLang="ru-RU" sz="1000" dirty="0" smtClean="0">
                <a:latin typeface="Tahoma" pitchFamily="34" charset="0"/>
                <a:cs typeface="Tahoma" pitchFamily="34" charset="0"/>
              </a:rPr>
              <a:t>лет	</a:t>
            </a:r>
            <a:r>
              <a:rPr lang="ru-RU" altLang="ru-RU" sz="1000" b="1" dirty="0" smtClean="0">
                <a:latin typeface="Tahoma" pitchFamily="34" charset="0"/>
                <a:cs typeface="Tahoma" pitchFamily="34" charset="0"/>
              </a:rPr>
              <a:t>30 ц/га</a:t>
            </a:r>
          </a:p>
          <a:p>
            <a:pPr>
              <a:lnSpc>
                <a:spcPct val="80000"/>
              </a:lnSpc>
              <a:buNone/>
              <a:tabLst>
                <a:tab pos="1971675" algn="l"/>
              </a:tabLst>
            </a:pPr>
            <a:r>
              <a:rPr lang="ru-RU" altLang="ru-RU" sz="1000" dirty="0" smtClean="0">
                <a:latin typeface="Tahoma" pitchFamily="34" charset="0"/>
                <a:cs typeface="Tahoma" pitchFamily="34" charset="0"/>
              </a:rPr>
              <a:t>Планируемый урожай	</a:t>
            </a:r>
            <a:r>
              <a:rPr lang="ru-RU" altLang="ru-RU" sz="1000" b="1" dirty="0" smtClean="0">
                <a:latin typeface="Tahoma" pitchFamily="34" charset="0"/>
                <a:cs typeface="Tahoma" pitchFamily="34" charset="0"/>
              </a:rPr>
              <a:t>30.000 ц</a:t>
            </a:r>
            <a:endParaRPr lang="ru-RU" altLang="ru-RU" sz="1000" b="1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None/>
              <a:tabLst>
                <a:tab pos="1971675" algn="l"/>
              </a:tabLst>
            </a:pPr>
            <a:r>
              <a:rPr lang="ru-RU" altLang="ru-RU" sz="1000" dirty="0" smtClean="0">
                <a:latin typeface="Tahoma" pitchFamily="34" charset="0"/>
                <a:cs typeface="Tahoma" pitchFamily="34" charset="0"/>
              </a:rPr>
              <a:t>Цена за единицу урожая	</a:t>
            </a:r>
            <a:r>
              <a:rPr lang="ru-RU" altLang="ru-RU" sz="1000" b="1" dirty="0" smtClean="0">
                <a:latin typeface="Tahoma" pitchFamily="34" charset="0"/>
                <a:cs typeface="Tahoma" pitchFamily="34" charset="0"/>
              </a:rPr>
              <a:t>900 </a:t>
            </a:r>
            <a:r>
              <a:rPr lang="ru-RU" altLang="ru-RU" sz="1000" b="1" dirty="0">
                <a:latin typeface="Tahoma" pitchFamily="34" charset="0"/>
                <a:cs typeface="Tahoma" pitchFamily="34" charset="0"/>
              </a:rPr>
              <a:t>руб./</a:t>
            </a:r>
            <a:r>
              <a:rPr lang="ru-RU" altLang="ru-RU" sz="1000" b="1" dirty="0" smtClean="0">
                <a:latin typeface="Tahoma" pitchFamily="34" charset="0"/>
                <a:cs typeface="Tahoma" pitchFamily="34" charset="0"/>
              </a:rPr>
              <a:t>ц</a:t>
            </a:r>
            <a:endParaRPr lang="ru-RU" altLang="ru-RU" sz="1000" b="1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None/>
              <a:tabLst>
                <a:tab pos="1971675" algn="l"/>
              </a:tabLst>
            </a:pPr>
            <a:r>
              <a:rPr lang="ru-RU" altLang="ru-RU" sz="1000" dirty="0">
                <a:latin typeface="Tahoma" pitchFamily="34" charset="0"/>
                <a:cs typeface="Tahoma" pitchFamily="34" charset="0"/>
              </a:rPr>
              <a:t>Страховая </a:t>
            </a:r>
            <a:r>
              <a:rPr lang="ru-RU" altLang="ru-RU" sz="1000" dirty="0" smtClean="0">
                <a:latin typeface="Tahoma" pitchFamily="34" charset="0"/>
                <a:cs typeface="Tahoma" pitchFamily="34" charset="0"/>
              </a:rPr>
              <a:t>сумма	</a:t>
            </a:r>
            <a:r>
              <a:rPr lang="ru-RU" altLang="ru-RU" sz="1000" b="1" dirty="0" smtClean="0">
                <a:latin typeface="Tahoma" pitchFamily="34" charset="0"/>
                <a:cs typeface="Tahoma" pitchFamily="34" charset="0"/>
              </a:rPr>
              <a:t>27.000.000 </a:t>
            </a:r>
            <a:r>
              <a:rPr lang="ru-RU" altLang="ru-RU" sz="1000" b="1" dirty="0">
                <a:latin typeface="Tahoma" pitchFamily="34" charset="0"/>
                <a:cs typeface="Tahoma" pitchFamily="34" charset="0"/>
              </a:rPr>
              <a:t>руб. </a:t>
            </a:r>
          </a:p>
          <a:p>
            <a:pPr>
              <a:lnSpc>
                <a:spcPct val="80000"/>
              </a:lnSpc>
              <a:buNone/>
              <a:tabLst>
                <a:tab pos="1971675" algn="l"/>
              </a:tabLst>
            </a:pPr>
            <a:r>
              <a:rPr lang="ru-RU" altLang="ru-RU" sz="1000" dirty="0">
                <a:latin typeface="Tahoma" pitchFamily="34" charset="0"/>
                <a:cs typeface="Tahoma" pitchFamily="34" charset="0"/>
              </a:rPr>
              <a:t>Страховая </a:t>
            </a:r>
            <a:r>
              <a:rPr lang="ru-RU" altLang="ru-RU" sz="1000" dirty="0" smtClean="0">
                <a:latin typeface="Tahoma" pitchFamily="34" charset="0"/>
                <a:cs typeface="Tahoma" pitchFamily="34" charset="0"/>
              </a:rPr>
              <a:t>стоимость	</a:t>
            </a:r>
            <a:r>
              <a:rPr lang="ru-RU" altLang="ru-RU" sz="1000" b="1" dirty="0" smtClean="0">
                <a:latin typeface="Tahoma" pitchFamily="34" charset="0"/>
                <a:cs typeface="Tahoma" pitchFamily="34" charset="0"/>
              </a:rPr>
              <a:t>27.000.000  </a:t>
            </a:r>
            <a:r>
              <a:rPr lang="ru-RU" altLang="ru-RU" sz="1000" b="1" dirty="0">
                <a:latin typeface="Tahoma" pitchFamily="34" charset="0"/>
                <a:cs typeface="Tahoma" pitchFamily="34" charset="0"/>
              </a:rPr>
              <a:t>руб. </a:t>
            </a:r>
          </a:p>
          <a:p>
            <a:pPr>
              <a:lnSpc>
                <a:spcPct val="80000"/>
              </a:lnSpc>
              <a:buNone/>
              <a:tabLst>
                <a:tab pos="1971675" algn="l"/>
              </a:tabLst>
            </a:pPr>
            <a:r>
              <a:rPr lang="ru-RU" altLang="ru-RU" sz="1000" dirty="0" smtClean="0">
                <a:latin typeface="Tahoma" pitchFamily="34" charset="0"/>
                <a:cs typeface="Tahoma" pitchFamily="34" charset="0"/>
              </a:rPr>
              <a:t>Франшиза	</a:t>
            </a:r>
            <a:r>
              <a:rPr lang="ru-RU" altLang="ru-RU" sz="1000" b="1" dirty="0" smtClean="0">
                <a:latin typeface="Tahoma" pitchFamily="34" charset="0"/>
                <a:cs typeface="Tahoma" pitchFamily="34" charset="0"/>
              </a:rPr>
              <a:t>20</a:t>
            </a:r>
            <a:r>
              <a:rPr lang="ru-RU" altLang="ru-RU" sz="1000" b="1" dirty="0">
                <a:latin typeface="Tahoma" pitchFamily="34" charset="0"/>
                <a:cs typeface="Tahoma" pitchFamily="34" charset="0"/>
              </a:rPr>
              <a:t>% </a:t>
            </a:r>
            <a:r>
              <a:rPr lang="ru-RU" altLang="ru-RU" sz="1000" b="1" dirty="0" smtClean="0">
                <a:latin typeface="Tahoma" pitchFamily="34" charset="0"/>
                <a:cs typeface="Tahoma" pitchFamily="34" charset="0"/>
              </a:rPr>
              <a:t>(5.400.000 </a:t>
            </a:r>
            <a:r>
              <a:rPr lang="ru-RU" altLang="ru-RU" sz="1000" b="1" dirty="0">
                <a:latin typeface="Tahoma" pitchFamily="34" charset="0"/>
                <a:cs typeface="Tahoma" pitchFamily="34" charset="0"/>
              </a:rPr>
              <a:t>руб</a:t>
            </a:r>
            <a:r>
              <a:rPr lang="ru-RU" altLang="ru-RU" sz="1000" b="1" dirty="0" smtClean="0">
                <a:latin typeface="Tahoma" pitchFamily="34" charset="0"/>
                <a:cs typeface="Tahoma" pitchFamily="34" charset="0"/>
              </a:rPr>
              <a:t>.)</a:t>
            </a:r>
            <a:endParaRPr lang="ru-RU" altLang="ru-RU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Объект 13"/>
          <p:cNvSpPr txBox="1">
            <a:spLocks/>
          </p:cNvSpPr>
          <p:nvPr/>
        </p:nvSpPr>
        <p:spPr bwMode="auto">
          <a:xfrm>
            <a:off x="745373" y="3546282"/>
            <a:ext cx="7531930" cy="180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R="0" lvl="0" algn="l" defTabSz="914400" rtl="0" eaLnBrk="1" fontAlgn="base" latinLnBrk="0" hangingPunct="1">
              <a:spcAft>
                <a:spcPct val="0"/>
              </a:spcAft>
              <a:buClrTx/>
              <a:buSzTx/>
              <a:buFont typeface="Arial" charset="0"/>
              <a:buNone/>
              <a:tabLst>
                <a:tab pos="2330450" algn="l"/>
              </a:tabLst>
              <a:defRPr/>
            </a:pP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67B2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РАСЧЕТ СУММЫ ВОЗМЕЩЕНИЯ:</a:t>
            </a:r>
          </a:p>
          <a:p>
            <a:pPr marR="0" lvl="0" algn="l" defTabSz="914400" rtl="0" eaLnBrk="1" fontAlgn="base" latinLnBrk="0" hangingPunct="1">
              <a:spcAft>
                <a:spcPct val="0"/>
              </a:spcAft>
              <a:buClrTx/>
              <a:buSzTx/>
              <a:buFont typeface="Arial" charset="0"/>
              <a:buNone/>
              <a:tabLst>
                <a:tab pos="2330450" algn="l"/>
              </a:tabLst>
              <a:defRPr/>
            </a:pPr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  <a:p>
            <a:pPr marR="0" lvl="0" algn="l" defTabSz="914400" rtl="0" eaLnBrk="1" fontAlgn="base" latinLnBrk="0" hangingPunct="1">
              <a:spcAft>
                <a:spcPct val="0"/>
              </a:spcAft>
              <a:buClrTx/>
              <a:buSzTx/>
              <a:buFont typeface="Arial" charset="0"/>
              <a:buNone/>
              <a:tabLst>
                <a:tab pos="2330450" algn="l"/>
              </a:tabLst>
              <a:defRPr/>
            </a:pPr>
            <a:r>
              <a:rPr kumimoji="0" lang="ru-RU" alt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УБЫТОК: </a:t>
            </a:r>
          </a:p>
          <a:p>
            <a:pPr marL="144000" marR="0" lvl="0" algn="l" defTabSz="914400" rtl="0" eaLnBrk="1" fontAlgn="base" latinLnBrk="0" hangingPunct="1"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2330450" algn="l"/>
              </a:tabLst>
              <a:defRPr/>
            </a:pPr>
            <a:r>
              <a:rPr lang="ru-RU" altLang="ru-RU" sz="1200" b="1" dirty="0" smtClean="0">
                <a:solidFill>
                  <a:srgbClr val="2F67B2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(30.000 </a:t>
            </a:r>
            <a:r>
              <a:rPr lang="ru-RU" altLang="ru-RU" sz="1200" b="1" dirty="0" err="1" smtClean="0">
                <a:solidFill>
                  <a:srgbClr val="2F67B2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ц</a:t>
            </a:r>
            <a:r>
              <a:rPr lang="ru-RU" altLang="ru-RU" sz="1200" b="1" dirty="0" smtClean="0">
                <a:solidFill>
                  <a:srgbClr val="2F67B2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 – 15.000 </a:t>
            </a:r>
            <a:r>
              <a:rPr lang="ru-RU" altLang="ru-RU" sz="1200" b="1" dirty="0" err="1" smtClean="0">
                <a:solidFill>
                  <a:srgbClr val="2F67B2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ц</a:t>
            </a:r>
            <a:r>
              <a:rPr lang="ru-RU" altLang="ru-RU" sz="1200" b="1" dirty="0" smtClean="0">
                <a:solidFill>
                  <a:srgbClr val="2F67B2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 – 3.000 </a:t>
            </a:r>
            <a:r>
              <a:rPr lang="ru-RU" altLang="ru-RU" sz="1200" b="1" dirty="0" err="1" smtClean="0">
                <a:solidFill>
                  <a:srgbClr val="2F67B2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ц</a:t>
            </a:r>
            <a:r>
              <a:rPr lang="ru-RU" altLang="ru-RU" sz="1200" b="1" dirty="0" smtClean="0">
                <a:solidFill>
                  <a:srgbClr val="2F67B2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) </a:t>
            </a:r>
            <a:r>
              <a:rPr lang="ru-RU" altLang="ru-RU" sz="1200" b="1" dirty="0" err="1" smtClean="0">
                <a:solidFill>
                  <a:srgbClr val="2F67B2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х</a:t>
            </a:r>
            <a:r>
              <a:rPr lang="ru-RU" altLang="ru-RU" sz="1200" b="1" dirty="0" smtClean="0">
                <a:solidFill>
                  <a:srgbClr val="2F67B2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 900 руб./</a:t>
            </a:r>
            <a:r>
              <a:rPr lang="ru-RU" altLang="ru-RU" sz="1200" b="1" dirty="0" err="1" smtClean="0">
                <a:solidFill>
                  <a:srgbClr val="2F67B2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ц</a:t>
            </a:r>
            <a:r>
              <a:rPr lang="ru-RU" altLang="ru-RU" sz="1200" b="1" dirty="0" smtClean="0">
                <a:solidFill>
                  <a:srgbClr val="2F67B2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 = 10.800.000 руб.</a:t>
            </a:r>
          </a:p>
          <a:p>
            <a:pPr marR="0" lvl="0" algn="l" defTabSz="914400" rtl="0" eaLnBrk="1" fontAlgn="base" latinLnBrk="0" hangingPunct="1"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2330450" algn="l"/>
              </a:tabLst>
              <a:defRPr/>
            </a:pPr>
            <a:endParaRPr kumimoji="0" lang="ru-RU" altLang="ru-RU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  <a:p>
            <a:pPr marR="0" lvl="0" algn="l" defTabSz="914400" rtl="0" eaLnBrk="1" fontAlgn="base" latinLnBrk="0" hangingPunct="1">
              <a:spcAft>
                <a:spcPct val="0"/>
              </a:spcAft>
              <a:buClrTx/>
              <a:buSzTx/>
              <a:buFont typeface="Arial" charset="0"/>
              <a:buNone/>
              <a:tabLst>
                <a:tab pos="2330450" algn="l"/>
              </a:tabLst>
              <a:defRPr/>
            </a:pP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СУММА К</a:t>
            </a:r>
            <a:r>
              <a:rPr kumimoji="0" lang="ru-RU" alt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 ВОЗМЕЩЕНИЮ: </a:t>
            </a:r>
          </a:p>
          <a:p>
            <a:pPr marL="144000" marR="0" lvl="0" algn="l" defTabSz="914400" rtl="0" eaLnBrk="1" fontAlgn="base" latinLnBrk="0" hangingPunct="1"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2330450" algn="l"/>
              </a:tabLst>
              <a:defRPr/>
            </a:pPr>
            <a:r>
              <a:rPr lang="ru-RU" altLang="ru-RU" sz="1200" b="1" baseline="0" dirty="0" smtClean="0">
                <a:solidFill>
                  <a:srgbClr val="2F67B2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10.800</a:t>
            </a:r>
            <a:r>
              <a:rPr lang="ru-RU" altLang="ru-RU" sz="1200" b="1" dirty="0" smtClean="0">
                <a:solidFill>
                  <a:srgbClr val="2F67B2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.000 руб. </a:t>
            </a:r>
            <a:r>
              <a:rPr lang="ru-RU" altLang="ru-RU" sz="1200" b="1" dirty="0" err="1" smtClean="0">
                <a:solidFill>
                  <a:srgbClr val="2F67B2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х</a:t>
            </a:r>
            <a:r>
              <a:rPr lang="ru-RU" altLang="ru-RU" sz="1200" b="1" dirty="0" smtClean="0">
                <a:solidFill>
                  <a:srgbClr val="2F67B2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 (27.000.000 руб. / 27.000.000 руб.) – 5.400.000 руб. = 5.400.000 руб.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2F67B2"/>
              </a:solidFill>
              <a:effectLst/>
              <a:uLnTx/>
              <a:uFillTx/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sp>
        <p:nvSpPr>
          <p:cNvPr id="12" name="Объект 13"/>
          <p:cNvSpPr>
            <a:spLocks noGrp="1"/>
          </p:cNvSpPr>
          <p:nvPr>
            <p:ph sz="half" idx="1"/>
          </p:nvPr>
        </p:nvSpPr>
        <p:spPr>
          <a:xfrm>
            <a:off x="4705133" y="1420704"/>
            <a:ext cx="3476776" cy="1767759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tabLst>
                <a:tab pos="1971675" algn="l"/>
              </a:tabLst>
            </a:pPr>
            <a:r>
              <a:rPr lang="ru-RU" altLang="ru-RU" sz="1200" b="1" spc="-4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СВЕДЕНИЯ ОБ ОБЪЕКТЕ ПО ИТОГАМ ГОДА:</a:t>
            </a:r>
          </a:p>
          <a:p>
            <a:pPr marL="0" indent="0">
              <a:lnSpc>
                <a:spcPct val="80000"/>
              </a:lnSpc>
              <a:buNone/>
              <a:tabLst>
                <a:tab pos="1971675" algn="l"/>
              </a:tabLst>
            </a:pPr>
            <a:endParaRPr lang="ru-RU" altLang="ru-RU" sz="12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80000"/>
              </a:lnSpc>
              <a:buNone/>
              <a:tabLst>
                <a:tab pos="1971675" algn="l"/>
              </a:tabLst>
            </a:pPr>
            <a:endParaRPr lang="en-US" altLang="ru-RU" sz="10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80000"/>
              </a:lnSpc>
              <a:buNone/>
              <a:tabLst>
                <a:tab pos="1971675" algn="l"/>
              </a:tabLst>
            </a:pPr>
            <a:r>
              <a:rPr lang="ru-RU" altLang="ru-RU" sz="1000" dirty="0" smtClean="0">
                <a:latin typeface="Tahoma" pitchFamily="34" charset="0"/>
                <a:cs typeface="Tahoma" pitchFamily="34" charset="0"/>
              </a:rPr>
              <a:t>Урожай в текущем году </a:t>
            </a:r>
          </a:p>
          <a:p>
            <a:pPr marL="0" indent="0">
              <a:lnSpc>
                <a:spcPct val="80000"/>
              </a:lnSpc>
              <a:buNone/>
              <a:tabLst>
                <a:tab pos="1971675" algn="l"/>
              </a:tabLst>
            </a:pPr>
            <a:r>
              <a:rPr lang="ru-RU" altLang="ru-RU" sz="10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ru-RU" altLang="ru-RU" sz="1000" dirty="0">
                <a:latin typeface="Tahoma" pitchFamily="34" charset="0"/>
                <a:cs typeface="Tahoma" pitchFamily="34" charset="0"/>
              </a:rPr>
              <a:t>поданным 29-сх (2-фермер) </a:t>
            </a:r>
            <a:endParaRPr lang="ru-RU" altLang="ru-RU" sz="10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80000"/>
              </a:lnSpc>
              <a:buNone/>
              <a:tabLst>
                <a:tab pos="1971675" algn="l"/>
              </a:tabLst>
            </a:pPr>
            <a:r>
              <a:rPr lang="ru-RU" altLang="ru-RU" sz="1000" dirty="0" smtClean="0">
                <a:latin typeface="Tahoma" pitchFamily="34" charset="0"/>
                <a:cs typeface="Tahoma" pitchFamily="34" charset="0"/>
              </a:rPr>
              <a:t>или </a:t>
            </a:r>
            <a:r>
              <a:rPr lang="ru-RU" altLang="ru-RU" sz="1000" dirty="0">
                <a:latin typeface="Tahoma" pitchFamily="34" charset="0"/>
                <a:cs typeface="Tahoma" pitchFamily="34" charset="0"/>
              </a:rPr>
              <a:t>экспертизе</a:t>
            </a:r>
            <a:r>
              <a:rPr lang="ru-RU" altLang="ru-RU" sz="1000" dirty="0" smtClean="0">
                <a:latin typeface="Tahoma" pitchFamily="34" charset="0"/>
                <a:cs typeface="Tahoma" pitchFamily="34" charset="0"/>
              </a:rPr>
              <a:t>)	</a:t>
            </a:r>
            <a:r>
              <a:rPr lang="ru-RU" altLang="ru-RU" sz="1000" b="1" dirty="0" smtClean="0">
                <a:latin typeface="Tahoma" pitchFamily="34" charset="0"/>
                <a:cs typeface="Tahoma" pitchFamily="34" charset="0"/>
              </a:rPr>
              <a:t>15.000 </a:t>
            </a:r>
            <a:r>
              <a:rPr lang="ru-RU" altLang="ru-RU" sz="1000" b="1" dirty="0">
                <a:latin typeface="Tahoma" pitchFamily="34" charset="0"/>
                <a:cs typeface="Tahoma" pitchFamily="34" charset="0"/>
              </a:rPr>
              <a:t>ц </a:t>
            </a:r>
            <a:endParaRPr lang="ru-RU" altLang="ru-RU" sz="1000" b="1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80000"/>
              </a:lnSpc>
              <a:buNone/>
              <a:tabLst>
                <a:tab pos="1971675" algn="l"/>
              </a:tabLst>
            </a:pPr>
            <a:endParaRPr lang="ru-RU" altLang="ru-RU" sz="10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80000"/>
              </a:lnSpc>
              <a:buNone/>
              <a:tabLst>
                <a:tab pos="1971675" algn="l"/>
              </a:tabLst>
            </a:pPr>
            <a:r>
              <a:rPr lang="ru-RU" altLang="ru-RU" sz="1000" dirty="0" err="1" smtClean="0">
                <a:latin typeface="Tahoma" pitchFamily="34" charset="0"/>
                <a:cs typeface="Tahoma" pitchFamily="34" charset="0"/>
              </a:rPr>
              <a:t>Нестраховые</a:t>
            </a:r>
            <a:r>
              <a:rPr lang="ru-RU" altLang="ru-RU" sz="1000" dirty="0" smtClean="0">
                <a:latin typeface="Tahoma" pitchFamily="34" charset="0"/>
                <a:cs typeface="Tahoma" pitchFamily="34" charset="0"/>
              </a:rPr>
              <a:t> потери</a:t>
            </a:r>
          </a:p>
          <a:p>
            <a:pPr marL="0" indent="0">
              <a:lnSpc>
                <a:spcPct val="80000"/>
              </a:lnSpc>
              <a:buNone/>
              <a:tabLst>
                <a:tab pos="1971675" algn="l"/>
              </a:tabLst>
            </a:pPr>
            <a:r>
              <a:rPr lang="ru-RU" altLang="ru-RU" sz="10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ru-RU" altLang="ru-RU" sz="1000" dirty="0">
                <a:latin typeface="Tahoma" pitchFamily="34" charset="0"/>
                <a:cs typeface="Tahoma" pitchFamily="34" charset="0"/>
              </a:rPr>
              <a:t>по данным экспертизы</a:t>
            </a:r>
            <a:r>
              <a:rPr lang="ru-RU" altLang="ru-RU" sz="1000" dirty="0" smtClean="0">
                <a:latin typeface="Tahoma" pitchFamily="34" charset="0"/>
                <a:cs typeface="Tahoma" pitchFamily="34" charset="0"/>
              </a:rPr>
              <a:t>)	</a:t>
            </a:r>
            <a:r>
              <a:rPr lang="ru-RU" altLang="ru-RU" sz="1000" b="1" dirty="0" smtClean="0">
                <a:latin typeface="Tahoma" pitchFamily="34" charset="0"/>
                <a:cs typeface="Tahoma" pitchFamily="34" charset="0"/>
              </a:rPr>
              <a:t>3.000 ц</a:t>
            </a:r>
          </a:p>
          <a:p>
            <a:pPr marL="0" indent="0">
              <a:lnSpc>
                <a:spcPct val="80000"/>
              </a:lnSpc>
              <a:buNone/>
              <a:tabLst>
                <a:tab pos="1971675" algn="l"/>
              </a:tabLst>
            </a:pPr>
            <a:endParaRPr lang="ru-RU" altLang="ru-RU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676195" y="356741"/>
            <a:ext cx="7330768" cy="246751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lang="ru-RU" altLang="ru-RU" sz="1500" b="1" dirty="0" smtClean="0">
                <a:solidFill>
                  <a:srgbClr val="2F67B2"/>
                </a:solidFill>
                <a:latin typeface="Tahoma" pitchFamily="34" charset="0"/>
                <a:cs typeface="Tahoma" pitchFamily="34" charset="0"/>
              </a:rPr>
              <a:t>Пример расчета суммы страхового возмещения</a:t>
            </a:r>
            <a:endParaRPr sz="1500" b="1" dirty="0">
              <a:solidFill>
                <a:srgbClr val="2F67B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26936" y="1685666"/>
            <a:ext cx="3323645" cy="0"/>
          </a:xfrm>
          <a:prstGeom prst="line">
            <a:avLst/>
          </a:prstGeom>
          <a:ln w="12700">
            <a:solidFill>
              <a:srgbClr val="2F67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772108" y="1694942"/>
            <a:ext cx="3323645" cy="0"/>
          </a:xfrm>
          <a:prstGeom prst="line">
            <a:avLst/>
          </a:prstGeom>
          <a:ln w="12700">
            <a:solidFill>
              <a:srgbClr val="2F67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12359" y="3857695"/>
            <a:ext cx="7274118" cy="0"/>
          </a:xfrm>
          <a:prstGeom prst="line">
            <a:avLst/>
          </a:prstGeom>
          <a:ln w="12700">
            <a:solidFill>
              <a:srgbClr val="2F67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6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669578" cy="62129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25" y="7950"/>
            <a:ext cx="9144000" cy="6858001"/>
          </a:xfrm>
          <a:prstGeom prst="rect">
            <a:avLst/>
          </a:prstGeom>
        </p:spPr>
      </p:pic>
      <p:sp>
        <p:nvSpPr>
          <p:cNvPr id="12" name="Заголовок 5">
            <a:extLst>
              <a:ext uri="{FF2B5EF4-FFF2-40B4-BE49-F238E27FC236}">
                <a16:creationId xmlns="" xmlns:a16="http://schemas.microsoft.com/office/drawing/2014/main" id="{0FE2409E-A758-4096-9796-6EF20357328E}"/>
              </a:ext>
            </a:extLst>
          </p:cNvPr>
          <p:cNvSpPr txBox="1">
            <a:spLocks/>
          </p:cNvSpPr>
          <p:nvPr/>
        </p:nvSpPr>
        <p:spPr>
          <a:xfrm>
            <a:off x="2332641" y="3370746"/>
            <a:ext cx="4676056" cy="78601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 baseline="0">
                <a:solidFill>
                  <a:srgbClr val="2F67B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500" dirty="0">
                <a:latin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 bwMode="auto">
          <a:xfrm>
            <a:off x="2339752" y="4005065"/>
            <a:ext cx="4680520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1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232454" y="4824848"/>
            <a:ext cx="40671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F67B2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5"/>
              </a:rPr>
              <a:t>www.vsk.ru</a:t>
            </a:r>
            <a:endParaRPr lang="en-US" sz="1400" b="1" dirty="0" smtClean="0">
              <a:solidFill>
                <a:srgbClr val="2F67B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200" b="1" i="1" dirty="0" smtClean="0">
                <a:solidFill>
                  <a:srgbClr val="2F67B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Заместитель директора </a:t>
            </a:r>
          </a:p>
          <a:p>
            <a:r>
              <a:rPr lang="ru-RU" sz="1200" b="1" i="1" dirty="0" smtClean="0">
                <a:solidFill>
                  <a:srgbClr val="2F67B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Казанского филиала САО «ВСК» </a:t>
            </a:r>
          </a:p>
          <a:p>
            <a:r>
              <a:rPr lang="ru-RU" sz="1200" b="1" i="1" dirty="0" smtClean="0">
                <a:solidFill>
                  <a:srgbClr val="2F67B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Луговнина С.Ф.</a:t>
            </a:r>
            <a:endParaRPr lang="en-US" sz="1200" b="1" i="1" dirty="0" smtClean="0">
              <a:solidFill>
                <a:srgbClr val="2F67B2"/>
              </a:solidFill>
              <a:latin typeface="Stencil" panose="040409050D0802020404" pitchFamily="82" charset="0"/>
              <a:ea typeface="Tahoma" pitchFamily="34" charset="0"/>
              <a:cs typeface="Tahoma" pitchFamily="34" charset="0"/>
            </a:endParaRPr>
          </a:p>
          <a:p>
            <a:r>
              <a:rPr lang="ru-RU" sz="1200" b="1" i="1" dirty="0" err="1" smtClean="0">
                <a:solidFill>
                  <a:srgbClr val="2F67B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Tел</a:t>
            </a:r>
            <a:r>
              <a:rPr lang="ru-RU" sz="1200" b="1" i="1" dirty="0" smtClean="0">
                <a:solidFill>
                  <a:srgbClr val="2F67B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.: </a:t>
            </a:r>
            <a:r>
              <a:rPr lang="en-US" sz="1200" b="1" i="1" dirty="0" smtClean="0">
                <a:solidFill>
                  <a:srgbClr val="2F67B2"/>
                </a:solidFill>
                <a:latin typeface="Stencil" panose="040409050D0802020404" pitchFamily="82" charset="0"/>
                <a:ea typeface="Tahoma" pitchFamily="34" charset="0"/>
                <a:cs typeface="Tahoma" pitchFamily="34" charset="0"/>
              </a:rPr>
              <a:t>8-9172-436-944</a:t>
            </a:r>
            <a:endParaRPr lang="ru-RU" sz="1200" b="1" i="1" dirty="0" smtClean="0">
              <a:solidFill>
                <a:srgbClr val="2F67B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b="1" i="1" dirty="0" err="1">
                <a:solidFill>
                  <a:srgbClr val="2F67B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kazan</a:t>
            </a:r>
            <a:r>
              <a:rPr lang="ru-RU" sz="1200" b="1" i="1" dirty="0">
                <a:solidFill>
                  <a:srgbClr val="2F67B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@vsk.ru</a:t>
            </a:r>
            <a:endParaRPr lang="ru-RU" sz="1200" b="1" i="1" dirty="0">
              <a:solidFill>
                <a:srgbClr val="2F67B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077" y="6305384"/>
            <a:ext cx="310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САО «ВСК». Дата создания: 11.02.1992. Лицензия Банка России от 11.09.2015: СЛ № 0621, СИ № 0621, ОС № 0621, ОС № 0621-04, ОС № 0621-05, ПС № 0621.</a:t>
            </a:r>
            <a:endParaRPr 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 descr="A9Rynugkb_qdj9wp_au8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6032" y="4989818"/>
            <a:ext cx="1025056" cy="97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2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76195" y="356741"/>
            <a:ext cx="1779138" cy="246751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sz="1500" b="1" spc="-6" dirty="0">
                <a:solidFill>
                  <a:srgbClr val="006DB6"/>
                </a:solidFill>
                <a:latin typeface="Tahoma"/>
                <a:cs typeface="Tahoma"/>
              </a:rPr>
              <a:t>ВСК</a:t>
            </a:r>
            <a:r>
              <a:rPr sz="1500" b="1" spc="-87" dirty="0">
                <a:solidFill>
                  <a:srgbClr val="006DB6"/>
                </a:solidFill>
                <a:latin typeface="Tahoma"/>
                <a:cs typeface="Tahoma"/>
              </a:rPr>
              <a:t> </a:t>
            </a:r>
            <a:r>
              <a:rPr sz="1500" b="1" spc="-6" dirty="0">
                <a:solidFill>
                  <a:srgbClr val="006DB6"/>
                </a:solidFill>
                <a:latin typeface="Tahoma"/>
                <a:cs typeface="Tahoma"/>
              </a:rPr>
              <a:t>сегодня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2103" y="2188289"/>
            <a:ext cx="768403" cy="816429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635000" y="635000"/>
                </a:moveTo>
                <a:lnTo>
                  <a:pt x="0" y="635000"/>
                </a:lnTo>
                <a:lnTo>
                  <a:pt x="0" y="0"/>
                </a:lnTo>
                <a:lnTo>
                  <a:pt x="635000" y="0"/>
                </a:lnTo>
                <a:lnTo>
                  <a:pt x="635000" y="635000"/>
                </a:lnTo>
                <a:close/>
              </a:path>
            </a:pathLst>
          </a:custGeom>
          <a:solidFill>
            <a:srgbClr val="006D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2101" y="2188292"/>
            <a:ext cx="768403" cy="816429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635000" y="0"/>
                </a:moveTo>
                <a:lnTo>
                  <a:pt x="0" y="635000"/>
                </a:lnTo>
                <a:lnTo>
                  <a:pt x="635000" y="635000"/>
                </a:lnTo>
                <a:lnTo>
                  <a:pt x="635000" y="0"/>
                </a:lnTo>
                <a:close/>
              </a:path>
            </a:pathLst>
          </a:custGeom>
          <a:solidFill>
            <a:srgbClr val="3D8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3557" y="2358482"/>
            <a:ext cx="525588" cy="476794"/>
          </a:xfrm>
          <a:custGeom>
            <a:avLst/>
            <a:gdLst/>
            <a:ahLst/>
            <a:cxnLst/>
            <a:rect l="l" t="t" r="r" b="b"/>
            <a:pathLst>
              <a:path w="434340" h="370839">
                <a:moveTo>
                  <a:pt x="78041" y="1752"/>
                </a:moveTo>
                <a:lnTo>
                  <a:pt x="0" y="1752"/>
                </a:lnTo>
                <a:lnTo>
                  <a:pt x="0" y="40766"/>
                </a:lnTo>
                <a:lnTo>
                  <a:pt x="78041" y="40766"/>
                </a:lnTo>
                <a:lnTo>
                  <a:pt x="78041" y="1752"/>
                </a:lnTo>
                <a:close/>
              </a:path>
              <a:path w="434340" h="370839">
                <a:moveTo>
                  <a:pt x="78041" y="56375"/>
                </a:moveTo>
                <a:lnTo>
                  <a:pt x="0" y="56375"/>
                </a:lnTo>
                <a:lnTo>
                  <a:pt x="0" y="321703"/>
                </a:lnTo>
                <a:lnTo>
                  <a:pt x="78041" y="321703"/>
                </a:lnTo>
                <a:lnTo>
                  <a:pt x="78041" y="296989"/>
                </a:lnTo>
                <a:lnTo>
                  <a:pt x="38684" y="296989"/>
                </a:lnTo>
                <a:lnTo>
                  <a:pt x="29189" y="295074"/>
                </a:lnTo>
                <a:lnTo>
                  <a:pt x="21439" y="289850"/>
                </a:lnTo>
                <a:lnTo>
                  <a:pt x="16215" y="282100"/>
                </a:lnTo>
                <a:lnTo>
                  <a:pt x="14300" y="272605"/>
                </a:lnTo>
                <a:lnTo>
                  <a:pt x="16222" y="263105"/>
                </a:lnTo>
                <a:lnTo>
                  <a:pt x="21453" y="255355"/>
                </a:lnTo>
                <a:lnTo>
                  <a:pt x="29207" y="250134"/>
                </a:lnTo>
                <a:lnTo>
                  <a:pt x="38684" y="248221"/>
                </a:lnTo>
                <a:lnTo>
                  <a:pt x="78041" y="248221"/>
                </a:lnTo>
                <a:lnTo>
                  <a:pt x="78041" y="56375"/>
                </a:lnTo>
                <a:close/>
              </a:path>
              <a:path w="434340" h="370839">
                <a:moveTo>
                  <a:pt x="78041" y="248221"/>
                </a:moveTo>
                <a:lnTo>
                  <a:pt x="38684" y="248221"/>
                </a:lnTo>
                <a:lnTo>
                  <a:pt x="48184" y="250138"/>
                </a:lnTo>
                <a:lnTo>
                  <a:pt x="55935" y="255365"/>
                </a:lnTo>
                <a:lnTo>
                  <a:pt x="61155" y="263116"/>
                </a:lnTo>
                <a:lnTo>
                  <a:pt x="63068" y="272605"/>
                </a:lnTo>
                <a:lnTo>
                  <a:pt x="61153" y="282100"/>
                </a:lnTo>
                <a:lnTo>
                  <a:pt x="55929" y="289850"/>
                </a:lnTo>
                <a:lnTo>
                  <a:pt x="48178" y="295074"/>
                </a:lnTo>
                <a:lnTo>
                  <a:pt x="38684" y="296989"/>
                </a:lnTo>
                <a:lnTo>
                  <a:pt x="78041" y="296989"/>
                </a:lnTo>
                <a:lnTo>
                  <a:pt x="78041" y="248221"/>
                </a:lnTo>
                <a:close/>
              </a:path>
              <a:path w="434340" h="370839">
                <a:moveTo>
                  <a:pt x="78041" y="337324"/>
                </a:moveTo>
                <a:lnTo>
                  <a:pt x="0" y="337324"/>
                </a:lnTo>
                <a:lnTo>
                  <a:pt x="0" y="368515"/>
                </a:lnTo>
                <a:lnTo>
                  <a:pt x="78041" y="368515"/>
                </a:lnTo>
                <a:lnTo>
                  <a:pt x="78041" y="337324"/>
                </a:lnTo>
                <a:close/>
              </a:path>
              <a:path w="434340" h="370839">
                <a:moveTo>
                  <a:pt x="148272" y="321703"/>
                </a:moveTo>
                <a:lnTo>
                  <a:pt x="128984" y="322753"/>
                </a:lnTo>
                <a:lnTo>
                  <a:pt x="113479" y="325348"/>
                </a:lnTo>
                <a:lnTo>
                  <a:pt x="101714" y="328658"/>
                </a:lnTo>
                <a:lnTo>
                  <a:pt x="93649" y="331850"/>
                </a:lnTo>
                <a:lnTo>
                  <a:pt x="93649" y="368515"/>
                </a:lnTo>
                <a:lnTo>
                  <a:pt x="195084" y="368515"/>
                </a:lnTo>
                <a:lnTo>
                  <a:pt x="195084" y="331660"/>
                </a:lnTo>
                <a:lnTo>
                  <a:pt x="190215" y="328851"/>
                </a:lnTo>
                <a:lnTo>
                  <a:pt x="181303" y="325567"/>
                </a:lnTo>
                <a:lnTo>
                  <a:pt x="167579" y="322841"/>
                </a:lnTo>
                <a:lnTo>
                  <a:pt x="148272" y="321703"/>
                </a:lnTo>
                <a:close/>
              </a:path>
              <a:path w="434340" h="370839">
                <a:moveTo>
                  <a:pt x="195084" y="79781"/>
                </a:moveTo>
                <a:lnTo>
                  <a:pt x="93649" y="79781"/>
                </a:lnTo>
                <a:lnTo>
                  <a:pt x="93649" y="107365"/>
                </a:lnTo>
                <a:lnTo>
                  <a:pt x="101714" y="110558"/>
                </a:lnTo>
                <a:lnTo>
                  <a:pt x="113479" y="113868"/>
                </a:lnTo>
                <a:lnTo>
                  <a:pt x="128984" y="116463"/>
                </a:lnTo>
                <a:lnTo>
                  <a:pt x="148272" y="117513"/>
                </a:lnTo>
                <a:lnTo>
                  <a:pt x="167477" y="116386"/>
                </a:lnTo>
                <a:lnTo>
                  <a:pt x="181175" y="113674"/>
                </a:lnTo>
                <a:lnTo>
                  <a:pt x="190124" y="110376"/>
                </a:lnTo>
                <a:lnTo>
                  <a:pt x="195084" y="107492"/>
                </a:lnTo>
                <a:lnTo>
                  <a:pt x="195084" y="79781"/>
                </a:lnTo>
                <a:close/>
              </a:path>
              <a:path w="434340" h="370839">
                <a:moveTo>
                  <a:pt x="93649" y="124256"/>
                </a:moveTo>
                <a:lnTo>
                  <a:pt x="93649" y="314960"/>
                </a:lnTo>
                <a:lnTo>
                  <a:pt x="103399" y="311790"/>
                </a:lnTo>
                <a:lnTo>
                  <a:pt x="115731" y="308941"/>
                </a:lnTo>
                <a:lnTo>
                  <a:pt x="130679" y="306885"/>
                </a:lnTo>
                <a:lnTo>
                  <a:pt x="148272" y="306095"/>
                </a:lnTo>
                <a:lnTo>
                  <a:pt x="195084" y="306095"/>
                </a:lnTo>
                <a:lnTo>
                  <a:pt x="195084" y="133121"/>
                </a:lnTo>
                <a:lnTo>
                  <a:pt x="148272" y="133121"/>
                </a:lnTo>
                <a:lnTo>
                  <a:pt x="130679" y="132320"/>
                </a:lnTo>
                <a:lnTo>
                  <a:pt x="115731" y="130265"/>
                </a:lnTo>
                <a:lnTo>
                  <a:pt x="103399" y="127422"/>
                </a:lnTo>
                <a:lnTo>
                  <a:pt x="93649" y="124256"/>
                </a:lnTo>
                <a:close/>
              </a:path>
              <a:path w="434340" h="370839">
                <a:moveTo>
                  <a:pt x="195084" y="306095"/>
                </a:moveTo>
                <a:lnTo>
                  <a:pt x="148272" y="306095"/>
                </a:lnTo>
                <a:lnTo>
                  <a:pt x="163880" y="306754"/>
                </a:lnTo>
                <a:lnTo>
                  <a:pt x="176726" y="308508"/>
                </a:lnTo>
                <a:lnTo>
                  <a:pt x="187048" y="311024"/>
                </a:lnTo>
                <a:lnTo>
                  <a:pt x="195084" y="313969"/>
                </a:lnTo>
                <a:lnTo>
                  <a:pt x="195084" y="306095"/>
                </a:lnTo>
                <a:close/>
              </a:path>
              <a:path w="434340" h="370839">
                <a:moveTo>
                  <a:pt x="195084" y="125247"/>
                </a:moveTo>
                <a:lnTo>
                  <a:pt x="187048" y="128192"/>
                </a:lnTo>
                <a:lnTo>
                  <a:pt x="176726" y="130708"/>
                </a:lnTo>
                <a:lnTo>
                  <a:pt x="163880" y="132462"/>
                </a:lnTo>
                <a:lnTo>
                  <a:pt x="148272" y="133121"/>
                </a:lnTo>
                <a:lnTo>
                  <a:pt x="195084" y="133121"/>
                </a:lnTo>
                <a:lnTo>
                  <a:pt x="195084" y="125247"/>
                </a:lnTo>
                <a:close/>
              </a:path>
              <a:path w="434340" h="370839">
                <a:moveTo>
                  <a:pt x="360565" y="0"/>
                </a:moveTo>
                <a:lnTo>
                  <a:pt x="307047" y="10972"/>
                </a:lnTo>
                <a:lnTo>
                  <a:pt x="314896" y="49212"/>
                </a:lnTo>
                <a:lnTo>
                  <a:pt x="368401" y="38214"/>
                </a:lnTo>
                <a:lnTo>
                  <a:pt x="360565" y="0"/>
                </a:lnTo>
                <a:close/>
              </a:path>
              <a:path w="434340" h="370839">
                <a:moveTo>
                  <a:pt x="371538" y="53517"/>
                </a:moveTo>
                <a:lnTo>
                  <a:pt x="318020" y="64503"/>
                </a:lnTo>
                <a:lnTo>
                  <a:pt x="371360" y="324421"/>
                </a:lnTo>
                <a:lnTo>
                  <a:pt x="424865" y="313436"/>
                </a:lnTo>
                <a:lnTo>
                  <a:pt x="421045" y="294817"/>
                </a:lnTo>
                <a:lnTo>
                  <a:pt x="392569" y="294817"/>
                </a:lnTo>
                <a:lnTo>
                  <a:pt x="384940" y="294438"/>
                </a:lnTo>
                <a:lnTo>
                  <a:pt x="377971" y="290534"/>
                </a:lnTo>
                <a:lnTo>
                  <a:pt x="372420" y="283759"/>
                </a:lnTo>
                <a:lnTo>
                  <a:pt x="369049" y="274764"/>
                </a:lnTo>
                <a:lnTo>
                  <a:pt x="368601" y="265171"/>
                </a:lnTo>
                <a:lnTo>
                  <a:pt x="371036" y="256760"/>
                </a:lnTo>
                <a:lnTo>
                  <a:pt x="375910" y="250423"/>
                </a:lnTo>
                <a:lnTo>
                  <a:pt x="382778" y="247053"/>
                </a:lnTo>
                <a:lnTo>
                  <a:pt x="411246" y="247053"/>
                </a:lnTo>
                <a:lnTo>
                  <a:pt x="371538" y="53517"/>
                </a:lnTo>
                <a:close/>
              </a:path>
              <a:path w="434340" h="370839">
                <a:moveTo>
                  <a:pt x="411246" y="247053"/>
                </a:moveTo>
                <a:lnTo>
                  <a:pt x="382778" y="247053"/>
                </a:lnTo>
                <a:lnTo>
                  <a:pt x="390405" y="247438"/>
                </a:lnTo>
                <a:lnTo>
                  <a:pt x="397373" y="251342"/>
                </a:lnTo>
                <a:lnTo>
                  <a:pt x="402926" y="258118"/>
                </a:lnTo>
                <a:lnTo>
                  <a:pt x="406311" y="267119"/>
                </a:lnTo>
                <a:lnTo>
                  <a:pt x="406748" y="276715"/>
                </a:lnTo>
                <a:lnTo>
                  <a:pt x="404312" y="285121"/>
                </a:lnTo>
                <a:lnTo>
                  <a:pt x="399440" y="291450"/>
                </a:lnTo>
                <a:lnTo>
                  <a:pt x="392569" y="294817"/>
                </a:lnTo>
                <a:lnTo>
                  <a:pt x="421045" y="294817"/>
                </a:lnTo>
                <a:lnTo>
                  <a:pt x="411246" y="247053"/>
                </a:lnTo>
                <a:close/>
              </a:path>
              <a:path w="434340" h="370839">
                <a:moveTo>
                  <a:pt x="428015" y="328688"/>
                </a:moveTo>
                <a:lnTo>
                  <a:pt x="374497" y="339686"/>
                </a:lnTo>
                <a:lnTo>
                  <a:pt x="380758" y="370255"/>
                </a:lnTo>
                <a:lnTo>
                  <a:pt x="434263" y="359282"/>
                </a:lnTo>
                <a:lnTo>
                  <a:pt x="428015" y="328688"/>
                </a:lnTo>
                <a:close/>
              </a:path>
              <a:path w="434340" h="370839">
                <a:moveTo>
                  <a:pt x="296532" y="1752"/>
                </a:moveTo>
                <a:lnTo>
                  <a:pt x="218490" y="1752"/>
                </a:lnTo>
                <a:lnTo>
                  <a:pt x="218490" y="40766"/>
                </a:lnTo>
                <a:lnTo>
                  <a:pt x="296532" y="40766"/>
                </a:lnTo>
                <a:lnTo>
                  <a:pt x="296532" y="1752"/>
                </a:lnTo>
                <a:close/>
              </a:path>
              <a:path w="434340" h="370839">
                <a:moveTo>
                  <a:pt x="296532" y="337324"/>
                </a:moveTo>
                <a:lnTo>
                  <a:pt x="218490" y="337324"/>
                </a:lnTo>
                <a:lnTo>
                  <a:pt x="218490" y="368515"/>
                </a:lnTo>
                <a:lnTo>
                  <a:pt x="296532" y="368515"/>
                </a:lnTo>
                <a:lnTo>
                  <a:pt x="296532" y="337324"/>
                </a:lnTo>
                <a:close/>
              </a:path>
              <a:path w="434340" h="370839">
                <a:moveTo>
                  <a:pt x="296532" y="95389"/>
                </a:moveTo>
                <a:lnTo>
                  <a:pt x="218490" y="95389"/>
                </a:lnTo>
                <a:lnTo>
                  <a:pt x="218490" y="282689"/>
                </a:lnTo>
                <a:lnTo>
                  <a:pt x="296532" y="282689"/>
                </a:lnTo>
                <a:lnTo>
                  <a:pt x="296532" y="95389"/>
                </a:lnTo>
                <a:close/>
              </a:path>
              <a:path w="434340" h="370839">
                <a:moveTo>
                  <a:pt x="296532" y="298297"/>
                </a:moveTo>
                <a:lnTo>
                  <a:pt x="218490" y="298297"/>
                </a:lnTo>
                <a:lnTo>
                  <a:pt x="218490" y="321703"/>
                </a:lnTo>
                <a:lnTo>
                  <a:pt x="296532" y="321703"/>
                </a:lnTo>
                <a:lnTo>
                  <a:pt x="296532" y="298297"/>
                </a:lnTo>
                <a:close/>
              </a:path>
              <a:path w="434340" h="370839">
                <a:moveTo>
                  <a:pt x="296532" y="56375"/>
                </a:moveTo>
                <a:lnTo>
                  <a:pt x="218490" y="56375"/>
                </a:lnTo>
                <a:lnTo>
                  <a:pt x="218490" y="79781"/>
                </a:lnTo>
                <a:lnTo>
                  <a:pt x="296532" y="79781"/>
                </a:lnTo>
                <a:lnTo>
                  <a:pt x="296532" y="563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2103" y="4474289"/>
            <a:ext cx="768403" cy="816429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635000" y="635000"/>
                </a:moveTo>
                <a:lnTo>
                  <a:pt x="0" y="635000"/>
                </a:lnTo>
                <a:lnTo>
                  <a:pt x="0" y="0"/>
                </a:lnTo>
                <a:lnTo>
                  <a:pt x="635000" y="0"/>
                </a:lnTo>
                <a:lnTo>
                  <a:pt x="635000" y="635000"/>
                </a:lnTo>
                <a:close/>
              </a:path>
            </a:pathLst>
          </a:custGeom>
          <a:solidFill>
            <a:srgbClr val="006D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2101" y="4474292"/>
            <a:ext cx="768403" cy="816429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635000" y="0"/>
                </a:moveTo>
                <a:lnTo>
                  <a:pt x="0" y="635000"/>
                </a:lnTo>
                <a:lnTo>
                  <a:pt x="635000" y="635000"/>
                </a:lnTo>
                <a:lnTo>
                  <a:pt x="635000" y="0"/>
                </a:lnTo>
                <a:close/>
              </a:path>
            </a:pathLst>
          </a:custGeom>
          <a:solidFill>
            <a:srgbClr val="3D8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5752" y="4556138"/>
            <a:ext cx="421853" cy="653143"/>
          </a:xfrm>
          <a:custGeom>
            <a:avLst/>
            <a:gdLst/>
            <a:ahLst/>
            <a:cxnLst/>
            <a:rect l="l" t="t" r="r" b="b"/>
            <a:pathLst>
              <a:path w="348615" h="508000">
                <a:moveTo>
                  <a:pt x="93611" y="0"/>
                </a:moveTo>
                <a:lnTo>
                  <a:pt x="83729" y="1995"/>
                </a:lnTo>
                <a:lnTo>
                  <a:pt x="75660" y="7435"/>
                </a:lnTo>
                <a:lnTo>
                  <a:pt x="70219" y="15505"/>
                </a:lnTo>
                <a:lnTo>
                  <a:pt x="68224" y="25387"/>
                </a:lnTo>
                <a:lnTo>
                  <a:pt x="68224" y="457161"/>
                </a:lnTo>
                <a:lnTo>
                  <a:pt x="49855" y="460124"/>
                </a:lnTo>
                <a:lnTo>
                  <a:pt x="4775" y="490753"/>
                </a:lnTo>
                <a:lnTo>
                  <a:pt x="0" y="500138"/>
                </a:lnTo>
                <a:lnTo>
                  <a:pt x="2870" y="505879"/>
                </a:lnTo>
                <a:lnTo>
                  <a:pt x="5791" y="507682"/>
                </a:lnTo>
                <a:lnTo>
                  <a:pt x="181432" y="507682"/>
                </a:lnTo>
                <a:lnTo>
                  <a:pt x="184365" y="505879"/>
                </a:lnTo>
                <a:lnTo>
                  <a:pt x="187236" y="500138"/>
                </a:lnTo>
                <a:lnTo>
                  <a:pt x="186918" y="496709"/>
                </a:lnTo>
                <a:lnTo>
                  <a:pt x="182460" y="490753"/>
                </a:lnTo>
                <a:lnTo>
                  <a:pt x="27698" y="490753"/>
                </a:lnTo>
                <a:lnTo>
                  <a:pt x="37599" y="483529"/>
                </a:lnTo>
                <a:lnTo>
                  <a:pt x="48544" y="478232"/>
                </a:lnTo>
                <a:lnTo>
                  <a:pt x="60258" y="474967"/>
                </a:lnTo>
                <a:lnTo>
                  <a:pt x="72466" y="473837"/>
                </a:lnTo>
                <a:lnTo>
                  <a:pt x="164673" y="473837"/>
                </a:lnTo>
                <a:lnTo>
                  <a:pt x="154458" y="466918"/>
                </a:lnTo>
                <a:lnTo>
                  <a:pt x="137367" y="460124"/>
                </a:lnTo>
                <a:lnTo>
                  <a:pt x="118999" y="457161"/>
                </a:lnTo>
                <a:lnTo>
                  <a:pt x="118999" y="456907"/>
                </a:lnTo>
                <a:lnTo>
                  <a:pt x="85153" y="456907"/>
                </a:lnTo>
                <a:lnTo>
                  <a:pt x="85153" y="20713"/>
                </a:lnTo>
                <a:lnTo>
                  <a:pt x="88938" y="16929"/>
                </a:lnTo>
                <a:lnTo>
                  <a:pt x="117291" y="16929"/>
                </a:lnTo>
                <a:lnTo>
                  <a:pt x="117003" y="15505"/>
                </a:lnTo>
                <a:lnTo>
                  <a:pt x="111563" y="7435"/>
                </a:lnTo>
                <a:lnTo>
                  <a:pt x="103493" y="1995"/>
                </a:lnTo>
                <a:lnTo>
                  <a:pt x="93611" y="0"/>
                </a:lnTo>
                <a:close/>
              </a:path>
              <a:path w="348615" h="508000">
                <a:moveTo>
                  <a:pt x="164673" y="473837"/>
                </a:moveTo>
                <a:lnTo>
                  <a:pt x="114769" y="473837"/>
                </a:lnTo>
                <a:lnTo>
                  <a:pt x="126970" y="474967"/>
                </a:lnTo>
                <a:lnTo>
                  <a:pt x="138680" y="478232"/>
                </a:lnTo>
                <a:lnTo>
                  <a:pt x="149624" y="483529"/>
                </a:lnTo>
                <a:lnTo>
                  <a:pt x="159524" y="490753"/>
                </a:lnTo>
                <a:lnTo>
                  <a:pt x="182460" y="490753"/>
                </a:lnTo>
                <a:lnTo>
                  <a:pt x="169685" y="477232"/>
                </a:lnTo>
                <a:lnTo>
                  <a:pt x="164673" y="473837"/>
                </a:lnTo>
                <a:close/>
              </a:path>
              <a:path w="348615" h="508000">
                <a:moveTo>
                  <a:pt x="117291" y="16929"/>
                </a:moveTo>
                <a:lnTo>
                  <a:pt x="98285" y="16929"/>
                </a:lnTo>
                <a:lnTo>
                  <a:pt x="102069" y="20713"/>
                </a:lnTo>
                <a:lnTo>
                  <a:pt x="102069" y="456907"/>
                </a:lnTo>
                <a:lnTo>
                  <a:pt x="118999" y="456907"/>
                </a:lnTo>
                <a:lnTo>
                  <a:pt x="118999" y="228460"/>
                </a:lnTo>
                <a:lnTo>
                  <a:pt x="342417" y="228460"/>
                </a:lnTo>
                <a:lnTo>
                  <a:pt x="345503" y="226390"/>
                </a:lnTo>
                <a:lnTo>
                  <a:pt x="348119" y="220078"/>
                </a:lnTo>
                <a:lnTo>
                  <a:pt x="347395" y="216433"/>
                </a:lnTo>
                <a:lnTo>
                  <a:pt x="342493" y="211531"/>
                </a:lnTo>
                <a:lnTo>
                  <a:pt x="118999" y="211531"/>
                </a:lnTo>
                <a:lnTo>
                  <a:pt x="118999" y="59232"/>
                </a:lnTo>
                <a:lnTo>
                  <a:pt x="342493" y="59232"/>
                </a:lnTo>
                <a:lnTo>
                  <a:pt x="347395" y="54330"/>
                </a:lnTo>
                <a:lnTo>
                  <a:pt x="348119" y="50685"/>
                </a:lnTo>
                <a:lnTo>
                  <a:pt x="345503" y="44373"/>
                </a:lnTo>
                <a:lnTo>
                  <a:pt x="342417" y="42303"/>
                </a:lnTo>
                <a:lnTo>
                  <a:pt x="118999" y="42303"/>
                </a:lnTo>
                <a:lnTo>
                  <a:pt x="118999" y="25387"/>
                </a:lnTo>
                <a:lnTo>
                  <a:pt x="117291" y="16929"/>
                </a:lnTo>
                <a:close/>
              </a:path>
              <a:path w="348615" h="508000">
                <a:moveTo>
                  <a:pt x="342493" y="59232"/>
                </a:moveTo>
                <a:lnTo>
                  <a:pt x="318566" y="59232"/>
                </a:lnTo>
                <a:lnTo>
                  <a:pt x="245097" y="132702"/>
                </a:lnTo>
                <a:lnTo>
                  <a:pt x="245097" y="138061"/>
                </a:lnTo>
                <a:lnTo>
                  <a:pt x="318566" y="211531"/>
                </a:lnTo>
                <a:lnTo>
                  <a:pt x="342493" y="211531"/>
                </a:lnTo>
                <a:lnTo>
                  <a:pt x="266344" y="135382"/>
                </a:lnTo>
                <a:lnTo>
                  <a:pt x="342493" y="592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2103" y="3331289"/>
            <a:ext cx="768403" cy="816429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635000" y="635000"/>
                </a:moveTo>
                <a:lnTo>
                  <a:pt x="0" y="635000"/>
                </a:lnTo>
                <a:lnTo>
                  <a:pt x="0" y="0"/>
                </a:lnTo>
                <a:lnTo>
                  <a:pt x="635000" y="0"/>
                </a:lnTo>
                <a:lnTo>
                  <a:pt x="635000" y="635000"/>
                </a:lnTo>
                <a:close/>
              </a:path>
            </a:pathLst>
          </a:custGeom>
          <a:solidFill>
            <a:srgbClr val="006D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2101" y="3331292"/>
            <a:ext cx="768403" cy="816429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635000" y="0"/>
                </a:moveTo>
                <a:lnTo>
                  <a:pt x="0" y="635000"/>
                </a:lnTo>
                <a:lnTo>
                  <a:pt x="635000" y="635000"/>
                </a:lnTo>
                <a:lnTo>
                  <a:pt x="635000" y="0"/>
                </a:lnTo>
                <a:close/>
              </a:path>
            </a:pathLst>
          </a:custGeom>
          <a:solidFill>
            <a:srgbClr val="3D8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8889" y="3548484"/>
            <a:ext cx="575534" cy="382089"/>
          </a:xfrm>
          <a:custGeom>
            <a:avLst/>
            <a:gdLst/>
            <a:ahLst/>
            <a:cxnLst/>
            <a:rect l="l" t="t" r="r" b="b"/>
            <a:pathLst>
              <a:path w="475615" h="297180">
                <a:moveTo>
                  <a:pt x="108460" y="183997"/>
                </a:moveTo>
                <a:lnTo>
                  <a:pt x="81000" y="183997"/>
                </a:lnTo>
                <a:lnTo>
                  <a:pt x="94939" y="198520"/>
                </a:lnTo>
                <a:lnTo>
                  <a:pt x="140774" y="238668"/>
                </a:lnTo>
                <a:lnTo>
                  <a:pt x="189802" y="276471"/>
                </a:lnTo>
                <a:lnTo>
                  <a:pt x="227922" y="295888"/>
                </a:lnTo>
                <a:lnTo>
                  <a:pt x="237515" y="297014"/>
                </a:lnTo>
                <a:lnTo>
                  <a:pt x="247269" y="297014"/>
                </a:lnTo>
                <a:lnTo>
                  <a:pt x="254774" y="294779"/>
                </a:lnTo>
                <a:lnTo>
                  <a:pt x="259981" y="290410"/>
                </a:lnTo>
                <a:lnTo>
                  <a:pt x="281867" y="290410"/>
                </a:lnTo>
                <a:lnTo>
                  <a:pt x="282486" y="290169"/>
                </a:lnTo>
                <a:lnTo>
                  <a:pt x="288914" y="286927"/>
                </a:lnTo>
                <a:lnTo>
                  <a:pt x="294590" y="282548"/>
                </a:lnTo>
                <a:lnTo>
                  <a:pt x="299360" y="277228"/>
                </a:lnTo>
                <a:lnTo>
                  <a:pt x="237477" y="277223"/>
                </a:lnTo>
                <a:lnTo>
                  <a:pt x="231722" y="276460"/>
                </a:lnTo>
                <a:lnTo>
                  <a:pt x="180708" y="244744"/>
                </a:lnTo>
                <a:lnTo>
                  <a:pt x="125133" y="200342"/>
                </a:lnTo>
                <a:lnTo>
                  <a:pt x="114928" y="190630"/>
                </a:lnTo>
                <a:lnTo>
                  <a:pt x="108460" y="183997"/>
                </a:lnTo>
                <a:close/>
              </a:path>
              <a:path w="475615" h="297180">
                <a:moveTo>
                  <a:pt x="281867" y="290410"/>
                </a:moveTo>
                <a:lnTo>
                  <a:pt x="259981" y="290410"/>
                </a:lnTo>
                <a:lnTo>
                  <a:pt x="266954" y="293116"/>
                </a:lnTo>
                <a:lnTo>
                  <a:pt x="274866" y="293141"/>
                </a:lnTo>
                <a:lnTo>
                  <a:pt x="281867" y="290410"/>
                </a:lnTo>
                <a:close/>
              </a:path>
              <a:path w="475615" h="297180">
                <a:moveTo>
                  <a:pt x="205054" y="216763"/>
                </a:moveTo>
                <a:lnTo>
                  <a:pt x="197078" y="224243"/>
                </a:lnTo>
                <a:lnTo>
                  <a:pt x="196875" y="230492"/>
                </a:lnTo>
                <a:lnTo>
                  <a:pt x="200596" y="234492"/>
                </a:lnTo>
                <a:lnTo>
                  <a:pt x="207832" y="242176"/>
                </a:lnTo>
                <a:lnTo>
                  <a:pt x="218313" y="253115"/>
                </a:lnTo>
                <a:lnTo>
                  <a:pt x="230357" y="265369"/>
                </a:lnTo>
                <a:lnTo>
                  <a:pt x="242239" y="276948"/>
                </a:lnTo>
                <a:lnTo>
                  <a:pt x="240969" y="277126"/>
                </a:lnTo>
                <a:lnTo>
                  <a:pt x="239433" y="277228"/>
                </a:lnTo>
                <a:lnTo>
                  <a:pt x="299360" y="277228"/>
                </a:lnTo>
                <a:lnTo>
                  <a:pt x="301631" y="273519"/>
                </a:lnTo>
                <a:lnTo>
                  <a:pt x="267931" y="273519"/>
                </a:lnTo>
                <a:lnTo>
                  <a:pt x="250945" y="257870"/>
                </a:lnTo>
                <a:lnTo>
                  <a:pt x="236212" y="243112"/>
                </a:lnTo>
                <a:lnTo>
                  <a:pt x="223067" y="229455"/>
                </a:lnTo>
                <a:lnTo>
                  <a:pt x="211328" y="216979"/>
                </a:lnTo>
                <a:lnTo>
                  <a:pt x="205054" y="216763"/>
                </a:lnTo>
                <a:close/>
              </a:path>
              <a:path w="475615" h="297180">
                <a:moveTo>
                  <a:pt x="244754" y="196989"/>
                </a:moveTo>
                <a:lnTo>
                  <a:pt x="236702" y="204368"/>
                </a:lnTo>
                <a:lnTo>
                  <a:pt x="236423" y="210642"/>
                </a:lnTo>
                <a:lnTo>
                  <a:pt x="240131" y="214655"/>
                </a:lnTo>
                <a:lnTo>
                  <a:pt x="246062" y="220984"/>
                </a:lnTo>
                <a:lnTo>
                  <a:pt x="256986" y="232473"/>
                </a:lnTo>
                <a:lnTo>
                  <a:pt x="271883" y="247659"/>
                </a:lnTo>
                <a:lnTo>
                  <a:pt x="285927" y="261073"/>
                </a:lnTo>
                <a:lnTo>
                  <a:pt x="284060" y="265772"/>
                </a:lnTo>
                <a:lnTo>
                  <a:pt x="280136" y="269824"/>
                </a:lnTo>
                <a:lnTo>
                  <a:pt x="272326" y="272834"/>
                </a:lnTo>
                <a:lnTo>
                  <a:pt x="267931" y="273519"/>
                </a:lnTo>
                <a:lnTo>
                  <a:pt x="301631" y="273519"/>
                </a:lnTo>
                <a:lnTo>
                  <a:pt x="303085" y="271145"/>
                </a:lnTo>
                <a:lnTo>
                  <a:pt x="316989" y="271145"/>
                </a:lnTo>
                <a:lnTo>
                  <a:pt x="321718" y="270077"/>
                </a:lnTo>
                <a:lnTo>
                  <a:pt x="327926" y="267563"/>
                </a:lnTo>
                <a:lnTo>
                  <a:pt x="335864" y="263563"/>
                </a:lnTo>
                <a:lnTo>
                  <a:pt x="341604" y="257454"/>
                </a:lnTo>
                <a:lnTo>
                  <a:pt x="343365" y="253047"/>
                </a:lnTo>
                <a:lnTo>
                  <a:pt x="312762" y="253047"/>
                </a:lnTo>
                <a:lnTo>
                  <a:pt x="306184" y="252501"/>
                </a:lnTo>
                <a:lnTo>
                  <a:pt x="276979" y="224677"/>
                </a:lnTo>
                <a:lnTo>
                  <a:pt x="250990" y="197218"/>
                </a:lnTo>
                <a:lnTo>
                  <a:pt x="244754" y="196989"/>
                </a:lnTo>
                <a:close/>
              </a:path>
              <a:path w="475615" h="297180">
                <a:moveTo>
                  <a:pt x="316989" y="271145"/>
                </a:moveTo>
                <a:lnTo>
                  <a:pt x="303085" y="271145"/>
                </a:lnTo>
                <a:lnTo>
                  <a:pt x="309115" y="271860"/>
                </a:lnTo>
                <a:lnTo>
                  <a:pt x="315387" y="271506"/>
                </a:lnTo>
                <a:lnTo>
                  <a:pt x="316989" y="271145"/>
                </a:lnTo>
                <a:close/>
              </a:path>
              <a:path w="475615" h="297180">
                <a:moveTo>
                  <a:pt x="274218" y="167309"/>
                </a:moveTo>
                <a:lnTo>
                  <a:pt x="266319" y="174891"/>
                </a:lnTo>
                <a:lnTo>
                  <a:pt x="266192" y="181165"/>
                </a:lnTo>
                <a:lnTo>
                  <a:pt x="278719" y="194183"/>
                </a:lnTo>
                <a:lnTo>
                  <a:pt x="294722" y="210642"/>
                </a:lnTo>
                <a:lnTo>
                  <a:pt x="311974" y="228065"/>
                </a:lnTo>
                <a:lnTo>
                  <a:pt x="326402" y="241985"/>
                </a:lnTo>
                <a:lnTo>
                  <a:pt x="325259" y="246278"/>
                </a:lnTo>
                <a:lnTo>
                  <a:pt x="321081" y="248843"/>
                </a:lnTo>
                <a:lnTo>
                  <a:pt x="319062" y="249847"/>
                </a:lnTo>
                <a:lnTo>
                  <a:pt x="312762" y="253047"/>
                </a:lnTo>
                <a:lnTo>
                  <a:pt x="343365" y="253047"/>
                </a:lnTo>
                <a:lnTo>
                  <a:pt x="344462" y="250304"/>
                </a:lnTo>
                <a:lnTo>
                  <a:pt x="353553" y="250304"/>
                </a:lnTo>
                <a:lnTo>
                  <a:pt x="360451" y="247929"/>
                </a:lnTo>
                <a:lnTo>
                  <a:pt x="367167" y="242164"/>
                </a:lnTo>
                <a:lnTo>
                  <a:pt x="372953" y="235779"/>
                </a:lnTo>
                <a:lnTo>
                  <a:pt x="375173" y="231444"/>
                </a:lnTo>
                <a:lnTo>
                  <a:pt x="345452" y="231444"/>
                </a:lnTo>
                <a:lnTo>
                  <a:pt x="342480" y="229730"/>
                </a:lnTo>
                <a:lnTo>
                  <a:pt x="300538" y="188251"/>
                </a:lnTo>
                <a:lnTo>
                  <a:pt x="280492" y="167449"/>
                </a:lnTo>
                <a:lnTo>
                  <a:pt x="274218" y="167309"/>
                </a:lnTo>
                <a:close/>
              </a:path>
              <a:path w="475615" h="297180">
                <a:moveTo>
                  <a:pt x="353553" y="250304"/>
                </a:moveTo>
                <a:lnTo>
                  <a:pt x="344462" y="250304"/>
                </a:lnTo>
                <a:lnTo>
                  <a:pt x="352336" y="250723"/>
                </a:lnTo>
                <a:lnTo>
                  <a:pt x="353553" y="250304"/>
                </a:lnTo>
                <a:close/>
              </a:path>
              <a:path w="475615" h="297180">
                <a:moveTo>
                  <a:pt x="274986" y="110591"/>
                </a:moveTo>
                <a:lnTo>
                  <a:pt x="245033" y="110591"/>
                </a:lnTo>
                <a:lnTo>
                  <a:pt x="254221" y="118872"/>
                </a:lnTo>
                <a:lnTo>
                  <a:pt x="264596" y="127703"/>
                </a:lnTo>
                <a:lnTo>
                  <a:pt x="309823" y="164611"/>
                </a:lnTo>
                <a:lnTo>
                  <a:pt x="330615" y="182457"/>
                </a:lnTo>
                <a:lnTo>
                  <a:pt x="347345" y="198784"/>
                </a:lnTo>
                <a:lnTo>
                  <a:pt x="357251" y="212242"/>
                </a:lnTo>
                <a:lnTo>
                  <a:pt x="360908" y="219862"/>
                </a:lnTo>
                <a:lnTo>
                  <a:pt x="356971" y="224828"/>
                </a:lnTo>
                <a:lnTo>
                  <a:pt x="350532" y="230339"/>
                </a:lnTo>
                <a:lnTo>
                  <a:pt x="345452" y="231444"/>
                </a:lnTo>
                <a:lnTo>
                  <a:pt x="375173" y="231444"/>
                </a:lnTo>
                <a:lnTo>
                  <a:pt x="376718" y="228426"/>
                </a:lnTo>
                <a:lnTo>
                  <a:pt x="378272" y="220984"/>
                </a:lnTo>
                <a:lnTo>
                  <a:pt x="378164" y="216763"/>
                </a:lnTo>
                <a:lnTo>
                  <a:pt x="377888" y="212153"/>
                </a:lnTo>
                <a:lnTo>
                  <a:pt x="393560" y="201625"/>
                </a:lnTo>
                <a:lnTo>
                  <a:pt x="475030" y="201625"/>
                </a:lnTo>
                <a:lnTo>
                  <a:pt x="475030" y="198056"/>
                </a:lnTo>
                <a:lnTo>
                  <a:pt x="413156" y="198056"/>
                </a:lnTo>
                <a:lnTo>
                  <a:pt x="411893" y="194183"/>
                </a:lnTo>
                <a:lnTo>
                  <a:pt x="369138" y="194183"/>
                </a:lnTo>
                <a:lnTo>
                  <a:pt x="356436" y="179749"/>
                </a:lnTo>
                <a:lnTo>
                  <a:pt x="339758" y="164123"/>
                </a:lnTo>
                <a:lnTo>
                  <a:pt x="320530" y="147786"/>
                </a:lnTo>
                <a:lnTo>
                  <a:pt x="286965" y="120500"/>
                </a:lnTo>
                <a:lnTo>
                  <a:pt x="274986" y="110591"/>
                </a:lnTo>
                <a:close/>
              </a:path>
              <a:path w="475615" h="297180">
                <a:moveTo>
                  <a:pt x="475030" y="201625"/>
                </a:moveTo>
                <a:lnTo>
                  <a:pt x="393560" y="201625"/>
                </a:lnTo>
                <a:lnTo>
                  <a:pt x="394665" y="205181"/>
                </a:lnTo>
                <a:lnTo>
                  <a:pt x="395566" y="208216"/>
                </a:lnTo>
                <a:lnTo>
                  <a:pt x="397408" y="214871"/>
                </a:lnTo>
                <a:lnTo>
                  <a:pt x="401307" y="217843"/>
                </a:lnTo>
                <a:lnTo>
                  <a:pt x="470598" y="217843"/>
                </a:lnTo>
                <a:lnTo>
                  <a:pt x="475030" y="213410"/>
                </a:lnTo>
                <a:lnTo>
                  <a:pt x="475030" y="201625"/>
                </a:lnTo>
                <a:close/>
              </a:path>
              <a:path w="475615" h="297180">
                <a:moveTo>
                  <a:pt x="7670" y="0"/>
                </a:moveTo>
                <a:lnTo>
                  <a:pt x="5079" y="927"/>
                </a:lnTo>
                <a:lnTo>
                  <a:pt x="1130" y="4673"/>
                </a:lnTo>
                <a:lnTo>
                  <a:pt x="0" y="7289"/>
                </a:lnTo>
                <a:lnTo>
                  <a:pt x="0" y="193624"/>
                </a:lnTo>
                <a:lnTo>
                  <a:pt x="4432" y="198056"/>
                </a:lnTo>
                <a:lnTo>
                  <a:pt x="73545" y="198056"/>
                </a:lnTo>
                <a:lnTo>
                  <a:pt x="77355" y="195300"/>
                </a:lnTo>
                <a:lnTo>
                  <a:pt x="79705" y="188061"/>
                </a:lnTo>
                <a:lnTo>
                  <a:pt x="81000" y="183997"/>
                </a:lnTo>
                <a:lnTo>
                  <a:pt x="108460" y="183997"/>
                </a:lnTo>
                <a:lnTo>
                  <a:pt x="102957" y="178257"/>
                </a:lnTo>
                <a:lnTo>
                  <a:pt x="19786" y="178257"/>
                </a:lnTo>
                <a:lnTo>
                  <a:pt x="19786" y="20624"/>
                </a:lnTo>
                <a:lnTo>
                  <a:pt x="111565" y="20624"/>
                </a:lnTo>
                <a:lnTo>
                  <a:pt x="94945" y="12503"/>
                </a:lnTo>
                <a:lnTo>
                  <a:pt x="64362" y="5808"/>
                </a:lnTo>
                <a:lnTo>
                  <a:pt x="33138" y="1902"/>
                </a:lnTo>
                <a:lnTo>
                  <a:pt x="10490" y="139"/>
                </a:lnTo>
                <a:lnTo>
                  <a:pt x="7670" y="0"/>
                </a:lnTo>
                <a:close/>
              </a:path>
              <a:path w="475615" h="297180">
                <a:moveTo>
                  <a:pt x="475030" y="39827"/>
                </a:moveTo>
                <a:lnTo>
                  <a:pt x="455244" y="39827"/>
                </a:lnTo>
                <a:lnTo>
                  <a:pt x="455244" y="198056"/>
                </a:lnTo>
                <a:lnTo>
                  <a:pt x="475030" y="198056"/>
                </a:lnTo>
                <a:lnTo>
                  <a:pt x="475030" y="39827"/>
                </a:lnTo>
                <a:close/>
              </a:path>
              <a:path w="475615" h="297180">
                <a:moveTo>
                  <a:pt x="306396" y="41463"/>
                </a:moveTo>
                <a:lnTo>
                  <a:pt x="249698" y="41463"/>
                </a:lnTo>
                <a:lnTo>
                  <a:pt x="273050" y="48755"/>
                </a:lnTo>
                <a:lnTo>
                  <a:pt x="297570" y="59283"/>
                </a:lnTo>
                <a:lnTo>
                  <a:pt x="319960" y="68262"/>
                </a:lnTo>
                <a:lnTo>
                  <a:pt x="338068" y="75155"/>
                </a:lnTo>
                <a:lnTo>
                  <a:pt x="349745" y="79425"/>
                </a:lnTo>
                <a:lnTo>
                  <a:pt x="359067" y="103083"/>
                </a:lnTo>
                <a:lnTo>
                  <a:pt x="369022" y="129890"/>
                </a:lnTo>
                <a:lnTo>
                  <a:pt x="378707" y="157119"/>
                </a:lnTo>
                <a:lnTo>
                  <a:pt x="387223" y="182041"/>
                </a:lnTo>
                <a:lnTo>
                  <a:pt x="369138" y="194183"/>
                </a:lnTo>
                <a:lnTo>
                  <a:pt x="411893" y="194183"/>
                </a:lnTo>
                <a:lnTo>
                  <a:pt x="403128" y="167309"/>
                </a:lnTo>
                <a:lnTo>
                  <a:pt x="389166" y="127350"/>
                </a:lnTo>
                <a:lnTo>
                  <a:pt x="374022" y="86837"/>
                </a:lnTo>
                <a:lnTo>
                  <a:pt x="360603" y="54864"/>
                </a:lnTo>
                <a:lnTo>
                  <a:pt x="363785" y="53911"/>
                </a:lnTo>
                <a:lnTo>
                  <a:pt x="337820" y="53911"/>
                </a:lnTo>
                <a:lnTo>
                  <a:pt x="325517" y="49174"/>
                </a:lnTo>
                <a:lnTo>
                  <a:pt x="311689" y="43661"/>
                </a:lnTo>
                <a:lnTo>
                  <a:pt x="306396" y="41463"/>
                </a:lnTo>
                <a:close/>
              </a:path>
              <a:path w="475615" h="297180">
                <a:moveTo>
                  <a:pt x="111565" y="20624"/>
                </a:moveTo>
                <a:lnTo>
                  <a:pt x="19786" y="20624"/>
                </a:lnTo>
                <a:lnTo>
                  <a:pt x="43788" y="23034"/>
                </a:lnTo>
                <a:lnTo>
                  <a:pt x="66340" y="26312"/>
                </a:lnTo>
                <a:lnTo>
                  <a:pt x="85318" y="30263"/>
                </a:lnTo>
                <a:lnTo>
                  <a:pt x="98386" y="34658"/>
                </a:lnTo>
                <a:lnTo>
                  <a:pt x="91530" y="72113"/>
                </a:lnTo>
                <a:lnTo>
                  <a:pt x="81010" y="113996"/>
                </a:lnTo>
                <a:lnTo>
                  <a:pt x="70094" y="152110"/>
                </a:lnTo>
                <a:lnTo>
                  <a:pt x="62052" y="178257"/>
                </a:lnTo>
                <a:lnTo>
                  <a:pt x="102957" y="178257"/>
                </a:lnTo>
                <a:lnTo>
                  <a:pt x="91249" y="166077"/>
                </a:lnTo>
                <a:lnTo>
                  <a:pt x="87617" y="162661"/>
                </a:lnTo>
                <a:lnTo>
                  <a:pt x="94365" y="139816"/>
                </a:lnTo>
                <a:lnTo>
                  <a:pt x="101642" y="113614"/>
                </a:lnTo>
                <a:lnTo>
                  <a:pt x="108603" y="86144"/>
                </a:lnTo>
                <a:lnTo>
                  <a:pt x="114401" y="59499"/>
                </a:lnTo>
                <a:lnTo>
                  <a:pt x="204579" y="59499"/>
                </a:lnTo>
                <a:lnTo>
                  <a:pt x="210992" y="53711"/>
                </a:lnTo>
                <a:lnTo>
                  <a:pt x="230076" y="43102"/>
                </a:lnTo>
                <a:lnTo>
                  <a:pt x="249698" y="41463"/>
                </a:lnTo>
                <a:lnTo>
                  <a:pt x="306396" y="41463"/>
                </a:lnTo>
                <a:lnTo>
                  <a:pt x="302181" y="39712"/>
                </a:lnTo>
                <a:lnTo>
                  <a:pt x="117703" y="39712"/>
                </a:lnTo>
                <a:lnTo>
                  <a:pt x="118122" y="36550"/>
                </a:lnTo>
                <a:lnTo>
                  <a:pt x="118465" y="33515"/>
                </a:lnTo>
                <a:lnTo>
                  <a:pt x="118973" y="27647"/>
                </a:lnTo>
                <a:lnTo>
                  <a:pt x="117868" y="24688"/>
                </a:lnTo>
                <a:lnTo>
                  <a:pt x="115671" y="22631"/>
                </a:lnTo>
                <a:lnTo>
                  <a:pt x="111565" y="20624"/>
                </a:lnTo>
                <a:close/>
              </a:path>
              <a:path w="475615" h="297180">
                <a:moveTo>
                  <a:pt x="204579" y="59499"/>
                </a:moveTo>
                <a:lnTo>
                  <a:pt x="175107" y="59499"/>
                </a:lnTo>
                <a:lnTo>
                  <a:pt x="164523" y="71932"/>
                </a:lnTo>
                <a:lnTo>
                  <a:pt x="154768" y="87522"/>
                </a:lnTo>
                <a:lnTo>
                  <a:pt x="148432" y="104312"/>
                </a:lnTo>
                <a:lnTo>
                  <a:pt x="148244" y="113614"/>
                </a:lnTo>
                <a:lnTo>
                  <a:pt x="148147" y="120511"/>
                </a:lnTo>
                <a:lnTo>
                  <a:pt x="150152" y="128892"/>
                </a:lnTo>
                <a:lnTo>
                  <a:pt x="156159" y="135229"/>
                </a:lnTo>
                <a:lnTo>
                  <a:pt x="165112" y="138176"/>
                </a:lnTo>
                <a:lnTo>
                  <a:pt x="181513" y="141033"/>
                </a:lnTo>
                <a:lnTo>
                  <a:pt x="196872" y="138582"/>
                </a:lnTo>
                <a:lnTo>
                  <a:pt x="210882" y="130950"/>
                </a:lnTo>
                <a:lnTo>
                  <a:pt x="220356" y="121223"/>
                </a:lnTo>
                <a:lnTo>
                  <a:pt x="179400" y="121223"/>
                </a:lnTo>
                <a:lnTo>
                  <a:pt x="171322" y="119392"/>
                </a:lnTo>
                <a:lnTo>
                  <a:pt x="168236" y="118364"/>
                </a:lnTo>
                <a:lnTo>
                  <a:pt x="167690" y="117043"/>
                </a:lnTo>
                <a:lnTo>
                  <a:pt x="167410" y="115874"/>
                </a:lnTo>
                <a:lnTo>
                  <a:pt x="167551" y="113614"/>
                </a:lnTo>
                <a:lnTo>
                  <a:pt x="168029" y="107378"/>
                </a:lnTo>
                <a:lnTo>
                  <a:pt x="172477" y="96366"/>
                </a:lnTo>
                <a:lnTo>
                  <a:pt x="179846" y="84446"/>
                </a:lnTo>
                <a:lnTo>
                  <a:pt x="189255" y="73329"/>
                </a:lnTo>
                <a:lnTo>
                  <a:pt x="204579" y="59499"/>
                </a:lnTo>
                <a:close/>
              </a:path>
              <a:path w="475615" h="297180">
                <a:moveTo>
                  <a:pt x="247624" y="88519"/>
                </a:moveTo>
                <a:lnTo>
                  <a:pt x="237375" y="92214"/>
                </a:lnTo>
                <a:lnTo>
                  <a:pt x="223405" y="98488"/>
                </a:lnTo>
                <a:lnTo>
                  <a:pt x="213779" y="99466"/>
                </a:lnTo>
                <a:lnTo>
                  <a:pt x="211137" y="101041"/>
                </a:lnTo>
                <a:lnTo>
                  <a:pt x="209486" y="103505"/>
                </a:lnTo>
                <a:lnTo>
                  <a:pt x="198980" y="115268"/>
                </a:lnTo>
                <a:lnTo>
                  <a:pt x="188785" y="120511"/>
                </a:lnTo>
                <a:lnTo>
                  <a:pt x="179400" y="121223"/>
                </a:lnTo>
                <a:lnTo>
                  <a:pt x="220356" y="121223"/>
                </a:lnTo>
                <a:lnTo>
                  <a:pt x="223240" y="118262"/>
                </a:lnTo>
                <a:lnTo>
                  <a:pt x="229539" y="117297"/>
                </a:lnTo>
                <a:lnTo>
                  <a:pt x="232968" y="115874"/>
                </a:lnTo>
                <a:lnTo>
                  <a:pt x="242150" y="111760"/>
                </a:lnTo>
                <a:lnTo>
                  <a:pt x="245033" y="110591"/>
                </a:lnTo>
                <a:lnTo>
                  <a:pt x="274986" y="110591"/>
                </a:lnTo>
                <a:lnTo>
                  <a:pt x="263590" y="100750"/>
                </a:lnTo>
                <a:lnTo>
                  <a:pt x="254393" y="92113"/>
                </a:lnTo>
                <a:lnTo>
                  <a:pt x="251688" y="89382"/>
                </a:lnTo>
                <a:lnTo>
                  <a:pt x="247624" y="88519"/>
                </a:lnTo>
                <a:close/>
              </a:path>
              <a:path w="475615" h="297180">
                <a:moveTo>
                  <a:pt x="470598" y="19913"/>
                </a:moveTo>
                <a:lnTo>
                  <a:pt x="465137" y="19913"/>
                </a:lnTo>
                <a:lnTo>
                  <a:pt x="413447" y="23034"/>
                </a:lnTo>
                <a:lnTo>
                  <a:pt x="375362" y="29962"/>
                </a:lnTo>
                <a:lnTo>
                  <a:pt x="338023" y="44081"/>
                </a:lnTo>
                <a:lnTo>
                  <a:pt x="336652" y="50510"/>
                </a:lnTo>
                <a:lnTo>
                  <a:pt x="336753" y="51689"/>
                </a:lnTo>
                <a:lnTo>
                  <a:pt x="337820" y="53911"/>
                </a:lnTo>
                <a:lnTo>
                  <a:pt x="363785" y="53911"/>
                </a:lnTo>
                <a:lnTo>
                  <a:pt x="375144" y="50510"/>
                </a:lnTo>
                <a:lnTo>
                  <a:pt x="395932" y="45840"/>
                </a:lnTo>
                <a:lnTo>
                  <a:pt x="422715" y="41923"/>
                </a:lnTo>
                <a:lnTo>
                  <a:pt x="455244" y="39827"/>
                </a:lnTo>
                <a:lnTo>
                  <a:pt x="475030" y="39827"/>
                </a:lnTo>
                <a:lnTo>
                  <a:pt x="475030" y="24333"/>
                </a:lnTo>
                <a:lnTo>
                  <a:pt x="470598" y="19913"/>
                </a:lnTo>
                <a:close/>
              </a:path>
              <a:path w="475615" h="297180">
                <a:moveTo>
                  <a:pt x="235189" y="21655"/>
                </a:moveTo>
                <a:lnTo>
                  <a:pt x="215794" y="27562"/>
                </a:lnTo>
                <a:lnTo>
                  <a:pt x="196888" y="39712"/>
                </a:lnTo>
                <a:lnTo>
                  <a:pt x="302181" y="39712"/>
                </a:lnTo>
                <a:lnTo>
                  <a:pt x="296689" y="37432"/>
                </a:lnTo>
                <a:lnTo>
                  <a:pt x="281139" y="30657"/>
                </a:lnTo>
                <a:lnTo>
                  <a:pt x="256497" y="22512"/>
                </a:lnTo>
                <a:lnTo>
                  <a:pt x="235189" y="216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2103" y="5609321"/>
            <a:ext cx="768403" cy="816429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635000" y="635000"/>
                </a:moveTo>
                <a:lnTo>
                  <a:pt x="0" y="635000"/>
                </a:lnTo>
                <a:lnTo>
                  <a:pt x="0" y="0"/>
                </a:lnTo>
                <a:lnTo>
                  <a:pt x="635000" y="0"/>
                </a:lnTo>
                <a:lnTo>
                  <a:pt x="635000" y="635000"/>
                </a:lnTo>
                <a:close/>
              </a:path>
            </a:pathLst>
          </a:custGeom>
          <a:solidFill>
            <a:srgbClr val="006D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2101" y="5609321"/>
            <a:ext cx="768403" cy="816429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635000" y="0"/>
                </a:moveTo>
                <a:lnTo>
                  <a:pt x="0" y="635000"/>
                </a:lnTo>
                <a:lnTo>
                  <a:pt x="635000" y="635000"/>
                </a:lnTo>
                <a:lnTo>
                  <a:pt x="635000" y="0"/>
                </a:lnTo>
                <a:close/>
              </a:path>
            </a:pathLst>
          </a:custGeom>
          <a:solidFill>
            <a:srgbClr val="3D8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39877" y="5884468"/>
            <a:ext cx="50715" cy="269421"/>
          </a:xfrm>
          <a:custGeom>
            <a:avLst/>
            <a:gdLst/>
            <a:ahLst/>
            <a:cxnLst/>
            <a:rect l="l" t="t" r="r" b="b"/>
            <a:pathLst>
              <a:path w="41909" h="209550">
                <a:moveTo>
                  <a:pt x="12458" y="0"/>
                </a:moveTo>
                <a:lnTo>
                  <a:pt x="3632" y="4191"/>
                </a:lnTo>
                <a:lnTo>
                  <a:pt x="1752" y="9461"/>
                </a:lnTo>
                <a:lnTo>
                  <a:pt x="3848" y="13881"/>
                </a:lnTo>
                <a:lnTo>
                  <a:pt x="19086" y="58647"/>
                </a:lnTo>
                <a:lnTo>
                  <a:pt x="23874" y="105395"/>
                </a:lnTo>
                <a:lnTo>
                  <a:pt x="18230" y="152046"/>
                </a:lnTo>
                <a:lnTo>
                  <a:pt x="2171" y="196519"/>
                </a:lnTo>
                <a:lnTo>
                  <a:pt x="0" y="200888"/>
                </a:lnTo>
                <a:lnTo>
                  <a:pt x="1777" y="206197"/>
                </a:lnTo>
                <a:lnTo>
                  <a:pt x="7416" y="209003"/>
                </a:lnTo>
                <a:lnTo>
                  <a:pt x="8762" y="209308"/>
                </a:lnTo>
                <a:lnTo>
                  <a:pt x="13334" y="209308"/>
                </a:lnTo>
                <a:lnTo>
                  <a:pt x="35415" y="156359"/>
                </a:lnTo>
                <a:lnTo>
                  <a:pt x="41668" y="105511"/>
                </a:lnTo>
                <a:lnTo>
                  <a:pt x="40436" y="79904"/>
                </a:lnTo>
                <a:lnTo>
                  <a:pt x="36333" y="54598"/>
                </a:lnTo>
                <a:lnTo>
                  <a:pt x="29436" y="29943"/>
                </a:lnTo>
                <a:lnTo>
                  <a:pt x="19824" y="6286"/>
                </a:lnTo>
                <a:lnTo>
                  <a:pt x="17729" y="1879"/>
                </a:lnTo>
                <a:lnTo>
                  <a:pt x="124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2300" y="5878934"/>
            <a:ext cx="51483" cy="270238"/>
          </a:xfrm>
          <a:custGeom>
            <a:avLst/>
            <a:gdLst/>
            <a:ahLst/>
            <a:cxnLst/>
            <a:rect l="l" t="t" r="r" b="b"/>
            <a:pathLst>
              <a:path w="42545" h="210185">
                <a:moveTo>
                  <a:pt x="31534" y="0"/>
                </a:moveTo>
                <a:lnTo>
                  <a:pt x="6394" y="54311"/>
                </a:lnTo>
                <a:lnTo>
                  <a:pt x="0" y="105359"/>
                </a:lnTo>
                <a:lnTo>
                  <a:pt x="1204" y="131078"/>
                </a:lnTo>
                <a:lnTo>
                  <a:pt x="12208" y="181249"/>
                </a:lnTo>
                <a:lnTo>
                  <a:pt x="26543" y="210057"/>
                </a:lnTo>
                <a:lnTo>
                  <a:pt x="31127" y="210057"/>
                </a:lnTo>
                <a:lnTo>
                  <a:pt x="32410" y="209778"/>
                </a:lnTo>
                <a:lnTo>
                  <a:pt x="38049" y="207098"/>
                </a:lnTo>
                <a:lnTo>
                  <a:pt x="39928" y="201815"/>
                </a:lnTo>
                <a:lnTo>
                  <a:pt x="37833" y="197408"/>
                </a:lnTo>
                <a:lnTo>
                  <a:pt x="22539" y="152436"/>
                </a:lnTo>
                <a:lnTo>
                  <a:pt x="17789" y="105495"/>
                </a:lnTo>
                <a:lnTo>
                  <a:pt x="23560" y="58673"/>
                </a:lnTo>
                <a:lnTo>
                  <a:pt x="39827" y="14058"/>
                </a:lnTo>
                <a:lnTo>
                  <a:pt x="42024" y="9702"/>
                </a:lnTo>
                <a:lnTo>
                  <a:pt x="40259" y="4381"/>
                </a:lnTo>
                <a:lnTo>
                  <a:pt x="315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93669" y="5750371"/>
            <a:ext cx="25357" cy="24493"/>
          </a:xfrm>
          <a:custGeom>
            <a:avLst/>
            <a:gdLst/>
            <a:ahLst/>
            <a:cxnLst/>
            <a:rect l="l" t="t" r="r" b="b"/>
            <a:pathLst>
              <a:path w="20955" h="19050">
                <a:moveTo>
                  <a:pt x="10998" y="0"/>
                </a:moveTo>
                <a:lnTo>
                  <a:pt x="1930" y="4203"/>
                </a:lnTo>
                <a:lnTo>
                  <a:pt x="0" y="9474"/>
                </a:lnTo>
                <a:lnTo>
                  <a:pt x="3555" y="17119"/>
                </a:lnTo>
                <a:lnTo>
                  <a:pt x="6743" y="19024"/>
                </a:lnTo>
                <a:lnTo>
                  <a:pt x="11328" y="19024"/>
                </a:lnTo>
                <a:lnTo>
                  <a:pt x="12598" y="18757"/>
                </a:lnTo>
                <a:lnTo>
                  <a:pt x="18440" y="16040"/>
                </a:lnTo>
                <a:lnTo>
                  <a:pt x="20370" y="10782"/>
                </a:lnTo>
                <a:lnTo>
                  <a:pt x="16255" y="1930"/>
                </a:lnTo>
                <a:lnTo>
                  <a:pt x="109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3181" y="5727381"/>
            <a:ext cx="208237" cy="48986"/>
          </a:xfrm>
          <a:custGeom>
            <a:avLst/>
            <a:gdLst/>
            <a:ahLst/>
            <a:cxnLst/>
            <a:rect l="l" t="t" r="r" b="b"/>
            <a:pathLst>
              <a:path w="172084" h="38100">
                <a:moveTo>
                  <a:pt x="156553" y="17622"/>
                </a:moveTo>
                <a:lnTo>
                  <a:pt x="86336" y="17622"/>
                </a:lnTo>
                <a:lnTo>
                  <a:pt x="122961" y="24031"/>
                </a:lnTo>
                <a:lnTo>
                  <a:pt x="158102" y="36953"/>
                </a:lnTo>
                <a:lnTo>
                  <a:pt x="159321" y="37538"/>
                </a:lnTo>
                <a:lnTo>
                  <a:pt x="160616" y="37804"/>
                </a:lnTo>
                <a:lnTo>
                  <a:pt x="165188" y="37804"/>
                </a:lnTo>
                <a:lnTo>
                  <a:pt x="168363" y="35937"/>
                </a:lnTo>
                <a:lnTo>
                  <a:pt x="171970" y="28343"/>
                </a:lnTo>
                <a:lnTo>
                  <a:pt x="170091" y="23060"/>
                </a:lnTo>
                <a:lnTo>
                  <a:pt x="165671" y="20977"/>
                </a:lnTo>
                <a:lnTo>
                  <a:pt x="156553" y="17622"/>
                </a:lnTo>
                <a:close/>
              </a:path>
              <a:path w="172084" h="38100">
                <a:moveTo>
                  <a:pt x="87834" y="0"/>
                </a:moveTo>
                <a:lnTo>
                  <a:pt x="47476" y="192"/>
                </a:lnTo>
                <a:lnTo>
                  <a:pt x="7454" y="7616"/>
                </a:lnTo>
                <a:lnTo>
                  <a:pt x="2743" y="8937"/>
                </a:lnTo>
                <a:lnTo>
                  <a:pt x="0" y="13814"/>
                </a:lnTo>
                <a:lnTo>
                  <a:pt x="2628" y="23225"/>
                </a:lnTo>
                <a:lnTo>
                  <a:pt x="7518" y="25968"/>
                </a:lnTo>
                <a:lnTo>
                  <a:pt x="12217" y="24647"/>
                </a:lnTo>
                <a:lnTo>
                  <a:pt x="49122" y="17803"/>
                </a:lnTo>
                <a:lnTo>
                  <a:pt x="156553" y="17622"/>
                </a:lnTo>
                <a:lnTo>
                  <a:pt x="127557" y="6956"/>
                </a:lnTo>
                <a:lnTo>
                  <a:pt x="878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14461" y="6258591"/>
            <a:ext cx="24589" cy="24493"/>
          </a:xfrm>
          <a:custGeom>
            <a:avLst/>
            <a:gdLst/>
            <a:ahLst/>
            <a:cxnLst/>
            <a:rect l="l" t="t" r="r" b="b"/>
            <a:pathLst>
              <a:path w="20319" h="19050">
                <a:moveTo>
                  <a:pt x="10972" y="0"/>
                </a:moveTo>
                <a:lnTo>
                  <a:pt x="1968" y="4089"/>
                </a:lnTo>
                <a:lnTo>
                  <a:pt x="0" y="9334"/>
                </a:lnTo>
                <a:lnTo>
                  <a:pt x="3492" y="17043"/>
                </a:lnTo>
                <a:lnTo>
                  <a:pt x="6705" y="18973"/>
                </a:lnTo>
                <a:lnTo>
                  <a:pt x="11290" y="18973"/>
                </a:lnTo>
                <a:lnTo>
                  <a:pt x="12534" y="18719"/>
                </a:lnTo>
                <a:lnTo>
                  <a:pt x="18275" y="16103"/>
                </a:lnTo>
                <a:lnTo>
                  <a:pt x="20256" y="10871"/>
                </a:lnTo>
                <a:lnTo>
                  <a:pt x="16217" y="1968"/>
                </a:lnTo>
                <a:lnTo>
                  <a:pt x="109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89600" y="6256565"/>
            <a:ext cx="214385" cy="52251"/>
          </a:xfrm>
          <a:custGeom>
            <a:avLst/>
            <a:gdLst/>
            <a:ahLst/>
            <a:cxnLst/>
            <a:rect l="l" t="t" r="r" b="b"/>
            <a:pathLst>
              <a:path w="177165" h="40639">
                <a:moveTo>
                  <a:pt x="9537" y="0"/>
                </a:moveTo>
                <a:lnTo>
                  <a:pt x="4254" y="1841"/>
                </a:lnTo>
                <a:lnTo>
                  <a:pt x="0" y="10642"/>
                </a:lnTo>
                <a:lnTo>
                  <a:pt x="1841" y="15925"/>
                </a:lnTo>
                <a:lnTo>
                  <a:pt x="54357" y="34910"/>
                </a:lnTo>
                <a:lnTo>
                  <a:pt x="104571" y="40563"/>
                </a:lnTo>
                <a:lnTo>
                  <a:pt x="120944" y="39970"/>
                </a:lnTo>
                <a:lnTo>
                  <a:pt x="169659" y="31038"/>
                </a:lnTo>
                <a:lnTo>
                  <a:pt x="177012" y="24714"/>
                </a:lnTo>
                <a:lnTo>
                  <a:pt x="176265" y="22223"/>
                </a:lnTo>
                <a:lnTo>
                  <a:pt x="88082" y="22223"/>
                </a:lnTo>
                <a:lnTo>
                  <a:pt x="50249" y="15664"/>
                </a:lnTo>
                <a:lnTo>
                  <a:pt x="13931" y="2120"/>
                </a:lnTo>
                <a:lnTo>
                  <a:pt x="9537" y="0"/>
                </a:lnTo>
                <a:close/>
              </a:path>
              <a:path w="177165" h="40639">
                <a:moveTo>
                  <a:pt x="169290" y="12687"/>
                </a:moveTo>
                <a:lnTo>
                  <a:pt x="164604" y="14084"/>
                </a:lnTo>
                <a:lnTo>
                  <a:pt x="126508" y="21721"/>
                </a:lnTo>
                <a:lnTo>
                  <a:pt x="88082" y="22223"/>
                </a:lnTo>
                <a:lnTo>
                  <a:pt x="176265" y="22223"/>
                </a:lnTo>
                <a:lnTo>
                  <a:pt x="174205" y="15354"/>
                </a:lnTo>
                <a:lnTo>
                  <a:pt x="169290" y="126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7203" y="5795345"/>
            <a:ext cx="418780" cy="444954"/>
          </a:xfrm>
          <a:custGeom>
            <a:avLst/>
            <a:gdLst/>
            <a:ahLst/>
            <a:cxnLst/>
            <a:rect l="l" t="t" r="r" b="b"/>
            <a:pathLst>
              <a:path w="346075" h="346075">
                <a:moveTo>
                  <a:pt x="172796" y="0"/>
                </a:moveTo>
                <a:lnTo>
                  <a:pt x="126914" y="6183"/>
                </a:lnTo>
                <a:lnTo>
                  <a:pt x="85652" y="23626"/>
                </a:lnTo>
                <a:lnTo>
                  <a:pt x="50669" y="50669"/>
                </a:lnTo>
                <a:lnTo>
                  <a:pt x="23626" y="85652"/>
                </a:lnTo>
                <a:lnTo>
                  <a:pt x="6183" y="126914"/>
                </a:lnTo>
                <a:lnTo>
                  <a:pt x="0" y="172796"/>
                </a:lnTo>
                <a:lnTo>
                  <a:pt x="6183" y="218677"/>
                </a:lnTo>
                <a:lnTo>
                  <a:pt x="23626" y="259939"/>
                </a:lnTo>
                <a:lnTo>
                  <a:pt x="50669" y="294922"/>
                </a:lnTo>
                <a:lnTo>
                  <a:pt x="85652" y="321965"/>
                </a:lnTo>
                <a:lnTo>
                  <a:pt x="126914" y="339409"/>
                </a:lnTo>
                <a:lnTo>
                  <a:pt x="172796" y="345592"/>
                </a:lnTo>
                <a:lnTo>
                  <a:pt x="218677" y="339409"/>
                </a:lnTo>
                <a:lnTo>
                  <a:pt x="256443" y="323443"/>
                </a:lnTo>
                <a:lnTo>
                  <a:pt x="162128" y="323443"/>
                </a:lnTo>
                <a:lnTo>
                  <a:pt x="139882" y="316471"/>
                </a:lnTo>
                <a:lnTo>
                  <a:pt x="121275" y="303260"/>
                </a:lnTo>
                <a:lnTo>
                  <a:pt x="119506" y="300913"/>
                </a:lnTo>
                <a:lnTo>
                  <a:pt x="92100" y="300913"/>
                </a:lnTo>
                <a:lnTo>
                  <a:pt x="83642" y="295165"/>
                </a:lnTo>
                <a:lnTo>
                  <a:pt x="75601" y="288872"/>
                </a:lnTo>
                <a:lnTo>
                  <a:pt x="68006" y="282063"/>
                </a:lnTo>
                <a:lnTo>
                  <a:pt x="60883" y="274764"/>
                </a:lnTo>
                <a:lnTo>
                  <a:pt x="66471" y="271030"/>
                </a:lnTo>
                <a:lnTo>
                  <a:pt x="72504" y="268160"/>
                </a:lnTo>
                <a:lnTo>
                  <a:pt x="78816" y="266204"/>
                </a:lnTo>
                <a:lnTo>
                  <a:pt x="101025" y="266204"/>
                </a:lnTo>
                <a:lnTo>
                  <a:pt x="99949" y="263093"/>
                </a:lnTo>
                <a:lnTo>
                  <a:pt x="319528" y="263093"/>
                </a:lnTo>
                <a:lnTo>
                  <a:pt x="321965" y="259939"/>
                </a:lnTo>
                <a:lnTo>
                  <a:pt x="322790" y="257987"/>
                </a:lnTo>
                <a:lnTo>
                  <a:pt x="47625" y="257987"/>
                </a:lnTo>
                <a:lnTo>
                  <a:pt x="37647" y="241128"/>
                </a:lnTo>
                <a:lnTo>
                  <a:pt x="29879" y="222964"/>
                </a:lnTo>
                <a:lnTo>
                  <a:pt x="24507" y="203681"/>
                </a:lnTo>
                <a:lnTo>
                  <a:pt x="21717" y="183464"/>
                </a:lnTo>
                <a:lnTo>
                  <a:pt x="344154" y="183464"/>
                </a:lnTo>
                <a:lnTo>
                  <a:pt x="345592" y="172796"/>
                </a:lnTo>
                <a:lnTo>
                  <a:pt x="344154" y="162128"/>
                </a:lnTo>
                <a:lnTo>
                  <a:pt x="21717" y="162128"/>
                </a:lnTo>
                <a:lnTo>
                  <a:pt x="24556" y="141691"/>
                </a:lnTo>
                <a:lnTo>
                  <a:pt x="30033" y="122208"/>
                </a:lnTo>
                <a:lnTo>
                  <a:pt x="37956" y="103874"/>
                </a:lnTo>
                <a:lnTo>
                  <a:pt x="48133" y="86880"/>
                </a:lnTo>
                <a:lnTo>
                  <a:pt x="322484" y="86880"/>
                </a:lnTo>
                <a:lnTo>
                  <a:pt x="321965" y="85652"/>
                </a:lnTo>
                <a:lnTo>
                  <a:pt x="316111" y="78079"/>
                </a:lnTo>
                <a:lnTo>
                  <a:pt x="100863" y="78079"/>
                </a:lnTo>
                <a:lnTo>
                  <a:pt x="101571" y="76339"/>
                </a:lnTo>
                <a:lnTo>
                  <a:pt x="79375" y="76339"/>
                </a:lnTo>
                <a:lnTo>
                  <a:pt x="73228" y="74980"/>
                </a:lnTo>
                <a:lnTo>
                  <a:pt x="67297" y="72859"/>
                </a:lnTo>
                <a:lnTo>
                  <a:pt x="61683" y="69977"/>
                </a:lnTo>
                <a:lnTo>
                  <a:pt x="68647" y="62932"/>
                </a:lnTo>
                <a:lnTo>
                  <a:pt x="76053" y="56351"/>
                </a:lnTo>
                <a:lnTo>
                  <a:pt x="83879" y="50258"/>
                </a:lnTo>
                <a:lnTo>
                  <a:pt x="92100" y="44678"/>
                </a:lnTo>
                <a:lnTo>
                  <a:pt x="119729" y="44678"/>
                </a:lnTo>
                <a:lnTo>
                  <a:pt x="122856" y="40832"/>
                </a:lnTo>
                <a:lnTo>
                  <a:pt x="140868" y="28632"/>
                </a:lnTo>
                <a:lnTo>
                  <a:pt x="162128" y="22148"/>
                </a:lnTo>
                <a:lnTo>
                  <a:pt x="256443" y="22148"/>
                </a:lnTo>
                <a:lnTo>
                  <a:pt x="218677" y="6183"/>
                </a:lnTo>
                <a:lnTo>
                  <a:pt x="172796" y="0"/>
                </a:lnTo>
                <a:close/>
              </a:path>
              <a:path w="346075" h="346075">
                <a:moveTo>
                  <a:pt x="183464" y="263093"/>
                </a:moveTo>
                <a:lnTo>
                  <a:pt x="162128" y="263093"/>
                </a:lnTo>
                <a:lnTo>
                  <a:pt x="162128" y="323443"/>
                </a:lnTo>
                <a:lnTo>
                  <a:pt x="183464" y="323443"/>
                </a:lnTo>
                <a:lnTo>
                  <a:pt x="183464" y="263093"/>
                </a:lnTo>
                <a:close/>
              </a:path>
              <a:path w="346075" h="346075">
                <a:moveTo>
                  <a:pt x="319528" y="263093"/>
                </a:moveTo>
                <a:lnTo>
                  <a:pt x="245643" y="263093"/>
                </a:lnTo>
                <a:lnTo>
                  <a:pt x="238042" y="285053"/>
                </a:lnTo>
                <a:lnTo>
                  <a:pt x="224316" y="303260"/>
                </a:lnTo>
                <a:lnTo>
                  <a:pt x="205709" y="316471"/>
                </a:lnTo>
                <a:lnTo>
                  <a:pt x="183464" y="323443"/>
                </a:lnTo>
                <a:lnTo>
                  <a:pt x="256443" y="323443"/>
                </a:lnTo>
                <a:lnTo>
                  <a:pt x="259939" y="321965"/>
                </a:lnTo>
                <a:lnTo>
                  <a:pt x="287172" y="300913"/>
                </a:lnTo>
                <a:lnTo>
                  <a:pt x="253492" y="300913"/>
                </a:lnTo>
                <a:lnTo>
                  <a:pt x="258032" y="292875"/>
                </a:lnTo>
                <a:lnTo>
                  <a:pt x="261791" y="284378"/>
                </a:lnTo>
                <a:lnTo>
                  <a:pt x="264721" y="275471"/>
                </a:lnTo>
                <a:lnTo>
                  <a:pt x="266776" y="266204"/>
                </a:lnTo>
                <a:lnTo>
                  <a:pt x="317122" y="266204"/>
                </a:lnTo>
                <a:lnTo>
                  <a:pt x="319528" y="263093"/>
                </a:lnTo>
                <a:close/>
              </a:path>
              <a:path w="346075" h="346075">
                <a:moveTo>
                  <a:pt x="101025" y="266204"/>
                </a:moveTo>
                <a:lnTo>
                  <a:pt x="78816" y="266204"/>
                </a:lnTo>
                <a:lnTo>
                  <a:pt x="80870" y="275471"/>
                </a:lnTo>
                <a:lnTo>
                  <a:pt x="83800" y="284378"/>
                </a:lnTo>
                <a:lnTo>
                  <a:pt x="87560" y="292875"/>
                </a:lnTo>
                <a:lnTo>
                  <a:pt x="92100" y="300913"/>
                </a:lnTo>
                <a:lnTo>
                  <a:pt x="119506" y="300913"/>
                </a:lnTo>
                <a:lnTo>
                  <a:pt x="107549" y="285053"/>
                </a:lnTo>
                <a:lnTo>
                  <a:pt x="101025" y="266204"/>
                </a:lnTo>
                <a:close/>
              </a:path>
              <a:path w="346075" h="346075">
                <a:moveTo>
                  <a:pt x="317122" y="266204"/>
                </a:moveTo>
                <a:lnTo>
                  <a:pt x="266776" y="266204"/>
                </a:lnTo>
                <a:lnTo>
                  <a:pt x="273088" y="268160"/>
                </a:lnTo>
                <a:lnTo>
                  <a:pt x="279120" y="271030"/>
                </a:lnTo>
                <a:lnTo>
                  <a:pt x="253492" y="300913"/>
                </a:lnTo>
                <a:lnTo>
                  <a:pt x="287172" y="300913"/>
                </a:lnTo>
                <a:lnTo>
                  <a:pt x="294922" y="294922"/>
                </a:lnTo>
                <a:lnTo>
                  <a:pt x="317122" y="266204"/>
                </a:lnTo>
                <a:close/>
              </a:path>
              <a:path w="346075" h="346075">
                <a:moveTo>
                  <a:pt x="98806" y="183464"/>
                </a:moveTo>
                <a:lnTo>
                  <a:pt x="77470" y="183464"/>
                </a:lnTo>
                <a:lnTo>
                  <a:pt x="77470" y="244436"/>
                </a:lnTo>
                <a:lnTo>
                  <a:pt x="69608" y="246775"/>
                </a:lnTo>
                <a:lnTo>
                  <a:pt x="61990" y="249821"/>
                </a:lnTo>
                <a:lnTo>
                  <a:pt x="54651" y="253563"/>
                </a:lnTo>
                <a:lnTo>
                  <a:pt x="47625" y="257987"/>
                </a:lnTo>
                <a:lnTo>
                  <a:pt x="297967" y="257987"/>
                </a:lnTo>
                <a:lnTo>
                  <a:pt x="290941" y="253563"/>
                </a:lnTo>
                <a:lnTo>
                  <a:pt x="283602" y="249821"/>
                </a:lnTo>
                <a:lnTo>
                  <a:pt x="275984" y="246775"/>
                </a:lnTo>
                <a:lnTo>
                  <a:pt x="268122" y="244436"/>
                </a:lnTo>
                <a:lnTo>
                  <a:pt x="268122" y="241769"/>
                </a:lnTo>
                <a:lnTo>
                  <a:pt x="98806" y="241769"/>
                </a:lnTo>
                <a:lnTo>
                  <a:pt x="98806" y="183464"/>
                </a:lnTo>
                <a:close/>
              </a:path>
              <a:path w="346075" h="346075">
                <a:moveTo>
                  <a:pt x="344154" y="183464"/>
                </a:moveTo>
                <a:lnTo>
                  <a:pt x="323875" y="183464"/>
                </a:lnTo>
                <a:lnTo>
                  <a:pt x="321084" y="203681"/>
                </a:lnTo>
                <a:lnTo>
                  <a:pt x="315712" y="222964"/>
                </a:lnTo>
                <a:lnTo>
                  <a:pt x="307944" y="241128"/>
                </a:lnTo>
                <a:lnTo>
                  <a:pt x="297967" y="257987"/>
                </a:lnTo>
                <a:lnTo>
                  <a:pt x="322790" y="257987"/>
                </a:lnTo>
                <a:lnTo>
                  <a:pt x="339409" y="218677"/>
                </a:lnTo>
                <a:lnTo>
                  <a:pt x="344154" y="183464"/>
                </a:lnTo>
                <a:close/>
              </a:path>
              <a:path w="346075" h="346075">
                <a:moveTo>
                  <a:pt x="183464" y="183464"/>
                </a:moveTo>
                <a:lnTo>
                  <a:pt x="162128" y="183464"/>
                </a:lnTo>
                <a:lnTo>
                  <a:pt x="162128" y="241757"/>
                </a:lnTo>
                <a:lnTo>
                  <a:pt x="99021" y="241769"/>
                </a:lnTo>
                <a:lnTo>
                  <a:pt x="246786" y="241769"/>
                </a:lnTo>
                <a:lnTo>
                  <a:pt x="246367" y="241757"/>
                </a:lnTo>
                <a:lnTo>
                  <a:pt x="183464" y="241757"/>
                </a:lnTo>
                <a:lnTo>
                  <a:pt x="183464" y="183464"/>
                </a:lnTo>
                <a:close/>
              </a:path>
              <a:path w="346075" h="346075">
                <a:moveTo>
                  <a:pt x="268122" y="183464"/>
                </a:moveTo>
                <a:lnTo>
                  <a:pt x="246786" y="183464"/>
                </a:lnTo>
                <a:lnTo>
                  <a:pt x="246786" y="241769"/>
                </a:lnTo>
                <a:lnTo>
                  <a:pt x="268122" y="241769"/>
                </a:lnTo>
                <a:lnTo>
                  <a:pt x="268122" y="183464"/>
                </a:lnTo>
                <a:close/>
              </a:path>
              <a:path w="346075" h="346075">
                <a:moveTo>
                  <a:pt x="297459" y="86880"/>
                </a:moveTo>
                <a:lnTo>
                  <a:pt x="48133" y="86880"/>
                </a:lnTo>
                <a:lnTo>
                  <a:pt x="55137" y="90513"/>
                </a:lnTo>
                <a:lnTo>
                  <a:pt x="62378" y="93537"/>
                </a:lnTo>
                <a:lnTo>
                  <a:pt x="69829" y="95944"/>
                </a:lnTo>
                <a:lnTo>
                  <a:pt x="77470" y="97726"/>
                </a:lnTo>
                <a:lnTo>
                  <a:pt x="77470" y="162128"/>
                </a:lnTo>
                <a:lnTo>
                  <a:pt x="98806" y="162128"/>
                </a:lnTo>
                <a:lnTo>
                  <a:pt x="98806" y="99402"/>
                </a:lnTo>
                <a:lnTo>
                  <a:pt x="268122" y="99402"/>
                </a:lnTo>
                <a:lnTo>
                  <a:pt x="268122" y="97726"/>
                </a:lnTo>
                <a:lnTo>
                  <a:pt x="275776" y="95942"/>
                </a:lnTo>
                <a:lnTo>
                  <a:pt x="283240" y="93532"/>
                </a:lnTo>
                <a:lnTo>
                  <a:pt x="290478" y="90507"/>
                </a:lnTo>
                <a:lnTo>
                  <a:pt x="297459" y="86880"/>
                </a:lnTo>
                <a:close/>
              </a:path>
              <a:path w="346075" h="346075">
                <a:moveTo>
                  <a:pt x="183464" y="99402"/>
                </a:moveTo>
                <a:lnTo>
                  <a:pt x="162128" y="99402"/>
                </a:lnTo>
                <a:lnTo>
                  <a:pt x="162128" y="162128"/>
                </a:lnTo>
                <a:lnTo>
                  <a:pt x="183464" y="162128"/>
                </a:lnTo>
                <a:lnTo>
                  <a:pt x="183464" y="99402"/>
                </a:lnTo>
                <a:close/>
              </a:path>
              <a:path w="346075" h="346075">
                <a:moveTo>
                  <a:pt x="268122" y="99402"/>
                </a:moveTo>
                <a:lnTo>
                  <a:pt x="246786" y="99402"/>
                </a:lnTo>
                <a:lnTo>
                  <a:pt x="246786" y="162128"/>
                </a:lnTo>
                <a:lnTo>
                  <a:pt x="268122" y="162128"/>
                </a:lnTo>
                <a:lnTo>
                  <a:pt x="268122" y="99402"/>
                </a:lnTo>
                <a:close/>
              </a:path>
              <a:path w="346075" h="346075">
                <a:moveTo>
                  <a:pt x="322484" y="86880"/>
                </a:moveTo>
                <a:lnTo>
                  <a:pt x="297459" y="86880"/>
                </a:lnTo>
                <a:lnTo>
                  <a:pt x="307635" y="103874"/>
                </a:lnTo>
                <a:lnTo>
                  <a:pt x="315558" y="122208"/>
                </a:lnTo>
                <a:lnTo>
                  <a:pt x="321035" y="141691"/>
                </a:lnTo>
                <a:lnTo>
                  <a:pt x="323875" y="162128"/>
                </a:lnTo>
                <a:lnTo>
                  <a:pt x="344154" y="162128"/>
                </a:lnTo>
                <a:lnTo>
                  <a:pt x="339409" y="126914"/>
                </a:lnTo>
                <a:lnTo>
                  <a:pt x="322484" y="86880"/>
                </a:lnTo>
                <a:close/>
              </a:path>
              <a:path w="346075" h="346075">
                <a:moveTo>
                  <a:pt x="183464" y="22148"/>
                </a:moveTo>
                <a:lnTo>
                  <a:pt x="162128" y="22148"/>
                </a:lnTo>
                <a:lnTo>
                  <a:pt x="162128" y="78079"/>
                </a:lnTo>
                <a:lnTo>
                  <a:pt x="183464" y="78079"/>
                </a:lnTo>
                <a:lnTo>
                  <a:pt x="183464" y="22148"/>
                </a:lnTo>
                <a:close/>
              </a:path>
              <a:path w="346075" h="346075">
                <a:moveTo>
                  <a:pt x="256443" y="22148"/>
                </a:moveTo>
                <a:lnTo>
                  <a:pt x="183464" y="22148"/>
                </a:lnTo>
                <a:lnTo>
                  <a:pt x="204724" y="28632"/>
                </a:lnTo>
                <a:lnTo>
                  <a:pt x="222735" y="40832"/>
                </a:lnTo>
                <a:lnTo>
                  <a:pt x="236427" y="57672"/>
                </a:lnTo>
                <a:lnTo>
                  <a:pt x="244729" y="78079"/>
                </a:lnTo>
                <a:lnTo>
                  <a:pt x="316111" y="78079"/>
                </a:lnTo>
                <a:lnTo>
                  <a:pt x="314766" y="76339"/>
                </a:lnTo>
                <a:lnTo>
                  <a:pt x="266217" y="76339"/>
                </a:lnTo>
                <a:lnTo>
                  <a:pt x="264095" y="67913"/>
                </a:lnTo>
                <a:lnTo>
                  <a:pt x="261240" y="59804"/>
                </a:lnTo>
                <a:lnTo>
                  <a:pt x="257693" y="52047"/>
                </a:lnTo>
                <a:lnTo>
                  <a:pt x="253492" y="44678"/>
                </a:lnTo>
                <a:lnTo>
                  <a:pt x="287172" y="44678"/>
                </a:lnTo>
                <a:lnTo>
                  <a:pt x="259939" y="23626"/>
                </a:lnTo>
                <a:lnTo>
                  <a:pt x="256443" y="22148"/>
                </a:lnTo>
                <a:close/>
              </a:path>
              <a:path w="346075" h="346075">
                <a:moveTo>
                  <a:pt x="119729" y="44678"/>
                </a:moveTo>
                <a:lnTo>
                  <a:pt x="92100" y="44678"/>
                </a:lnTo>
                <a:lnTo>
                  <a:pt x="87899" y="52047"/>
                </a:lnTo>
                <a:lnTo>
                  <a:pt x="84351" y="59804"/>
                </a:lnTo>
                <a:lnTo>
                  <a:pt x="81497" y="67913"/>
                </a:lnTo>
                <a:lnTo>
                  <a:pt x="79375" y="76339"/>
                </a:lnTo>
                <a:lnTo>
                  <a:pt x="101571" y="76339"/>
                </a:lnTo>
                <a:lnTo>
                  <a:pt x="109164" y="57672"/>
                </a:lnTo>
                <a:lnTo>
                  <a:pt x="119729" y="44678"/>
                </a:lnTo>
                <a:close/>
              </a:path>
              <a:path w="346075" h="346075">
                <a:moveTo>
                  <a:pt x="287172" y="44678"/>
                </a:moveTo>
                <a:lnTo>
                  <a:pt x="253492" y="44678"/>
                </a:lnTo>
                <a:lnTo>
                  <a:pt x="261712" y="50258"/>
                </a:lnTo>
                <a:lnTo>
                  <a:pt x="269538" y="56351"/>
                </a:lnTo>
                <a:lnTo>
                  <a:pt x="276944" y="62932"/>
                </a:lnTo>
                <a:lnTo>
                  <a:pt x="283908" y="69977"/>
                </a:lnTo>
                <a:lnTo>
                  <a:pt x="278295" y="72859"/>
                </a:lnTo>
                <a:lnTo>
                  <a:pt x="272364" y="74980"/>
                </a:lnTo>
                <a:lnTo>
                  <a:pt x="266217" y="76339"/>
                </a:lnTo>
                <a:lnTo>
                  <a:pt x="314766" y="76339"/>
                </a:lnTo>
                <a:lnTo>
                  <a:pt x="294922" y="50669"/>
                </a:lnTo>
                <a:lnTo>
                  <a:pt x="287172" y="446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3723" y="6176676"/>
            <a:ext cx="72998" cy="77561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073" y="0"/>
                </a:moveTo>
                <a:lnTo>
                  <a:pt x="18377" y="2366"/>
                </a:lnTo>
                <a:lnTo>
                  <a:pt x="8816" y="8816"/>
                </a:lnTo>
                <a:lnTo>
                  <a:pt x="2366" y="18377"/>
                </a:lnTo>
                <a:lnTo>
                  <a:pt x="0" y="30073"/>
                </a:lnTo>
                <a:lnTo>
                  <a:pt x="2366" y="41762"/>
                </a:lnTo>
                <a:lnTo>
                  <a:pt x="8816" y="51319"/>
                </a:lnTo>
                <a:lnTo>
                  <a:pt x="18377" y="57768"/>
                </a:lnTo>
                <a:lnTo>
                  <a:pt x="30073" y="60134"/>
                </a:lnTo>
                <a:lnTo>
                  <a:pt x="41764" y="57768"/>
                </a:lnTo>
                <a:lnTo>
                  <a:pt x="51325" y="51319"/>
                </a:lnTo>
                <a:lnTo>
                  <a:pt x="52893" y="48996"/>
                </a:lnTo>
                <a:lnTo>
                  <a:pt x="30073" y="48996"/>
                </a:lnTo>
                <a:lnTo>
                  <a:pt x="22710" y="47507"/>
                </a:lnTo>
                <a:lnTo>
                  <a:pt x="16690" y="43449"/>
                </a:lnTo>
                <a:lnTo>
                  <a:pt x="12628" y="37434"/>
                </a:lnTo>
                <a:lnTo>
                  <a:pt x="11137" y="30073"/>
                </a:lnTo>
                <a:lnTo>
                  <a:pt x="12628" y="22710"/>
                </a:lnTo>
                <a:lnTo>
                  <a:pt x="16690" y="16690"/>
                </a:lnTo>
                <a:lnTo>
                  <a:pt x="22710" y="12628"/>
                </a:lnTo>
                <a:lnTo>
                  <a:pt x="30073" y="11137"/>
                </a:lnTo>
                <a:lnTo>
                  <a:pt x="52892" y="11137"/>
                </a:lnTo>
                <a:lnTo>
                  <a:pt x="51325" y="8816"/>
                </a:lnTo>
                <a:lnTo>
                  <a:pt x="41764" y="2366"/>
                </a:lnTo>
                <a:lnTo>
                  <a:pt x="30073" y="0"/>
                </a:lnTo>
                <a:close/>
              </a:path>
              <a:path w="60325" h="60325">
                <a:moveTo>
                  <a:pt x="52892" y="11137"/>
                </a:moveTo>
                <a:lnTo>
                  <a:pt x="30073" y="11137"/>
                </a:lnTo>
                <a:lnTo>
                  <a:pt x="37436" y="12628"/>
                </a:lnTo>
                <a:lnTo>
                  <a:pt x="43456" y="16690"/>
                </a:lnTo>
                <a:lnTo>
                  <a:pt x="47518" y="22710"/>
                </a:lnTo>
                <a:lnTo>
                  <a:pt x="49009" y="30073"/>
                </a:lnTo>
                <a:lnTo>
                  <a:pt x="47518" y="37434"/>
                </a:lnTo>
                <a:lnTo>
                  <a:pt x="43456" y="43449"/>
                </a:lnTo>
                <a:lnTo>
                  <a:pt x="37436" y="47507"/>
                </a:lnTo>
                <a:lnTo>
                  <a:pt x="30073" y="48996"/>
                </a:lnTo>
                <a:lnTo>
                  <a:pt x="52893" y="48996"/>
                </a:lnTo>
                <a:lnTo>
                  <a:pt x="57778" y="41762"/>
                </a:lnTo>
                <a:lnTo>
                  <a:pt x="60147" y="30073"/>
                </a:lnTo>
                <a:lnTo>
                  <a:pt x="57778" y="18377"/>
                </a:lnTo>
                <a:lnTo>
                  <a:pt x="52892" y="11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68608" y="5785165"/>
            <a:ext cx="72998" cy="77561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073" y="0"/>
                </a:moveTo>
                <a:lnTo>
                  <a:pt x="18377" y="2366"/>
                </a:lnTo>
                <a:lnTo>
                  <a:pt x="8816" y="8816"/>
                </a:lnTo>
                <a:lnTo>
                  <a:pt x="2366" y="18377"/>
                </a:lnTo>
                <a:lnTo>
                  <a:pt x="0" y="30073"/>
                </a:lnTo>
                <a:lnTo>
                  <a:pt x="2366" y="41762"/>
                </a:lnTo>
                <a:lnTo>
                  <a:pt x="8816" y="51319"/>
                </a:lnTo>
                <a:lnTo>
                  <a:pt x="18377" y="57768"/>
                </a:lnTo>
                <a:lnTo>
                  <a:pt x="30073" y="60134"/>
                </a:lnTo>
                <a:lnTo>
                  <a:pt x="41764" y="57768"/>
                </a:lnTo>
                <a:lnTo>
                  <a:pt x="51325" y="51319"/>
                </a:lnTo>
                <a:lnTo>
                  <a:pt x="52885" y="49009"/>
                </a:lnTo>
                <a:lnTo>
                  <a:pt x="30073" y="49009"/>
                </a:lnTo>
                <a:lnTo>
                  <a:pt x="22710" y="47518"/>
                </a:lnTo>
                <a:lnTo>
                  <a:pt x="16690" y="43456"/>
                </a:lnTo>
                <a:lnTo>
                  <a:pt x="12628" y="37436"/>
                </a:lnTo>
                <a:lnTo>
                  <a:pt x="11137" y="30073"/>
                </a:lnTo>
                <a:lnTo>
                  <a:pt x="12628" y="22710"/>
                </a:lnTo>
                <a:lnTo>
                  <a:pt x="16690" y="16690"/>
                </a:lnTo>
                <a:lnTo>
                  <a:pt x="22710" y="12628"/>
                </a:lnTo>
                <a:lnTo>
                  <a:pt x="30073" y="11137"/>
                </a:lnTo>
                <a:lnTo>
                  <a:pt x="52892" y="11137"/>
                </a:lnTo>
                <a:lnTo>
                  <a:pt x="51325" y="8816"/>
                </a:lnTo>
                <a:lnTo>
                  <a:pt x="41764" y="2366"/>
                </a:lnTo>
                <a:lnTo>
                  <a:pt x="30073" y="0"/>
                </a:lnTo>
                <a:close/>
              </a:path>
              <a:path w="60325" h="60325">
                <a:moveTo>
                  <a:pt x="52892" y="11137"/>
                </a:moveTo>
                <a:lnTo>
                  <a:pt x="30073" y="11137"/>
                </a:lnTo>
                <a:lnTo>
                  <a:pt x="37436" y="12628"/>
                </a:lnTo>
                <a:lnTo>
                  <a:pt x="43456" y="16690"/>
                </a:lnTo>
                <a:lnTo>
                  <a:pt x="47518" y="22710"/>
                </a:lnTo>
                <a:lnTo>
                  <a:pt x="49009" y="30073"/>
                </a:lnTo>
                <a:lnTo>
                  <a:pt x="47518" y="37436"/>
                </a:lnTo>
                <a:lnTo>
                  <a:pt x="43456" y="43456"/>
                </a:lnTo>
                <a:lnTo>
                  <a:pt x="37436" y="47518"/>
                </a:lnTo>
                <a:lnTo>
                  <a:pt x="30073" y="49009"/>
                </a:lnTo>
                <a:lnTo>
                  <a:pt x="52885" y="49009"/>
                </a:lnTo>
                <a:lnTo>
                  <a:pt x="57778" y="41762"/>
                </a:lnTo>
                <a:lnTo>
                  <a:pt x="60147" y="30073"/>
                </a:lnTo>
                <a:lnTo>
                  <a:pt x="57778" y="18377"/>
                </a:lnTo>
                <a:lnTo>
                  <a:pt x="52892" y="11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91932" y="1045289"/>
            <a:ext cx="768403" cy="816429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635000" y="635000"/>
                </a:moveTo>
                <a:lnTo>
                  <a:pt x="0" y="635000"/>
                </a:lnTo>
                <a:lnTo>
                  <a:pt x="0" y="0"/>
                </a:lnTo>
                <a:lnTo>
                  <a:pt x="635000" y="0"/>
                </a:lnTo>
                <a:lnTo>
                  <a:pt x="635000" y="635000"/>
                </a:lnTo>
                <a:close/>
              </a:path>
            </a:pathLst>
          </a:custGeom>
          <a:solidFill>
            <a:srgbClr val="006D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91932" y="1045292"/>
            <a:ext cx="768403" cy="816429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635000" y="0"/>
                </a:moveTo>
                <a:lnTo>
                  <a:pt x="0" y="635000"/>
                </a:lnTo>
                <a:lnTo>
                  <a:pt x="635000" y="635000"/>
                </a:lnTo>
                <a:lnTo>
                  <a:pt x="635000" y="0"/>
                </a:lnTo>
                <a:close/>
              </a:path>
            </a:pathLst>
          </a:custGeom>
          <a:solidFill>
            <a:srgbClr val="3D8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85173" y="1359103"/>
            <a:ext cx="581910" cy="188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91932" y="4474290"/>
            <a:ext cx="768403" cy="816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91932" y="3331289"/>
            <a:ext cx="768403" cy="816429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635000" y="635000"/>
                </a:moveTo>
                <a:lnTo>
                  <a:pt x="0" y="635000"/>
                </a:lnTo>
                <a:lnTo>
                  <a:pt x="0" y="0"/>
                </a:lnTo>
                <a:lnTo>
                  <a:pt x="635000" y="0"/>
                </a:lnTo>
                <a:lnTo>
                  <a:pt x="635000" y="635000"/>
                </a:lnTo>
                <a:close/>
              </a:path>
            </a:pathLst>
          </a:custGeom>
          <a:solidFill>
            <a:srgbClr val="006D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91932" y="3331292"/>
            <a:ext cx="768403" cy="816429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635000" y="0"/>
                </a:moveTo>
                <a:lnTo>
                  <a:pt x="0" y="635000"/>
                </a:lnTo>
                <a:lnTo>
                  <a:pt x="635000" y="635000"/>
                </a:lnTo>
                <a:lnTo>
                  <a:pt x="635000" y="0"/>
                </a:lnTo>
                <a:close/>
              </a:path>
            </a:pathLst>
          </a:custGeom>
          <a:solidFill>
            <a:srgbClr val="3D8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22745" y="3462542"/>
            <a:ext cx="507146" cy="554355"/>
          </a:xfrm>
          <a:custGeom>
            <a:avLst/>
            <a:gdLst/>
            <a:ahLst/>
            <a:cxnLst/>
            <a:rect l="l" t="t" r="r" b="b"/>
            <a:pathLst>
              <a:path w="419100" h="431164">
                <a:moveTo>
                  <a:pt x="348673" y="420471"/>
                </a:moveTo>
                <a:lnTo>
                  <a:pt x="114058" y="420471"/>
                </a:lnTo>
                <a:lnTo>
                  <a:pt x="147035" y="424376"/>
                </a:lnTo>
                <a:lnTo>
                  <a:pt x="174291" y="426886"/>
                </a:lnTo>
                <a:lnTo>
                  <a:pt x="212039" y="429094"/>
                </a:lnTo>
                <a:lnTo>
                  <a:pt x="255320" y="429564"/>
                </a:lnTo>
                <a:lnTo>
                  <a:pt x="263241" y="430106"/>
                </a:lnTo>
                <a:lnTo>
                  <a:pt x="270919" y="430504"/>
                </a:lnTo>
                <a:lnTo>
                  <a:pt x="278345" y="430750"/>
                </a:lnTo>
                <a:lnTo>
                  <a:pt x="285508" y="430834"/>
                </a:lnTo>
                <a:lnTo>
                  <a:pt x="297205" y="430597"/>
                </a:lnTo>
                <a:lnTo>
                  <a:pt x="308103" y="429885"/>
                </a:lnTo>
                <a:lnTo>
                  <a:pt x="318175" y="428702"/>
                </a:lnTo>
                <a:lnTo>
                  <a:pt x="327393" y="427050"/>
                </a:lnTo>
                <a:lnTo>
                  <a:pt x="346425" y="421566"/>
                </a:lnTo>
                <a:lnTo>
                  <a:pt x="348673" y="420471"/>
                </a:lnTo>
                <a:close/>
              </a:path>
              <a:path w="419100" h="431164">
                <a:moveTo>
                  <a:pt x="98920" y="205955"/>
                </a:moveTo>
                <a:lnTo>
                  <a:pt x="37477" y="205955"/>
                </a:lnTo>
                <a:lnTo>
                  <a:pt x="22877" y="208911"/>
                </a:lnTo>
                <a:lnTo>
                  <a:pt x="10966" y="216960"/>
                </a:lnTo>
                <a:lnTo>
                  <a:pt x="2941" y="228876"/>
                </a:lnTo>
                <a:lnTo>
                  <a:pt x="17" y="243344"/>
                </a:lnTo>
                <a:lnTo>
                  <a:pt x="0" y="389839"/>
                </a:lnTo>
                <a:lnTo>
                  <a:pt x="2953" y="404433"/>
                </a:lnTo>
                <a:lnTo>
                  <a:pt x="10999" y="416345"/>
                </a:lnTo>
                <a:lnTo>
                  <a:pt x="22929" y="424376"/>
                </a:lnTo>
                <a:lnTo>
                  <a:pt x="37477" y="427316"/>
                </a:lnTo>
                <a:lnTo>
                  <a:pt x="100457" y="427316"/>
                </a:lnTo>
                <a:lnTo>
                  <a:pt x="107924" y="424789"/>
                </a:lnTo>
                <a:lnTo>
                  <a:pt x="114058" y="420471"/>
                </a:lnTo>
                <a:lnTo>
                  <a:pt x="348673" y="420471"/>
                </a:lnTo>
                <a:lnTo>
                  <a:pt x="362127" y="413919"/>
                </a:lnTo>
                <a:lnTo>
                  <a:pt x="371631" y="406377"/>
                </a:lnTo>
                <a:lnTo>
                  <a:pt x="293601" y="406377"/>
                </a:lnTo>
                <a:lnTo>
                  <a:pt x="276124" y="406338"/>
                </a:lnTo>
                <a:lnTo>
                  <a:pt x="256679" y="405244"/>
                </a:lnTo>
                <a:lnTo>
                  <a:pt x="255409" y="405244"/>
                </a:lnTo>
                <a:lnTo>
                  <a:pt x="212762" y="404787"/>
                </a:lnTo>
                <a:lnTo>
                  <a:pt x="182845" y="402996"/>
                </a:lnTo>
                <a:lnTo>
                  <a:pt x="30175" y="402996"/>
                </a:lnTo>
                <a:lnTo>
                  <a:pt x="24320" y="397040"/>
                </a:lnTo>
                <a:lnTo>
                  <a:pt x="24320" y="236054"/>
                </a:lnTo>
                <a:lnTo>
                  <a:pt x="30264" y="230187"/>
                </a:lnTo>
                <a:lnTo>
                  <a:pt x="128829" y="230187"/>
                </a:lnTo>
                <a:lnTo>
                  <a:pt x="130009" y="226410"/>
                </a:lnTo>
                <a:lnTo>
                  <a:pt x="133200" y="218749"/>
                </a:lnTo>
                <a:lnTo>
                  <a:pt x="137864" y="210464"/>
                </a:lnTo>
                <a:lnTo>
                  <a:pt x="110274" y="210464"/>
                </a:lnTo>
                <a:lnTo>
                  <a:pt x="104952" y="207581"/>
                </a:lnTo>
                <a:lnTo>
                  <a:pt x="98920" y="205955"/>
                </a:lnTo>
                <a:close/>
              </a:path>
              <a:path w="419100" h="431164">
                <a:moveTo>
                  <a:pt x="400687" y="177365"/>
                </a:moveTo>
                <a:lnTo>
                  <a:pt x="335910" y="177365"/>
                </a:lnTo>
                <a:lnTo>
                  <a:pt x="361074" y="180090"/>
                </a:lnTo>
                <a:lnTo>
                  <a:pt x="379196" y="188480"/>
                </a:lnTo>
                <a:lnTo>
                  <a:pt x="385997" y="198977"/>
                </a:lnTo>
                <a:lnTo>
                  <a:pt x="386643" y="209211"/>
                </a:lnTo>
                <a:lnTo>
                  <a:pt x="384334" y="217300"/>
                </a:lnTo>
                <a:lnTo>
                  <a:pt x="382270" y="221360"/>
                </a:lnTo>
                <a:lnTo>
                  <a:pt x="378931" y="226410"/>
                </a:lnTo>
                <a:lnTo>
                  <a:pt x="379920" y="232981"/>
                </a:lnTo>
                <a:lnTo>
                  <a:pt x="384429" y="237032"/>
                </a:lnTo>
                <a:lnTo>
                  <a:pt x="393979" y="246049"/>
                </a:lnTo>
                <a:lnTo>
                  <a:pt x="379374" y="286321"/>
                </a:lnTo>
                <a:lnTo>
                  <a:pt x="378663" y="292353"/>
                </a:lnTo>
                <a:lnTo>
                  <a:pt x="381546" y="297040"/>
                </a:lnTo>
                <a:lnTo>
                  <a:pt x="385229" y="303441"/>
                </a:lnTo>
                <a:lnTo>
                  <a:pt x="368744" y="343255"/>
                </a:lnTo>
                <a:lnTo>
                  <a:pt x="364515" y="346506"/>
                </a:lnTo>
                <a:lnTo>
                  <a:pt x="362800" y="352094"/>
                </a:lnTo>
                <a:lnTo>
                  <a:pt x="364604" y="357136"/>
                </a:lnTo>
                <a:lnTo>
                  <a:pt x="368477" y="369112"/>
                </a:lnTo>
                <a:lnTo>
                  <a:pt x="336312" y="399380"/>
                </a:lnTo>
                <a:lnTo>
                  <a:pt x="293601" y="406377"/>
                </a:lnTo>
                <a:lnTo>
                  <a:pt x="371631" y="406377"/>
                </a:lnTo>
                <a:lnTo>
                  <a:pt x="390032" y="364800"/>
                </a:lnTo>
                <a:lnTo>
                  <a:pt x="389470" y="357758"/>
                </a:lnTo>
                <a:lnTo>
                  <a:pt x="400320" y="345391"/>
                </a:lnTo>
                <a:lnTo>
                  <a:pt x="406657" y="333036"/>
                </a:lnTo>
                <a:lnTo>
                  <a:pt x="409512" y="321356"/>
                </a:lnTo>
                <a:lnTo>
                  <a:pt x="409917" y="311010"/>
                </a:lnTo>
                <a:lnTo>
                  <a:pt x="409562" y="303707"/>
                </a:lnTo>
                <a:lnTo>
                  <a:pt x="407936" y="297497"/>
                </a:lnTo>
                <a:lnTo>
                  <a:pt x="406222" y="292900"/>
                </a:lnTo>
                <a:lnTo>
                  <a:pt x="411984" y="284306"/>
                </a:lnTo>
                <a:lnTo>
                  <a:pt x="416004" y="275450"/>
                </a:lnTo>
                <a:lnTo>
                  <a:pt x="418266" y="266375"/>
                </a:lnTo>
                <a:lnTo>
                  <a:pt x="418757" y="257124"/>
                </a:lnTo>
                <a:lnTo>
                  <a:pt x="417405" y="247431"/>
                </a:lnTo>
                <a:lnTo>
                  <a:pt x="414586" y="238963"/>
                </a:lnTo>
                <a:lnTo>
                  <a:pt x="410922" y="231828"/>
                </a:lnTo>
                <a:lnTo>
                  <a:pt x="407035" y="226136"/>
                </a:lnTo>
                <a:lnTo>
                  <a:pt x="410467" y="213831"/>
                </a:lnTo>
                <a:lnTo>
                  <a:pt x="410843" y="199651"/>
                </a:lnTo>
                <a:lnTo>
                  <a:pt x="406454" y="184864"/>
                </a:lnTo>
                <a:lnTo>
                  <a:pt x="400687" y="177365"/>
                </a:lnTo>
                <a:close/>
              </a:path>
              <a:path w="419100" h="431164">
                <a:moveTo>
                  <a:pt x="128829" y="230187"/>
                </a:moveTo>
                <a:lnTo>
                  <a:pt x="99733" y="230187"/>
                </a:lnTo>
                <a:lnTo>
                  <a:pt x="105500" y="236054"/>
                </a:lnTo>
                <a:lnTo>
                  <a:pt x="105587" y="397040"/>
                </a:lnTo>
                <a:lnTo>
                  <a:pt x="99644" y="402907"/>
                </a:lnTo>
                <a:lnTo>
                  <a:pt x="37477" y="402907"/>
                </a:lnTo>
                <a:lnTo>
                  <a:pt x="182845" y="402996"/>
                </a:lnTo>
                <a:lnTo>
                  <a:pt x="175366" y="402548"/>
                </a:lnTo>
                <a:lnTo>
                  <a:pt x="148712" y="400057"/>
                </a:lnTo>
                <a:lnTo>
                  <a:pt x="129108" y="397763"/>
                </a:lnTo>
                <a:lnTo>
                  <a:pt x="129641" y="395249"/>
                </a:lnTo>
                <a:lnTo>
                  <a:pt x="129908" y="392544"/>
                </a:lnTo>
                <a:lnTo>
                  <a:pt x="129824" y="238963"/>
                </a:lnTo>
                <a:lnTo>
                  <a:pt x="129286" y="235686"/>
                </a:lnTo>
                <a:lnTo>
                  <a:pt x="128206" y="232181"/>
                </a:lnTo>
                <a:lnTo>
                  <a:pt x="128829" y="230187"/>
                </a:lnTo>
                <a:close/>
              </a:path>
              <a:path w="419100" h="431164">
                <a:moveTo>
                  <a:pt x="227749" y="0"/>
                </a:moveTo>
                <a:lnTo>
                  <a:pt x="220992" y="0"/>
                </a:lnTo>
                <a:lnTo>
                  <a:pt x="214782" y="2793"/>
                </a:lnTo>
                <a:lnTo>
                  <a:pt x="202106" y="42455"/>
                </a:lnTo>
                <a:lnTo>
                  <a:pt x="202793" y="50901"/>
                </a:lnTo>
                <a:lnTo>
                  <a:pt x="190271" y="81902"/>
                </a:lnTo>
                <a:lnTo>
                  <a:pt x="172199" y="120627"/>
                </a:lnTo>
                <a:lnTo>
                  <a:pt x="151069" y="157443"/>
                </a:lnTo>
                <a:lnTo>
                  <a:pt x="129374" y="182714"/>
                </a:lnTo>
                <a:lnTo>
                  <a:pt x="128828" y="183070"/>
                </a:lnTo>
                <a:lnTo>
                  <a:pt x="127927" y="183972"/>
                </a:lnTo>
                <a:lnTo>
                  <a:pt x="122202" y="190631"/>
                </a:lnTo>
                <a:lnTo>
                  <a:pt x="117409" y="197384"/>
                </a:lnTo>
                <a:lnTo>
                  <a:pt x="113462" y="204055"/>
                </a:lnTo>
                <a:lnTo>
                  <a:pt x="110274" y="210464"/>
                </a:lnTo>
                <a:lnTo>
                  <a:pt x="137864" y="210464"/>
                </a:lnTo>
                <a:lnTo>
                  <a:pt x="138082" y="210076"/>
                </a:lnTo>
                <a:lnTo>
                  <a:pt x="144957" y="201269"/>
                </a:lnTo>
                <a:lnTo>
                  <a:pt x="174550" y="165750"/>
                </a:lnTo>
                <a:lnTo>
                  <a:pt x="200344" y="118522"/>
                </a:lnTo>
                <a:lnTo>
                  <a:pt x="218872" y="76428"/>
                </a:lnTo>
                <a:lnTo>
                  <a:pt x="227571" y="52349"/>
                </a:lnTo>
                <a:lnTo>
                  <a:pt x="227215" y="50279"/>
                </a:lnTo>
                <a:lnTo>
                  <a:pt x="226446" y="42455"/>
                </a:lnTo>
                <a:lnTo>
                  <a:pt x="226414" y="34812"/>
                </a:lnTo>
                <a:lnTo>
                  <a:pt x="227074" y="28371"/>
                </a:lnTo>
                <a:lnTo>
                  <a:pt x="228384" y="24155"/>
                </a:lnTo>
                <a:lnTo>
                  <a:pt x="274540" y="24155"/>
                </a:lnTo>
                <a:lnTo>
                  <a:pt x="273608" y="22263"/>
                </a:lnTo>
                <a:lnTo>
                  <a:pt x="261126" y="10078"/>
                </a:lnTo>
                <a:lnTo>
                  <a:pt x="247711" y="3392"/>
                </a:lnTo>
                <a:lnTo>
                  <a:pt x="235780" y="576"/>
                </a:lnTo>
                <a:lnTo>
                  <a:pt x="227749" y="0"/>
                </a:lnTo>
                <a:close/>
              </a:path>
              <a:path w="419100" h="431164">
                <a:moveTo>
                  <a:pt x="274540" y="24155"/>
                </a:moveTo>
                <a:lnTo>
                  <a:pt x="228384" y="24155"/>
                </a:lnTo>
                <a:lnTo>
                  <a:pt x="233277" y="24584"/>
                </a:lnTo>
                <a:lnTo>
                  <a:pt x="239969" y="26246"/>
                </a:lnTo>
                <a:lnTo>
                  <a:pt x="247218" y="29900"/>
                </a:lnTo>
                <a:lnTo>
                  <a:pt x="253784" y="36309"/>
                </a:lnTo>
                <a:lnTo>
                  <a:pt x="258889" y="47669"/>
                </a:lnTo>
                <a:lnTo>
                  <a:pt x="260411" y="62536"/>
                </a:lnTo>
                <a:lnTo>
                  <a:pt x="258350" y="80663"/>
                </a:lnTo>
                <a:lnTo>
                  <a:pt x="252704" y="101803"/>
                </a:lnTo>
                <a:lnTo>
                  <a:pt x="243948" y="132254"/>
                </a:lnTo>
                <a:lnTo>
                  <a:pt x="240425" y="154746"/>
                </a:lnTo>
                <a:lnTo>
                  <a:pt x="262166" y="188036"/>
                </a:lnTo>
                <a:lnTo>
                  <a:pt x="267931" y="185953"/>
                </a:lnTo>
                <a:lnTo>
                  <a:pt x="273431" y="184696"/>
                </a:lnTo>
                <a:lnTo>
                  <a:pt x="278650" y="183616"/>
                </a:lnTo>
                <a:lnTo>
                  <a:pt x="283616" y="182803"/>
                </a:lnTo>
                <a:lnTo>
                  <a:pt x="284784" y="182537"/>
                </a:lnTo>
                <a:lnTo>
                  <a:pt x="308786" y="178711"/>
                </a:lnTo>
                <a:lnTo>
                  <a:pt x="335910" y="177365"/>
                </a:lnTo>
                <a:lnTo>
                  <a:pt x="400687" y="177365"/>
                </a:lnTo>
                <a:lnTo>
                  <a:pt x="395592" y="170738"/>
                </a:lnTo>
                <a:lnTo>
                  <a:pt x="382983" y="162294"/>
                </a:lnTo>
                <a:lnTo>
                  <a:pt x="382112" y="161988"/>
                </a:lnTo>
                <a:lnTo>
                  <a:pt x="264693" y="161988"/>
                </a:lnTo>
                <a:lnTo>
                  <a:pt x="264803" y="155912"/>
                </a:lnTo>
                <a:lnTo>
                  <a:pt x="266199" y="145749"/>
                </a:lnTo>
                <a:lnTo>
                  <a:pt x="269656" y="130622"/>
                </a:lnTo>
                <a:lnTo>
                  <a:pt x="275945" y="109651"/>
                </a:lnTo>
                <a:lnTo>
                  <a:pt x="282908" y="82567"/>
                </a:lnTo>
                <a:lnTo>
                  <a:pt x="284849" y="58927"/>
                </a:lnTo>
                <a:lnTo>
                  <a:pt x="281755" y="38803"/>
                </a:lnTo>
                <a:lnTo>
                  <a:pt x="274540" y="24155"/>
                </a:lnTo>
                <a:close/>
              </a:path>
              <a:path w="419100" h="431164">
                <a:moveTo>
                  <a:pt x="323253" y="153428"/>
                </a:moveTo>
                <a:lnTo>
                  <a:pt x="306442" y="154746"/>
                </a:lnTo>
                <a:lnTo>
                  <a:pt x="292504" y="156605"/>
                </a:lnTo>
                <a:lnTo>
                  <a:pt x="282860" y="158295"/>
                </a:lnTo>
                <a:lnTo>
                  <a:pt x="278930" y="159105"/>
                </a:lnTo>
                <a:lnTo>
                  <a:pt x="274332" y="159918"/>
                </a:lnTo>
                <a:lnTo>
                  <a:pt x="269557" y="160908"/>
                </a:lnTo>
                <a:lnTo>
                  <a:pt x="264693" y="161988"/>
                </a:lnTo>
                <a:lnTo>
                  <a:pt x="382112" y="161988"/>
                </a:lnTo>
                <a:lnTo>
                  <a:pt x="366685" y="156578"/>
                </a:lnTo>
                <a:lnTo>
                  <a:pt x="346755" y="153615"/>
                </a:lnTo>
                <a:lnTo>
                  <a:pt x="323253" y="1534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91932" y="2188289"/>
            <a:ext cx="768403" cy="816429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635000" y="635000"/>
                </a:moveTo>
                <a:lnTo>
                  <a:pt x="0" y="635000"/>
                </a:lnTo>
                <a:lnTo>
                  <a:pt x="0" y="0"/>
                </a:lnTo>
                <a:lnTo>
                  <a:pt x="635000" y="0"/>
                </a:lnTo>
                <a:lnTo>
                  <a:pt x="635000" y="635000"/>
                </a:lnTo>
                <a:close/>
              </a:path>
            </a:pathLst>
          </a:custGeom>
          <a:solidFill>
            <a:srgbClr val="006D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91932" y="2188292"/>
            <a:ext cx="768403" cy="816429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635000" y="0"/>
                </a:moveTo>
                <a:lnTo>
                  <a:pt x="0" y="635000"/>
                </a:lnTo>
                <a:lnTo>
                  <a:pt x="635000" y="635000"/>
                </a:lnTo>
                <a:lnTo>
                  <a:pt x="635000" y="0"/>
                </a:lnTo>
                <a:close/>
              </a:path>
            </a:pathLst>
          </a:custGeom>
          <a:solidFill>
            <a:srgbClr val="3D8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78529" y="2620598"/>
            <a:ext cx="39957" cy="80010"/>
          </a:xfrm>
          <a:custGeom>
            <a:avLst/>
            <a:gdLst/>
            <a:ahLst/>
            <a:cxnLst/>
            <a:rect l="l" t="t" r="r" b="b"/>
            <a:pathLst>
              <a:path w="33020" h="62230">
                <a:moveTo>
                  <a:pt x="0" y="62229"/>
                </a:moveTo>
                <a:lnTo>
                  <a:pt x="32588" y="62229"/>
                </a:lnTo>
                <a:lnTo>
                  <a:pt x="32588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78529" y="2602637"/>
            <a:ext cx="125250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2971" y="0"/>
                </a:lnTo>
              </a:path>
            </a:pathLst>
          </a:custGeom>
          <a:ln w="279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78529" y="2537322"/>
            <a:ext cx="39957" cy="47353"/>
          </a:xfrm>
          <a:custGeom>
            <a:avLst/>
            <a:gdLst/>
            <a:ahLst/>
            <a:cxnLst/>
            <a:rect l="l" t="t" r="r" b="b"/>
            <a:pathLst>
              <a:path w="33020" h="36830">
                <a:moveTo>
                  <a:pt x="0" y="36830"/>
                </a:moveTo>
                <a:lnTo>
                  <a:pt x="32588" y="36830"/>
                </a:lnTo>
                <a:lnTo>
                  <a:pt x="32588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78529" y="2519361"/>
            <a:ext cx="130629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721" y="0"/>
                </a:lnTo>
              </a:path>
            </a:pathLst>
          </a:custGeom>
          <a:ln w="279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33134" y="2489732"/>
            <a:ext cx="290954" cy="213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47791" y="2489740"/>
            <a:ext cx="125941" cy="2100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91932" y="5617289"/>
            <a:ext cx="768403" cy="816429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635000" y="635000"/>
                </a:moveTo>
                <a:lnTo>
                  <a:pt x="0" y="635000"/>
                </a:lnTo>
                <a:lnTo>
                  <a:pt x="0" y="0"/>
                </a:lnTo>
                <a:lnTo>
                  <a:pt x="635000" y="0"/>
                </a:lnTo>
                <a:lnTo>
                  <a:pt x="635000" y="635000"/>
                </a:lnTo>
                <a:close/>
              </a:path>
            </a:pathLst>
          </a:custGeom>
          <a:solidFill>
            <a:srgbClr val="006D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91932" y="5617292"/>
            <a:ext cx="768403" cy="816429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635000" y="0"/>
                </a:moveTo>
                <a:lnTo>
                  <a:pt x="0" y="634999"/>
                </a:lnTo>
                <a:lnTo>
                  <a:pt x="635000" y="634999"/>
                </a:lnTo>
                <a:lnTo>
                  <a:pt x="635000" y="0"/>
                </a:lnTo>
                <a:close/>
              </a:path>
            </a:pathLst>
          </a:custGeom>
          <a:solidFill>
            <a:srgbClr val="3D8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42995" y="5728047"/>
            <a:ext cx="466421" cy="595176"/>
          </a:xfrm>
          <a:custGeom>
            <a:avLst/>
            <a:gdLst/>
            <a:ahLst/>
            <a:cxnLst/>
            <a:rect l="l" t="t" r="r" b="b"/>
            <a:pathLst>
              <a:path w="385445" h="462914">
                <a:moveTo>
                  <a:pt x="86419" y="404545"/>
                </a:moveTo>
                <a:lnTo>
                  <a:pt x="69557" y="404545"/>
                </a:lnTo>
                <a:lnTo>
                  <a:pt x="100787" y="461263"/>
                </a:lnTo>
                <a:lnTo>
                  <a:pt x="103276" y="462724"/>
                </a:lnTo>
                <a:lnTo>
                  <a:pt x="106222" y="462711"/>
                </a:lnTo>
                <a:lnTo>
                  <a:pt x="109194" y="462546"/>
                </a:lnTo>
                <a:lnTo>
                  <a:pt x="111683" y="460781"/>
                </a:lnTo>
                <a:lnTo>
                  <a:pt x="120991" y="438315"/>
                </a:lnTo>
                <a:lnTo>
                  <a:pt x="105016" y="438315"/>
                </a:lnTo>
                <a:lnTo>
                  <a:pt x="86419" y="404545"/>
                </a:lnTo>
                <a:close/>
              </a:path>
              <a:path w="385445" h="462914">
                <a:moveTo>
                  <a:pt x="221764" y="296964"/>
                </a:moveTo>
                <a:lnTo>
                  <a:pt x="205778" y="296964"/>
                </a:lnTo>
                <a:lnTo>
                  <a:pt x="273634" y="460781"/>
                </a:lnTo>
                <a:lnTo>
                  <a:pt x="276123" y="462546"/>
                </a:lnTo>
                <a:lnTo>
                  <a:pt x="279234" y="462724"/>
                </a:lnTo>
                <a:lnTo>
                  <a:pt x="282075" y="462711"/>
                </a:lnTo>
                <a:lnTo>
                  <a:pt x="284530" y="461263"/>
                </a:lnTo>
                <a:lnTo>
                  <a:pt x="297171" y="438315"/>
                </a:lnTo>
                <a:lnTo>
                  <a:pt x="280314" y="438315"/>
                </a:lnTo>
                <a:lnTo>
                  <a:pt x="221764" y="296964"/>
                </a:lnTo>
                <a:close/>
              </a:path>
              <a:path w="385445" h="462914">
                <a:moveTo>
                  <a:pt x="162242" y="308775"/>
                </a:moveTo>
                <a:lnTo>
                  <a:pt x="157924" y="310565"/>
                </a:lnTo>
                <a:lnTo>
                  <a:pt x="105016" y="438315"/>
                </a:lnTo>
                <a:lnTo>
                  <a:pt x="120991" y="438315"/>
                </a:lnTo>
                <a:lnTo>
                  <a:pt x="171576" y="316217"/>
                </a:lnTo>
                <a:lnTo>
                  <a:pt x="169786" y="311899"/>
                </a:lnTo>
                <a:lnTo>
                  <a:pt x="162242" y="308775"/>
                </a:lnTo>
                <a:close/>
              </a:path>
              <a:path w="385445" h="462914">
                <a:moveTo>
                  <a:pt x="310883" y="387756"/>
                </a:moveTo>
                <a:lnTo>
                  <a:pt x="307339" y="389216"/>
                </a:lnTo>
                <a:lnTo>
                  <a:pt x="280314" y="438315"/>
                </a:lnTo>
                <a:lnTo>
                  <a:pt x="297171" y="438315"/>
                </a:lnTo>
                <a:lnTo>
                  <a:pt x="315772" y="404545"/>
                </a:lnTo>
                <a:lnTo>
                  <a:pt x="381192" y="404545"/>
                </a:lnTo>
                <a:lnTo>
                  <a:pt x="380698" y="403351"/>
                </a:lnTo>
                <a:lnTo>
                  <a:pt x="364718" y="403351"/>
                </a:lnTo>
                <a:lnTo>
                  <a:pt x="310883" y="387756"/>
                </a:lnTo>
                <a:close/>
              </a:path>
              <a:path w="385445" h="462914">
                <a:moveTo>
                  <a:pt x="192658" y="0"/>
                </a:moveTo>
                <a:lnTo>
                  <a:pt x="145686" y="7597"/>
                </a:lnTo>
                <a:lnTo>
                  <a:pt x="104851" y="28742"/>
                </a:lnTo>
                <a:lnTo>
                  <a:pt x="72624" y="60967"/>
                </a:lnTo>
                <a:lnTo>
                  <a:pt x="51476" y="101803"/>
                </a:lnTo>
                <a:lnTo>
                  <a:pt x="43878" y="148780"/>
                </a:lnTo>
                <a:lnTo>
                  <a:pt x="45879" y="173175"/>
                </a:lnTo>
                <a:lnTo>
                  <a:pt x="51668" y="196310"/>
                </a:lnTo>
                <a:lnTo>
                  <a:pt x="60921" y="217864"/>
                </a:lnTo>
                <a:lnTo>
                  <a:pt x="73317" y="237515"/>
                </a:lnTo>
                <a:lnTo>
                  <a:pt x="0" y="414515"/>
                </a:lnTo>
                <a:lnTo>
                  <a:pt x="507" y="417537"/>
                </a:lnTo>
                <a:lnTo>
                  <a:pt x="4292" y="421766"/>
                </a:lnTo>
                <a:lnTo>
                  <a:pt x="7238" y="422605"/>
                </a:lnTo>
                <a:lnTo>
                  <a:pt x="69557" y="404545"/>
                </a:lnTo>
                <a:lnTo>
                  <a:pt x="86419" y="404545"/>
                </a:lnTo>
                <a:lnTo>
                  <a:pt x="85762" y="403351"/>
                </a:lnTo>
                <a:lnTo>
                  <a:pt x="20599" y="403351"/>
                </a:lnTo>
                <a:lnTo>
                  <a:pt x="84010" y="250291"/>
                </a:lnTo>
                <a:lnTo>
                  <a:pt x="106959" y="250291"/>
                </a:lnTo>
                <a:lnTo>
                  <a:pt x="84540" y="227872"/>
                </a:lnTo>
                <a:lnTo>
                  <a:pt x="65492" y="191090"/>
                </a:lnTo>
                <a:lnTo>
                  <a:pt x="58648" y="148780"/>
                </a:lnTo>
                <a:lnTo>
                  <a:pt x="65492" y="106470"/>
                </a:lnTo>
                <a:lnTo>
                  <a:pt x="84540" y="69688"/>
                </a:lnTo>
                <a:lnTo>
                  <a:pt x="113567" y="40661"/>
                </a:lnTo>
                <a:lnTo>
                  <a:pt x="150348" y="21613"/>
                </a:lnTo>
                <a:lnTo>
                  <a:pt x="192658" y="14770"/>
                </a:lnTo>
                <a:lnTo>
                  <a:pt x="253488" y="14770"/>
                </a:lnTo>
                <a:lnTo>
                  <a:pt x="239636" y="7597"/>
                </a:lnTo>
                <a:lnTo>
                  <a:pt x="192658" y="0"/>
                </a:lnTo>
                <a:close/>
              </a:path>
              <a:path w="385445" h="462914">
                <a:moveTo>
                  <a:pt x="381192" y="404545"/>
                </a:moveTo>
                <a:lnTo>
                  <a:pt x="315772" y="404545"/>
                </a:lnTo>
                <a:lnTo>
                  <a:pt x="378091" y="422605"/>
                </a:lnTo>
                <a:lnTo>
                  <a:pt x="381025" y="421766"/>
                </a:lnTo>
                <a:lnTo>
                  <a:pt x="384809" y="417537"/>
                </a:lnTo>
                <a:lnTo>
                  <a:pt x="385330" y="414515"/>
                </a:lnTo>
                <a:lnTo>
                  <a:pt x="381192" y="404545"/>
                </a:lnTo>
                <a:close/>
              </a:path>
              <a:path w="385445" h="462914">
                <a:moveTo>
                  <a:pt x="74434" y="387756"/>
                </a:moveTo>
                <a:lnTo>
                  <a:pt x="20599" y="403351"/>
                </a:lnTo>
                <a:lnTo>
                  <a:pt x="85762" y="403351"/>
                </a:lnTo>
                <a:lnTo>
                  <a:pt x="77977" y="389216"/>
                </a:lnTo>
                <a:lnTo>
                  <a:pt x="74434" y="387756"/>
                </a:lnTo>
                <a:close/>
              </a:path>
              <a:path w="385445" h="462914">
                <a:moveTo>
                  <a:pt x="317106" y="258444"/>
                </a:moveTo>
                <a:lnTo>
                  <a:pt x="309562" y="261569"/>
                </a:lnTo>
                <a:lnTo>
                  <a:pt x="307771" y="265887"/>
                </a:lnTo>
                <a:lnTo>
                  <a:pt x="364718" y="403351"/>
                </a:lnTo>
                <a:lnTo>
                  <a:pt x="380698" y="403351"/>
                </a:lnTo>
                <a:lnTo>
                  <a:pt x="321424" y="260235"/>
                </a:lnTo>
                <a:lnTo>
                  <a:pt x="317106" y="258444"/>
                </a:lnTo>
                <a:close/>
              </a:path>
              <a:path w="385445" h="462914">
                <a:moveTo>
                  <a:pt x="106959" y="250291"/>
                </a:moveTo>
                <a:lnTo>
                  <a:pt x="84010" y="250291"/>
                </a:lnTo>
                <a:lnTo>
                  <a:pt x="106425" y="269934"/>
                </a:lnTo>
                <a:lnTo>
                  <a:pt x="132462" y="284816"/>
                </a:lnTo>
                <a:lnTo>
                  <a:pt x="161436" y="294250"/>
                </a:lnTo>
                <a:lnTo>
                  <a:pt x="192658" y="297548"/>
                </a:lnTo>
                <a:lnTo>
                  <a:pt x="197078" y="297548"/>
                </a:lnTo>
                <a:lnTo>
                  <a:pt x="201460" y="297345"/>
                </a:lnTo>
                <a:lnTo>
                  <a:pt x="205778" y="296964"/>
                </a:lnTo>
                <a:lnTo>
                  <a:pt x="221764" y="296964"/>
                </a:lnTo>
                <a:lnTo>
                  <a:pt x="220891" y="294855"/>
                </a:lnTo>
                <a:lnTo>
                  <a:pt x="252515" y="282790"/>
                </a:lnTo>
                <a:lnTo>
                  <a:pt x="192658" y="282790"/>
                </a:lnTo>
                <a:lnTo>
                  <a:pt x="150348" y="275947"/>
                </a:lnTo>
                <a:lnTo>
                  <a:pt x="113567" y="256899"/>
                </a:lnTo>
                <a:lnTo>
                  <a:pt x="106959" y="250291"/>
                </a:lnTo>
                <a:close/>
              </a:path>
              <a:path w="385445" h="462914">
                <a:moveTo>
                  <a:pt x="253488" y="14770"/>
                </a:moveTo>
                <a:lnTo>
                  <a:pt x="192658" y="14770"/>
                </a:lnTo>
                <a:lnTo>
                  <a:pt x="234974" y="21613"/>
                </a:lnTo>
                <a:lnTo>
                  <a:pt x="271756" y="40661"/>
                </a:lnTo>
                <a:lnTo>
                  <a:pt x="300781" y="69688"/>
                </a:lnTo>
                <a:lnTo>
                  <a:pt x="319826" y="106470"/>
                </a:lnTo>
                <a:lnTo>
                  <a:pt x="326669" y="148780"/>
                </a:lnTo>
                <a:lnTo>
                  <a:pt x="319826" y="191090"/>
                </a:lnTo>
                <a:lnTo>
                  <a:pt x="300781" y="227872"/>
                </a:lnTo>
                <a:lnTo>
                  <a:pt x="271756" y="256899"/>
                </a:lnTo>
                <a:lnTo>
                  <a:pt x="234974" y="275947"/>
                </a:lnTo>
                <a:lnTo>
                  <a:pt x="192658" y="282790"/>
                </a:lnTo>
                <a:lnTo>
                  <a:pt x="252515" y="282790"/>
                </a:lnTo>
                <a:lnTo>
                  <a:pt x="268658" y="276632"/>
                </a:lnTo>
                <a:lnTo>
                  <a:pt x="306882" y="244001"/>
                </a:lnTo>
                <a:lnTo>
                  <a:pt x="332247" y="200279"/>
                </a:lnTo>
                <a:lnTo>
                  <a:pt x="341439" y="148780"/>
                </a:lnTo>
                <a:lnTo>
                  <a:pt x="333842" y="101803"/>
                </a:lnTo>
                <a:lnTo>
                  <a:pt x="312696" y="60967"/>
                </a:lnTo>
                <a:lnTo>
                  <a:pt x="280471" y="28742"/>
                </a:lnTo>
                <a:lnTo>
                  <a:pt x="253488" y="147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31832" y="5766025"/>
            <a:ext cx="287982" cy="3066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634976" y="982849"/>
            <a:ext cx="1894114" cy="880771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9706">
              <a:spcBef>
                <a:spcPts val="124"/>
              </a:spcBef>
            </a:pPr>
            <a:r>
              <a:rPr sz="1500" b="1" spc="-6" dirty="0">
                <a:solidFill>
                  <a:srgbClr val="006DB6"/>
                </a:solidFill>
                <a:latin typeface="Tahoma"/>
                <a:cs typeface="Tahoma"/>
              </a:rPr>
              <a:t>История</a:t>
            </a:r>
            <a:endParaRPr sz="1500" dirty="0">
              <a:latin typeface="Tahoma"/>
              <a:cs typeface="Tahoma"/>
            </a:endParaRPr>
          </a:p>
          <a:p>
            <a:pPr marL="15765" marR="6306">
              <a:lnSpc>
                <a:spcPct val="104200"/>
              </a:lnSpc>
              <a:spcBef>
                <a:spcPts val="1241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27 </a:t>
            </a: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лет успешной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работы </a:t>
            </a: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со дня 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основания Страхового Дома</a:t>
            </a:r>
            <a:r>
              <a:rPr sz="1000" spc="-12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ВСК 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11 февраля 1992</a:t>
            </a:r>
            <a:r>
              <a:rPr sz="10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lang="ru-RU" sz="100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688334" y="982849"/>
            <a:ext cx="2530352" cy="1040815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28376">
              <a:spcBef>
                <a:spcPts val="124"/>
              </a:spcBef>
            </a:pPr>
            <a:r>
              <a:rPr sz="1500" b="1" spc="-6" dirty="0">
                <a:solidFill>
                  <a:srgbClr val="006DB6"/>
                </a:solidFill>
                <a:latin typeface="Tahoma"/>
                <a:cs typeface="Tahoma"/>
              </a:rPr>
              <a:t>Надежность</a:t>
            </a:r>
            <a:endParaRPr sz="1500" dirty="0">
              <a:latin typeface="Tahoma"/>
              <a:cs typeface="Tahoma"/>
            </a:endParaRPr>
          </a:p>
          <a:p>
            <a:pPr marL="15765" marR="6306">
              <a:lnSpc>
                <a:spcPct val="104200"/>
              </a:lnSpc>
              <a:spcBef>
                <a:spcPts val="1241"/>
              </a:spcBef>
            </a:pP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Рейтинг ruAA по версии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агентства </a:t>
            </a: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«</a:t>
            </a:r>
            <a:r>
              <a:rPr sz="1000" spc="-6" dirty="0" err="1">
                <a:solidFill>
                  <a:srgbClr val="231F20"/>
                </a:solidFill>
                <a:latin typeface="Tahoma"/>
                <a:cs typeface="Tahoma"/>
              </a:rPr>
              <a:t>Эксперт</a:t>
            </a:r>
            <a:r>
              <a:rPr lang="ru-RU" sz="1000" spc="-6" dirty="0">
                <a:solidFill>
                  <a:srgbClr val="231F20"/>
                </a:solidFill>
                <a:latin typeface="Tahoma"/>
                <a:cs typeface="Tahoma"/>
              </a:rPr>
              <a:t> </a:t>
            </a: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РА» подтверждает высокий уровень 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надежности на </a:t>
            </a: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протяжении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18</a:t>
            </a:r>
            <a:r>
              <a:rPr sz="1000" spc="-31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лет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688333" y="2125784"/>
            <a:ext cx="2189180" cy="880771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28376">
              <a:spcBef>
                <a:spcPts val="124"/>
              </a:spcBef>
            </a:pPr>
            <a:r>
              <a:rPr sz="1500" b="1" dirty="0">
                <a:solidFill>
                  <a:srgbClr val="006DB6"/>
                </a:solidFill>
                <a:latin typeface="Tahoma"/>
                <a:cs typeface="Tahoma"/>
              </a:rPr>
              <a:t>Устойчивость</a:t>
            </a:r>
            <a:endParaRPr sz="1500" dirty="0">
              <a:latin typeface="Tahoma"/>
              <a:cs typeface="Tahoma"/>
            </a:endParaRPr>
          </a:p>
          <a:p>
            <a:pPr marL="15765" marR="6306">
              <a:lnSpc>
                <a:spcPct val="104200"/>
              </a:lnSpc>
              <a:spcBef>
                <a:spcPts val="1241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Международный рейтинг</a:t>
            </a:r>
            <a:r>
              <a:rPr sz="1000" spc="-118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финансовой  </a:t>
            </a: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устойчивости Fitch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уровне</a:t>
            </a:r>
            <a:r>
              <a:rPr sz="10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BB-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88333" y="3268720"/>
            <a:ext cx="2287537" cy="1040815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28376">
              <a:spcBef>
                <a:spcPts val="124"/>
              </a:spcBef>
            </a:pPr>
            <a:r>
              <a:rPr sz="1500" b="1" spc="-6" dirty="0">
                <a:solidFill>
                  <a:srgbClr val="006DB6"/>
                </a:solidFill>
                <a:latin typeface="Tahoma"/>
                <a:cs typeface="Tahoma"/>
              </a:rPr>
              <a:t>Качество</a:t>
            </a:r>
            <a:endParaRPr sz="1500">
              <a:latin typeface="Tahoma"/>
              <a:cs typeface="Tahoma"/>
            </a:endParaRPr>
          </a:p>
          <a:p>
            <a:pPr marL="15765" marR="6306">
              <a:lnSpc>
                <a:spcPct val="104200"/>
              </a:lnSpc>
              <a:spcBef>
                <a:spcPts val="1241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Сертификат </a:t>
            </a: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высокого уровня системы 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менеджмента </a:t>
            </a: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качества по стандарту  ГОСТ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Р ИСО 9001-2015 (ISO</a:t>
            </a:r>
            <a:r>
              <a:rPr sz="1000" spc="-118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9001:2015)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688333" y="4411653"/>
            <a:ext cx="2467343" cy="880771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28376">
              <a:spcBef>
                <a:spcPts val="124"/>
              </a:spcBef>
            </a:pPr>
            <a:r>
              <a:rPr sz="1500" b="1" spc="-6" dirty="0">
                <a:solidFill>
                  <a:srgbClr val="006DB6"/>
                </a:solidFill>
                <a:latin typeface="Tahoma"/>
                <a:cs typeface="Tahoma"/>
              </a:rPr>
              <a:t>Признание</a:t>
            </a:r>
            <a:endParaRPr sz="1500">
              <a:latin typeface="Tahoma"/>
              <a:cs typeface="Tahoma"/>
            </a:endParaRPr>
          </a:p>
          <a:p>
            <a:pPr marL="15765" marR="6306">
              <a:lnSpc>
                <a:spcPct val="104200"/>
              </a:lnSpc>
              <a:spcBef>
                <a:spcPts val="1241"/>
              </a:spcBef>
            </a:pP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Благодарности коллективу компании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от  </a:t>
            </a: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Президента России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в 2002, 2007 и 2017</a:t>
            </a:r>
            <a:r>
              <a:rPr sz="1000" spc="-118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гг.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688334" y="5554588"/>
            <a:ext cx="2616413" cy="880771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28376">
              <a:spcBef>
                <a:spcPts val="124"/>
              </a:spcBef>
            </a:pPr>
            <a:r>
              <a:rPr sz="1500" b="1" dirty="0">
                <a:solidFill>
                  <a:srgbClr val="006DB6"/>
                </a:solidFill>
                <a:latin typeface="Tahoma"/>
                <a:cs typeface="Tahoma"/>
              </a:rPr>
              <a:t>Заслуги</a:t>
            </a:r>
            <a:endParaRPr sz="1500">
              <a:latin typeface="Tahoma"/>
              <a:cs typeface="Tahoma"/>
            </a:endParaRPr>
          </a:p>
          <a:p>
            <a:pPr marL="15765" marR="6306">
              <a:lnSpc>
                <a:spcPct val="104200"/>
              </a:lnSpc>
              <a:spcBef>
                <a:spcPts val="1241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Лауреат </a:t>
            </a: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Национального конкурса «Компания  года»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в номинации </a:t>
            </a: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«Страховая компания»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в  2013 и 2015</a:t>
            </a:r>
            <a:r>
              <a:rPr sz="1000" spc="-19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гг.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634975" y="2125784"/>
            <a:ext cx="2131550" cy="880771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8917">
              <a:spcBef>
                <a:spcPts val="124"/>
              </a:spcBef>
            </a:pPr>
            <a:r>
              <a:rPr sz="1500" b="1" dirty="0">
                <a:solidFill>
                  <a:srgbClr val="006DB6"/>
                </a:solidFill>
                <a:latin typeface="Tahoma"/>
                <a:cs typeface="Tahoma"/>
              </a:rPr>
              <a:t>Опыт</a:t>
            </a:r>
            <a:endParaRPr sz="1500" dirty="0">
              <a:latin typeface="Tahoma"/>
              <a:cs typeface="Tahoma"/>
            </a:endParaRPr>
          </a:p>
          <a:p>
            <a:pPr marL="15765" marR="6306">
              <a:lnSpc>
                <a:spcPct val="104200"/>
              </a:lnSpc>
              <a:spcBef>
                <a:spcPts val="1241"/>
              </a:spcBef>
            </a:pP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Более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200 решений </a:t>
            </a: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для страхования 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частных и </a:t>
            </a: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корпоративных</a:t>
            </a:r>
            <a:r>
              <a:rPr sz="1000" spc="-81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клиентов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634975" y="3268720"/>
            <a:ext cx="2374366" cy="880771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8917">
              <a:spcBef>
                <a:spcPts val="124"/>
              </a:spcBef>
            </a:pPr>
            <a:r>
              <a:rPr sz="1500" b="1" spc="-6" dirty="0">
                <a:solidFill>
                  <a:srgbClr val="006DB6"/>
                </a:solidFill>
                <a:latin typeface="Tahoma"/>
                <a:cs typeface="Tahoma"/>
              </a:rPr>
              <a:t>Доверие</a:t>
            </a:r>
            <a:endParaRPr sz="1500">
              <a:latin typeface="Tahoma"/>
              <a:cs typeface="Tahoma"/>
            </a:endParaRPr>
          </a:p>
          <a:p>
            <a:pPr marL="15765" marR="6306">
              <a:lnSpc>
                <a:spcPct val="104200"/>
              </a:lnSpc>
              <a:spcBef>
                <a:spcPts val="1241"/>
              </a:spcBef>
            </a:pP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Более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33 миллионов </a:t>
            </a: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граждан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и 500  тысяч </a:t>
            </a: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компаний выбрали ВСК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качестве  страхового</a:t>
            </a:r>
            <a:r>
              <a:rPr sz="1000" spc="-12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партнера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634976" y="4411653"/>
            <a:ext cx="2339788" cy="880771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8917">
              <a:spcBef>
                <a:spcPts val="124"/>
              </a:spcBef>
            </a:pPr>
            <a:r>
              <a:rPr sz="1500" b="1" spc="-6" dirty="0">
                <a:solidFill>
                  <a:srgbClr val="006DB6"/>
                </a:solidFill>
                <a:latin typeface="Tahoma"/>
                <a:cs typeface="Tahoma"/>
              </a:rPr>
              <a:t>Лидерство</a:t>
            </a:r>
            <a:endParaRPr sz="1500">
              <a:latin typeface="Tahoma"/>
              <a:cs typeface="Tahoma"/>
            </a:endParaRPr>
          </a:p>
          <a:p>
            <a:pPr marL="15765" marR="6306">
              <a:lnSpc>
                <a:spcPct val="104200"/>
              </a:lnSpc>
              <a:spcBef>
                <a:spcPts val="1241"/>
              </a:spcBef>
            </a:pP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Ведущие позиции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на рынке </a:t>
            </a: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страхования 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и </a:t>
            </a: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стабильная динамика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роста </a:t>
            </a: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доли 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рынка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634975" y="5554589"/>
            <a:ext cx="1943292" cy="880771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8917">
              <a:spcBef>
                <a:spcPts val="124"/>
              </a:spcBef>
            </a:pPr>
            <a:r>
              <a:rPr sz="1500" b="1" spc="-6" dirty="0">
                <a:solidFill>
                  <a:srgbClr val="006DB6"/>
                </a:solidFill>
                <a:latin typeface="Tahoma"/>
                <a:cs typeface="Tahoma"/>
              </a:rPr>
              <a:t>Масштаб</a:t>
            </a:r>
            <a:endParaRPr sz="1500">
              <a:latin typeface="Tahoma"/>
              <a:cs typeface="Tahoma"/>
            </a:endParaRPr>
          </a:p>
          <a:p>
            <a:pPr marL="15765" marR="6306">
              <a:lnSpc>
                <a:spcPct val="104200"/>
              </a:lnSpc>
              <a:spcBef>
                <a:spcPts val="1241"/>
              </a:spcBef>
            </a:pP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Более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500 офисов </a:t>
            </a: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во всех  субъектах Российской</a:t>
            </a:r>
            <a:r>
              <a:rPr sz="1000" spc="-99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Федерации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32119" y="1045306"/>
            <a:ext cx="768403" cy="816429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0" y="634987"/>
                </a:moveTo>
                <a:lnTo>
                  <a:pt x="634987" y="634987"/>
                </a:lnTo>
                <a:lnTo>
                  <a:pt x="634987" y="0"/>
                </a:lnTo>
                <a:lnTo>
                  <a:pt x="0" y="0"/>
                </a:lnTo>
                <a:lnTo>
                  <a:pt x="0" y="634987"/>
                </a:lnTo>
                <a:close/>
              </a:path>
            </a:pathLst>
          </a:custGeom>
          <a:solidFill>
            <a:srgbClr val="016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2116" y="1045302"/>
            <a:ext cx="768403" cy="816429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634987" y="0"/>
                </a:moveTo>
                <a:lnTo>
                  <a:pt x="0" y="634987"/>
                </a:lnTo>
                <a:lnTo>
                  <a:pt x="634987" y="634987"/>
                </a:lnTo>
                <a:lnTo>
                  <a:pt x="634987" y="0"/>
                </a:lnTo>
                <a:close/>
              </a:path>
            </a:pathLst>
          </a:custGeom>
          <a:solidFill>
            <a:srgbClr val="3D8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71867" y="1255589"/>
            <a:ext cx="212848" cy="347799"/>
          </a:xfrm>
          <a:custGeom>
            <a:avLst/>
            <a:gdLst/>
            <a:ahLst/>
            <a:cxnLst/>
            <a:rect l="l" t="t" r="r" b="b"/>
            <a:pathLst>
              <a:path w="175894" h="270509">
                <a:moveTo>
                  <a:pt x="175272" y="270497"/>
                </a:moveTo>
                <a:lnTo>
                  <a:pt x="175272" y="224116"/>
                </a:lnTo>
                <a:lnTo>
                  <a:pt x="82918" y="224116"/>
                </a:lnTo>
                <a:lnTo>
                  <a:pt x="82499" y="223697"/>
                </a:lnTo>
                <a:lnTo>
                  <a:pt x="116166" y="185940"/>
                </a:lnTo>
                <a:lnTo>
                  <a:pt x="145097" y="148386"/>
                </a:lnTo>
                <a:lnTo>
                  <a:pt x="165214" y="111645"/>
                </a:lnTo>
                <a:lnTo>
                  <a:pt x="172808" y="76339"/>
                </a:lnTo>
                <a:lnTo>
                  <a:pt x="172397" y="66812"/>
                </a:lnTo>
                <a:lnTo>
                  <a:pt x="158338" y="28836"/>
                </a:lnTo>
                <a:lnTo>
                  <a:pt x="119443" y="4521"/>
                </a:lnTo>
                <a:lnTo>
                  <a:pt x="83731" y="0"/>
                </a:lnTo>
                <a:lnTo>
                  <a:pt x="72258" y="359"/>
                </a:lnTo>
                <a:lnTo>
                  <a:pt x="30489" y="8853"/>
                </a:lnTo>
                <a:lnTo>
                  <a:pt x="825" y="20929"/>
                </a:lnTo>
                <a:lnTo>
                  <a:pt x="15608" y="60756"/>
                </a:lnTo>
                <a:lnTo>
                  <a:pt x="23812" y="58013"/>
                </a:lnTo>
                <a:lnTo>
                  <a:pt x="30848" y="55765"/>
                </a:lnTo>
                <a:lnTo>
                  <a:pt x="36741" y="53974"/>
                </a:lnTo>
                <a:lnTo>
                  <a:pt x="42621" y="52209"/>
                </a:lnTo>
                <a:lnTo>
                  <a:pt x="47828" y="50825"/>
                </a:lnTo>
                <a:lnTo>
                  <a:pt x="52336" y="49872"/>
                </a:lnTo>
                <a:lnTo>
                  <a:pt x="56845" y="48920"/>
                </a:lnTo>
                <a:lnTo>
                  <a:pt x="60820" y="48298"/>
                </a:lnTo>
                <a:lnTo>
                  <a:pt x="64236" y="48031"/>
                </a:lnTo>
                <a:lnTo>
                  <a:pt x="67652" y="47764"/>
                </a:lnTo>
                <a:lnTo>
                  <a:pt x="70866" y="47624"/>
                </a:lnTo>
                <a:lnTo>
                  <a:pt x="73888" y="47624"/>
                </a:lnTo>
                <a:lnTo>
                  <a:pt x="110210" y="61975"/>
                </a:lnTo>
                <a:lnTo>
                  <a:pt x="113284" y="69100"/>
                </a:lnTo>
                <a:lnTo>
                  <a:pt x="113284" y="77584"/>
                </a:lnTo>
                <a:lnTo>
                  <a:pt x="99655" y="116854"/>
                </a:lnTo>
                <a:lnTo>
                  <a:pt x="72515" y="155249"/>
                </a:lnTo>
                <a:lnTo>
                  <a:pt x="44538" y="187998"/>
                </a:lnTo>
                <a:lnTo>
                  <a:pt x="11711" y="223627"/>
                </a:lnTo>
                <a:lnTo>
                  <a:pt x="0" y="236016"/>
                </a:lnTo>
                <a:lnTo>
                  <a:pt x="6159" y="270497"/>
                </a:lnTo>
                <a:lnTo>
                  <a:pt x="175272" y="270497"/>
                </a:lnTo>
                <a:close/>
              </a:path>
            </a:pathLst>
          </a:custGeom>
          <a:ln w="17640">
            <a:solidFill>
              <a:srgbClr val="FAFA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45539" y="1261924"/>
            <a:ext cx="206701" cy="342084"/>
          </a:xfrm>
          <a:custGeom>
            <a:avLst/>
            <a:gdLst/>
            <a:ahLst/>
            <a:cxnLst/>
            <a:rect l="l" t="t" r="r" b="b"/>
            <a:pathLst>
              <a:path w="170815" h="266065">
                <a:moveTo>
                  <a:pt x="18059" y="265569"/>
                </a:moveTo>
                <a:lnTo>
                  <a:pt x="79222" y="265569"/>
                </a:lnTo>
                <a:lnTo>
                  <a:pt x="170751" y="42278"/>
                </a:lnTo>
                <a:lnTo>
                  <a:pt x="170751" y="0"/>
                </a:lnTo>
                <a:lnTo>
                  <a:pt x="0" y="0"/>
                </a:lnTo>
                <a:lnTo>
                  <a:pt x="0" y="45974"/>
                </a:lnTo>
                <a:lnTo>
                  <a:pt x="108762" y="45974"/>
                </a:lnTo>
                <a:lnTo>
                  <a:pt x="18059" y="265569"/>
                </a:lnTo>
                <a:close/>
              </a:path>
            </a:pathLst>
          </a:custGeom>
          <a:ln w="17640">
            <a:solidFill>
              <a:srgbClr val="FAFA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Номер слайда 5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96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50951" y="1206649"/>
            <a:ext cx="971440" cy="336520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СБОРЫ</a:t>
            </a:r>
            <a:r>
              <a:rPr lang="ru-RU" sz="1000" dirty="0" smtClean="0">
                <a:solidFill>
                  <a:srgbClr val="231F20"/>
                </a:solidFill>
                <a:latin typeface="Tahoma"/>
                <a:cs typeface="Tahoma"/>
              </a:rPr>
              <a:t>,</a:t>
            </a:r>
          </a:p>
          <a:p>
            <a:pPr marL="15765">
              <a:spcBef>
                <a:spcPts val="124"/>
              </a:spcBef>
            </a:pPr>
            <a:r>
              <a:rPr lang="ru-RU" sz="1000" dirty="0" smtClean="0">
                <a:solidFill>
                  <a:srgbClr val="231F20"/>
                </a:solidFill>
                <a:latin typeface="Tahoma"/>
                <a:cs typeface="Tahoma"/>
              </a:rPr>
              <a:t>МЛРД, Ᵽ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76524" y="3325912"/>
            <a:ext cx="1814058" cy="425262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 marR="6306">
              <a:lnSpc>
                <a:spcPct val="133300"/>
              </a:lnSpc>
              <a:spcBef>
                <a:spcPts val="124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КОЛИЧЕСТВО</a:t>
            </a:r>
            <a:r>
              <a:rPr sz="1000" spc="-149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КЛИЕНТО</a:t>
            </a:r>
            <a:r>
              <a:rPr lang="ru-RU" sz="1000" dirty="0">
                <a:solidFill>
                  <a:srgbClr val="231F20"/>
                </a:solidFill>
                <a:latin typeface="Tahoma"/>
                <a:cs typeface="Tahoma"/>
              </a:rPr>
              <a:t>В,</a:t>
            </a:r>
            <a:r>
              <a:rPr sz="1000" baseline="35353" dirty="0">
                <a:solidFill>
                  <a:srgbClr val="231F20"/>
                </a:solidFill>
                <a:latin typeface="Tahoma"/>
                <a:cs typeface="Tahoma"/>
              </a:rPr>
              <a:t>1 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МЛН</a:t>
            </a:r>
            <a:r>
              <a:rPr sz="1000" spc="-12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ЧЕЛОВЕК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6964" y="2204621"/>
            <a:ext cx="269710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30,0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9749" y="4997591"/>
            <a:ext cx="285078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sz="1000" dirty="0">
                <a:solidFill>
                  <a:srgbClr val="D66D9A"/>
                </a:solidFill>
                <a:latin typeface="Tahoma"/>
                <a:cs typeface="Tahoma"/>
              </a:rPr>
              <a:t>11%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80415" y="4744042"/>
            <a:ext cx="285078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sz="1000" dirty="0">
                <a:solidFill>
                  <a:srgbClr val="D66D9A"/>
                </a:solidFill>
                <a:latin typeface="Tahoma"/>
                <a:cs typeface="Tahoma"/>
              </a:rPr>
              <a:t>18%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45299" y="4393826"/>
            <a:ext cx="285078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sz="1000" dirty="0">
                <a:solidFill>
                  <a:srgbClr val="D66D9A"/>
                </a:solidFill>
                <a:latin typeface="Tahoma"/>
                <a:cs typeface="Tahoma"/>
              </a:rPr>
              <a:t>32%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85225" y="4230540"/>
            <a:ext cx="285078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sz="1000" dirty="0">
                <a:solidFill>
                  <a:srgbClr val="D66D9A"/>
                </a:solidFill>
                <a:latin typeface="Tahoma"/>
                <a:cs typeface="Tahoma"/>
              </a:rPr>
              <a:t>29%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24537" y="3736633"/>
            <a:ext cx="285078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sz="1000" dirty="0">
                <a:solidFill>
                  <a:srgbClr val="D66D9A"/>
                </a:solidFill>
                <a:latin typeface="Tahoma"/>
                <a:cs typeface="Tahoma"/>
              </a:rPr>
              <a:t>34%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63848" y="3573347"/>
            <a:ext cx="285078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sz="1000" dirty="0">
                <a:solidFill>
                  <a:srgbClr val="D66D9A"/>
                </a:solidFill>
                <a:latin typeface="Tahoma"/>
                <a:cs typeface="Tahoma"/>
              </a:rPr>
              <a:t>34%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8808" y="5641068"/>
            <a:ext cx="1162594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  <a:tabLst>
                <a:tab pos="662898" algn="l"/>
              </a:tabLst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2013	</a:t>
            </a:r>
            <a:r>
              <a:rPr sz="1000" dirty="0" smtClean="0">
                <a:solidFill>
                  <a:srgbClr val="231F20"/>
                </a:solidFill>
                <a:latin typeface="Tahoma"/>
                <a:cs typeface="Tahoma"/>
              </a:rPr>
              <a:t>2014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33988" y="5641068"/>
            <a:ext cx="299677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2015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47282" y="5641068"/>
            <a:ext cx="421853" cy="439112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41091">
              <a:spcBef>
                <a:spcPts val="124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2016</a:t>
            </a:r>
            <a:endParaRPr sz="1000" dirty="0">
              <a:latin typeface="Tahoma"/>
              <a:cs typeface="Tahoma"/>
            </a:endParaRPr>
          </a:p>
          <a:p>
            <a:pPr marL="15765">
              <a:spcBef>
                <a:spcPts val="906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ROE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12365" y="5636234"/>
            <a:ext cx="299677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2017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4132" y="2962823"/>
            <a:ext cx="3948419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67787">
              <a:spcBef>
                <a:spcPts val="124"/>
              </a:spcBef>
              <a:tabLst>
                <a:tab pos="559640" algn="l"/>
                <a:tab pos="1051493" algn="l"/>
                <a:tab pos="1542557" algn="l"/>
                <a:tab pos="2034410" algn="l"/>
                <a:tab pos="2526263" algn="l"/>
                <a:tab pos="3018115" algn="l"/>
                <a:tab pos="3509180" algn="l"/>
              </a:tabLst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2011	2012	2013	2014	2015	2016	2017	</a:t>
            </a:r>
            <a:r>
              <a:rPr sz="1000" dirty="0" smtClean="0">
                <a:solidFill>
                  <a:srgbClr val="231F20"/>
                </a:solidFill>
                <a:latin typeface="Tahoma"/>
                <a:cs typeface="Tahoma"/>
              </a:rPr>
              <a:t>2018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52292" y="5642766"/>
            <a:ext cx="299677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2018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06080" y="2091497"/>
            <a:ext cx="269710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33,8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85317" y="2012728"/>
            <a:ext cx="269710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38,0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69104" y="2044601"/>
            <a:ext cx="260489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3</a:t>
            </a:r>
            <a:r>
              <a:rPr sz="1000" spc="-74" dirty="0">
                <a:solidFill>
                  <a:srgbClr val="231F20"/>
                </a:solidFill>
                <a:latin typeface="Tahoma"/>
                <a:cs typeface="Tahoma"/>
              </a:rPr>
              <a:t>7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,5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48342" y="1838731"/>
            <a:ext cx="260489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4</a:t>
            </a:r>
            <a:r>
              <a:rPr sz="1000" spc="-74" dirty="0">
                <a:solidFill>
                  <a:srgbClr val="231F20"/>
                </a:solidFill>
                <a:latin typeface="Tahoma"/>
                <a:cs typeface="Tahoma"/>
              </a:rPr>
              <a:t>7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,9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23153" y="1710323"/>
            <a:ext cx="269710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53,3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02391" y="1517646"/>
            <a:ext cx="269710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73,8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81629" y="1242412"/>
            <a:ext cx="269710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96,3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54203" y="2399206"/>
            <a:ext cx="399570" cy="470263"/>
          </a:xfrm>
          <a:custGeom>
            <a:avLst/>
            <a:gdLst/>
            <a:ahLst/>
            <a:cxnLst/>
            <a:rect l="l" t="t" r="r" b="b"/>
            <a:pathLst>
              <a:path w="330200" h="365760">
                <a:moveTo>
                  <a:pt x="0" y="0"/>
                </a:moveTo>
                <a:lnTo>
                  <a:pt x="330197" y="0"/>
                </a:lnTo>
                <a:lnTo>
                  <a:pt x="330197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006DB6"/>
          </a:solidFill>
          <a:ln w="25400"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0"/>
            </a:gradFill>
          </a:ln>
          <a:effectLst>
            <a:innerShdw blurRad="63500" dist="50800" dir="13500000">
              <a:prstClr val="black">
                <a:alpha val="25000"/>
              </a:prstClr>
            </a:inn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30613" y="2265312"/>
            <a:ext cx="399570" cy="604157"/>
          </a:xfrm>
          <a:custGeom>
            <a:avLst/>
            <a:gdLst/>
            <a:ahLst/>
            <a:cxnLst/>
            <a:rect l="l" t="t" r="r" b="b"/>
            <a:pathLst>
              <a:path w="330200" h="469900">
                <a:moveTo>
                  <a:pt x="0" y="0"/>
                </a:moveTo>
                <a:lnTo>
                  <a:pt x="330197" y="0"/>
                </a:lnTo>
                <a:lnTo>
                  <a:pt x="330197" y="469392"/>
                </a:lnTo>
                <a:lnTo>
                  <a:pt x="0" y="469392"/>
                </a:lnTo>
                <a:lnTo>
                  <a:pt x="0" y="0"/>
                </a:lnTo>
                <a:close/>
              </a:path>
            </a:pathLst>
          </a:custGeom>
          <a:solidFill>
            <a:srgbClr val="006DB6"/>
          </a:solidFill>
          <a:ln w="25400"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0"/>
            </a:gradFill>
          </a:ln>
          <a:effectLst>
            <a:innerShdw blurRad="63500" dist="50800" dir="13500000">
              <a:prstClr val="black">
                <a:alpha val="25000"/>
              </a:prstClr>
            </a:inn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22391" y="2203265"/>
            <a:ext cx="384202" cy="666204"/>
          </a:xfrm>
          <a:custGeom>
            <a:avLst/>
            <a:gdLst/>
            <a:ahLst/>
            <a:cxnLst/>
            <a:rect l="l" t="t" r="r" b="b"/>
            <a:pathLst>
              <a:path w="317500" h="518160">
                <a:moveTo>
                  <a:pt x="0" y="0"/>
                </a:moveTo>
                <a:lnTo>
                  <a:pt x="317499" y="0"/>
                </a:lnTo>
                <a:lnTo>
                  <a:pt x="317499" y="518160"/>
                </a:lnTo>
                <a:lnTo>
                  <a:pt x="0" y="518160"/>
                </a:lnTo>
                <a:lnTo>
                  <a:pt x="0" y="0"/>
                </a:lnTo>
                <a:close/>
              </a:path>
            </a:pathLst>
          </a:custGeom>
          <a:solidFill>
            <a:srgbClr val="006DB6"/>
          </a:solidFill>
          <a:ln w="25400"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0"/>
            </a:gradFill>
          </a:ln>
          <a:effectLst>
            <a:innerShdw blurRad="63500" dist="50800" dir="13500000">
              <a:prstClr val="black">
                <a:alpha val="25000"/>
              </a:prstClr>
            </a:inn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98801" y="2218775"/>
            <a:ext cx="384202" cy="650694"/>
          </a:xfrm>
          <a:custGeom>
            <a:avLst/>
            <a:gdLst/>
            <a:ahLst/>
            <a:cxnLst/>
            <a:rect l="l" t="t" r="r" b="b"/>
            <a:pathLst>
              <a:path w="317500" h="506094">
                <a:moveTo>
                  <a:pt x="0" y="0"/>
                </a:moveTo>
                <a:lnTo>
                  <a:pt x="317499" y="0"/>
                </a:lnTo>
                <a:lnTo>
                  <a:pt x="317499" y="505968"/>
                </a:lnTo>
                <a:lnTo>
                  <a:pt x="0" y="505968"/>
                </a:lnTo>
                <a:lnTo>
                  <a:pt x="0" y="0"/>
                </a:lnTo>
                <a:close/>
              </a:path>
            </a:pathLst>
          </a:custGeom>
          <a:solidFill>
            <a:srgbClr val="006DB6"/>
          </a:solidFill>
          <a:ln w="25400"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0"/>
            </a:gradFill>
          </a:ln>
          <a:effectLst>
            <a:innerShdw blurRad="63500" dist="50800" dir="13500000">
              <a:prstClr val="black">
                <a:alpha val="25000"/>
              </a:prstClr>
            </a:inn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75211" y="2038345"/>
            <a:ext cx="384202" cy="831124"/>
          </a:xfrm>
          <a:custGeom>
            <a:avLst/>
            <a:gdLst/>
            <a:ahLst/>
            <a:cxnLst/>
            <a:rect l="l" t="t" r="r" b="b"/>
            <a:pathLst>
              <a:path w="317500" h="646430">
                <a:moveTo>
                  <a:pt x="0" y="0"/>
                </a:moveTo>
                <a:lnTo>
                  <a:pt x="317499" y="0"/>
                </a:lnTo>
                <a:lnTo>
                  <a:pt x="317499" y="646176"/>
                </a:lnTo>
                <a:lnTo>
                  <a:pt x="0" y="646176"/>
                </a:lnTo>
                <a:lnTo>
                  <a:pt x="0" y="0"/>
                </a:lnTo>
                <a:close/>
              </a:path>
            </a:pathLst>
          </a:custGeom>
          <a:solidFill>
            <a:srgbClr val="006DB6"/>
          </a:solidFill>
          <a:ln w="25400"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0"/>
            </a:gradFill>
          </a:ln>
          <a:effectLst>
            <a:innerShdw blurRad="63500" dist="50800" dir="13500000">
              <a:prstClr val="black">
                <a:alpha val="25000"/>
              </a:prstClr>
            </a:inn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51621" y="1909349"/>
            <a:ext cx="399570" cy="960120"/>
          </a:xfrm>
          <a:custGeom>
            <a:avLst/>
            <a:gdLst/>
            <a:ahLst/>
            <a:cxnLst/>
            <a:rect l="l" t="t" r="r" b="b"/>
            <a:pathLst>
              <a:path w="330200" h="746760">
                <a:moveTo>
                  <a:pt x="0" y="0"/>
                </a:moveTo>
                <a:lnTo>
                  <a:pt x="330199" y="0"/>
                </a:lnTo>
                <a:lnTo>
                  <a:pt x="330199" y="746760"/>
                </a:lnTo>
                <a:lnTo>
                  <a:pt x="0" y="746760"/>
                </a:lnTo>
                <a:lnTo>
                  <a:pt x="0" y="0"/>
                </a:lnTo>
                <a:close/>
              </a:path>
            </a:pathLst>
          </a:custGeom>
          <a:solidFill>
            <a:srgbClr val="006DB6"/>
          </a:solidFill>
          <a:ln w="25400"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0"/>
            </a:gradFill>
          </a:ln>
          <a:effectLst>
            <a:innerShdw blurRad="63500" dist="50800" dir="13500000">
              <a:prstClr val="black">
                <a:alpha val="25000"/>
              </a:prstClr>
            </a:inn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28031" y="1713406"/>
            <a:ext cx="399570" cy="1156063"/>
          </a:xfrm>
          <a:custGeom>
            <a:avLst/>
            <a:gdLst/>
            <a:ahLst/>
            <a:cxnLst/>
            <a:rect l="l" t="t" r="r" b="b"/>
            <a:pathLst>
              <a:path w="330200" h="899160">
                <a:moveTo>
                  <a:pt x="0" y="0"/>
                </a:moveTo>
                <a:lnTo>
                  <a:pt x="330199" y="0"/>
                </a:lnTo>
                <a:lnTo>
                  <a:pt x="330199" y="899160"/>
                </a:lnTo>
                <a:lnTo>
                  <a:pt x="0" y="899160"/>
                </a:lnTo>
                <a:lnTo>
                  <a:pt x="0" y="0"/>
                </a:lnTo>
                <a:close/>
              </a:path>
            </a:pathLst>
          </a:custGeom>
          <a:solidFill>
            <a:srgbClr val="006DB6"/>
          </a:solidFill>
          <a:ln w="25400"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0"/>
            </a:gradFill>
          </a:ln>
          <a:effectLst>
            <a:innerShdw blurRad="63500" dist="50800" dir="13500000">
              <a:prstClr val="black">
                <a:alpha val="25000"/>
              </a:prstClr>
            </a:inn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19809" y="1435004"/>
            <a:ext cx="384202" cy="1434465"/>
          </a:xfrm>
          <a:custGeom>
            <a:avLst/>
            <a:gdLst/>
            <a:ahLst/>
            <a:cxnLst/>
            <a:rect l="l" t="t" r="r" b="b"/>
            <a:pathLst>
              <a:path w="317500" h="1115695">
                <a:moveTo>
                  <a:pt x="0" y="0"/>
                </a:moveTo>
                <a:lnTo>
                  <a:pt x="317500" y="0"/>
                </a:lnTo>
                <a:lnTo>
                  <a:pt x="317500" y="1115568"/>
                </a:lnTo>
                <a:lnTo>
                  <a:pt x="0" y="1115568"/>
                </a:lnTo>
                <a:lnTo>
                  <a:pt x="0" y="0"/>
                </a:lnTo>
                <a:close/>
              </a:path>
            </a:pathLst>
          </a:custGeom>
          <a:solidFill>
            <a:srgbClr val="006DB6"/>
          </a:solidFill>
          <a:ln w="25400"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0"/>
            </a:gradFill>
          </a:ln>
          <a:effectLst>
            <a:innerShdw blurRad="63500" dist="50800" dir="13500000">
              <a:prstClr val="black">
                <a:alpha val="25000"/>
              </a:prstClr>
            </a:inn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719038" y="1129636"/>
            <a:ext cx="2820809" cy="1015924"/>
          </a:xfrm>
          <a:prstGeom prst="rect">
            <a:avLst/>
          </a:prstGeom>
        </p:spPr>
        <p:txBody>
          <a:bodyPr vert="horz" wrap="square" lIns="0" tIns="53599" rIns="0" bIns="0" rtlCol="0">
            <a:spAutoFit/>
          </a:bodyPr>
          <a:lstStyle/>
          <a:p>
            <a:pPr marL="15765" marR="6306">
              <a:lnSpc>
                <a:spcPts val="1490"/>
              </a:lnSpc>
              <a:spcBef>
                <a:spcPts val="422"/>
              </a:spcBef>
            </a:pPr>
            <a:r>
              <a:rPr sz="1200" spc="-6" dirty="0">
                <a:solidFill>
                  <a:srgbClr val="006DB6"/>
                </a:solidFill>
                <a:latin typeface="Tahoma"/>
                <a:cs typeface="Tahoma"/>
              </a:rPr>
              <a:t>Устойчивая </a:t>
            </a:r>
            <a:r>
              <a:rPr sz="1200" spc="-6" dirty="0" err="1">
                <a:solidFill>
                  <a:srgbClr val="006DB6"/>
                </a:solidFill>
                <a:latin typeface="Tahoma"/>
                <a:cs typeface="Tahoma"/>
              </a:rPr>
              <a:t>динамика</a:t>
            </a:r>
            <a:r>
              <a:rPr sz="1200" spc="-6" dirty="0">
                <a:solidFill>
                  <a:srgbClr val="006DB6"/>
                </a:solidFill>
                <a:latin typeface="Tahoma"/>
                <a:cs typeface="Tahoma"/>
              </a:rPr>
              <a:t> </a:t>
            </a:r>
            <a:r>
              <a:rPr sz="1200" dirty="0" err="1" smtClean="0">
                <a:solidFill>
                  <a:srgbClr val="006DB6"/>
                </a:solidFill>
                <a:latin typeface="Tahoma"/>
                <a:cs typeface="Tahoma"/>
              </a:rPr>
              <a:t>роста</a:t>
            </a:r>
            <a:r>
              <a:rPr sz="1200" dirty="0" smtClean="0">
                <a:solidFill>
                  <a:srgbClr val="006DB6"/>
                </a:solidFill>
                <a:latin typeface="Tahoma"/>
                <a:cs typeface="Tahoma"/>
              </a:rPr>
              <a:t> </a:t>
            </a:r>
            <a:r>
              <a:rPr sz="1000" dirty="0" smtClean="0">
                <a:solidFill>
                  <a:srgbClr val="006DB6"/>
                </a:solidFill>
                <a:latin typeface="Tahoma"/>
                <a:cs typeface="Tahoma"/>
              </a:rPr>
              <a:t> </a:t>
            </a:r>
            <a:r>
              <a:rPr lang="en-US" sz="1000" dirty="0" smtClean="0">
                <a:solidFill>
                  <a:srgbClr val="006DB6"/>
                </a:solidFill>
                <a:latin typeface="Tahoma"/>
                <a:cs typeface="Tahoma"/>
              </a:rPr>
              <a:t>      </a:t>
            </a:r>
            <a:r>
              <a:rPr sz="1000" dirty="0" err="1" smtClean="0">
                <a:solidFill>
                  <a:srgbClr val="231F20"/>
                </a:solidFill>
                <a:latin typeface="Tahoma"/>
                <a:cs typeface="Tahoma"/>
              </a:rPr>
              <a:t>основных</a:t>
            </a:r>
            <a:r>
              <a:rPr sz="1000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объемных </a:t>
            </a: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показателей 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обусловлена </a:t>
            </a: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высоким уровнем сервиса 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и надежности </a:t>
            </a: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компании,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наличием  </a:t>
            </a: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стратегического плана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всех этапах  </a:t>
            </a:r>
            <a:r>
              <a:rPr sz="1000" dirty="0" err="1">
                <a:solidFill>
                  <a:srgbClr val="231F20"/>
                </a:solidFill>
                <a:latin typeface="Tahoma"/>
                <a:cs typeface="Tahoma"/>
              </a:rPr>
              <a:t>развития</a:t>
            </a: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 ВСК</a:t>
            </a:r>
            <a:endParaRPr sz="1000" dirty="0">
              <a:latin typeface="Tahoma"/>
              <a:cs typeface="Tahoma"/>
            </a:endParaRPr>
          </a:p>
        </p:txBody>
      </p:sp>
      <p:grpSp>
        <p:nvGrpSpPr>
          <p:cNvPr id="91" name="Группа 90"/>
          <p:cNvGrpSpPr/>
          <p:nvPr/>
        </p:nvGrpSpPr>
        <p:grpSpPr>
          <a:xfrm>
            <a:off x="4791932" y="1208575"/>
            <a:ext cx="768403" cy="816432"/>
            <a:chOff x="4791932" y="1208575"/>
            <a:chExt cx="768403" cy="816432"/>
          </a:xfrm>
        </p:grpSpPr>
        <p:sp>
          <p:nvSpPr>
            <p:cNvPr id="41" name="object 41"/>
            <p:cNvSpPr/>
            <p:nvPr/>
          </p:nvSpPr>
          <p:spPr>
            <a:xfrm>
              <a:off x="4791932" y="1208575"/>
              <a:ext cx="768403" cy="816429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635000" y="635000"/>
                  </a:moveTo>
                  <a:lnTo>
                    <a:pt x="0" y="635000"/>
                  </a:lnTo>
                  <a:lnTo>
                    <a:pt x="0" y="0"/>
                  </a:lnTo>
                  <a:lnTo>
                    <a:pt x="635000" y="0"/>
                  </a:lnTo>
                  <a:lnTo>
                    <a:pt x="635000" y="63500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91932" y="1208578"/>
              <a:ext cx="768403" cy="816429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635000" y="0"/>
                  </a:moveTo>
                  <a:lnTo>
                    <a:pt x="0" y="635000"/>
                  </a:lnTo>
                  <a:lnTo>
                    <a:pt x="635000" y="63500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3D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911778" y="1631841"/>
              <a:ext cx="254712" cy="317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185784" y="1564846"/>
              <a:ext cx="118334" cy="385354"/>
            </a:xfrm>
            <a:custGeom>
              <a:avLst/>
              <a:gdLst/>
              <a:ahLst/>
              <a:cxnLst/>
              <a:rect l="l" t="t" r="r" b="b"/>
              <a:pathLst>
                <a:path w="97789" h="299719">
                  <a:moveTo>
                    <a:pt x="63474" y="0"/>
                  </a:moveTo>
                  <a:lnTo>
                    <a:pt x="33794" y="0"/>
                  </a:lnTo>
                  <a:lnTo>
                    <a:pt x="20654" y="2660"/>
                  </a:lnTo>
                  <a:lnTo>
                    <a:pt x="9910" y="9910"/>
                  </a:lnTo>
                  <a:lnTo>
                    <a:pt x="2660" y="20654"/>
                  </a:lnTo>
                  <a:lnTo>
                    <a:pt x="0" y="33794"/>
                  </a:lnTo>
                  <a:lnTo>
                    <a:pt x="0" y="265429"/>
                  </a:lnTo>
                  <a:lnTo>
                    <a:pt x="2660" y="278570"/>
                  </a:lnTo>
                  <a:lnTo>
                    <a:pt x="9910" y="289313"/>
                  </a:lnTo>
                  <a:lnTo>
                    <a:pt x="20654" y="296564"/>
                  </a:lnTo>
                  <a:lnTo>
                    <a:pt x="33794" y="299224"/>
                  </a:lnTo>
                  <a:lnTo>
                    <a:pt x="63474" y="299224"/>
                  </a:lnTo>
                  <a:lnTo>
                    <a:pt x="76614" y="296564"/>
                  </a:lnTo>
                  <a:lnTo>
                    <a:pt x="87358" y="289313"/>
                  </a:lnTo>
                  <a:lnTo>
                    <a:pt x="94608" y="278570"/>
                  </a:lnTo>
                  <a:lnTo>
                    <a:pt x="94911" y="277075"/>
                  </a:lnTo>
                  <a:lnTo>
                    <a:pt x="27368" y="277075"/>
                  </a:lnTo>
                  <a:lnTo>
                    <a:pt x="22148" y="271856"/>
                  </a:lnTo>
                  <a:lnTo>
                    <a:pt x="22148" y="27381"/>
                  </a:lnTo>
                  <a:lnTo>
                    <a:pt x="27368" y="22161"/>
                  </a:lnTo>
                  <a:lnTo>
                    <a:pt x="94913" y="22161"/>
                  </a:lnTo>
                  <a:lnTo>
                    <a:pt x="94608" y="20654"/>
                  </a:lnTo>
                  <a:lnTo>
                    <a:pt x="87358" y="9910"/>
                  </a:lnTo>
                  <a:lnTo>
                    <a:pt x="76614" y="2660"/>
                  </a:lnTo>
                  <a:lnTo>
                    <a:pt x="63474" y="0"/>
                  </a:lnTo>
                  <a:close/>
                </a:path>
                <a:path w="97789" h="299719">
                  <a:moveTo>
                    <a:pt x="94913" y="22161"/>
                  </a:moveTo>
                  <a:lnTo>
                    <a:pt x="69900" y="22161"/>
                  </a:lnTo>
                  <a:lnTo>
                    <a:pt x="75120" y="27381"/>
                  </a:lnTo>
                  <a:lnTo>
                    <a:pt x="75120" y="271856"/>
                  </a:lnTo>
                  <a:lnTo>
                    <a:pt x="69900" y="277075"/>
                  </a:lnTo>
                  <a:lnTo>
                    <a:pt x="94911" y="277075"/>
                  </a:lnTo>
                  <a:lnTo>
                    <a:pt x="97269" y="265429"/>
                  </a:lnTo>
                  <a:lnTo>
                    <a:pt x="97269" y="33794"/>
                  </a:lnTo>
                  <a:lnTo>
                    <a:pt x="94913" y="22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322783" y="1477389"/>
              <a:ext cx="118334" cy="472712"/>
            </a:xfrm>
            <a:custGeom>
              <a:avLst/>
              <a:gdLst/>
              <a:ahLst/>
              <a:cxnLst/>
              <a:rect l="l" t="t" r="r" b="b"/>
              <a:pathLst>
                <a:path w="97789" h="367665">
                  <a:moveTo>
                    <a:pt x="63474" y="0"/>
                  </a:moveTo>
                  <a:lnTo>
                    <a:pt x="33794" y="0"/>
                  </a:lnTo>
                  <a:lnTo>
                    <a:pt x="20654" y="2660"/>
                  </a:lnTo>
                  <a:lnTo>
                    <a:pt x="9910" y="9910"/>
                  </a:lnTo>
                  <a:lnTo>
                    <a:pt x="2660" y="20654"/>
                  </a:lnTo>
                  <a:lnTo>
                    <a:pt x="0" y="33794"/>
                  </a:lnTo>
                  <a:lnTo>
                    <a:pt x="0" y="333451"/>
                  </a:lnTo>
                  <a:lnTo>
                    <a:pt x="2660" y="346591"/>
                  </a:lnTo>
                  <a:lnTo>
                    <a:pt x="9910" y="357335"/>
                  </a:lnTo>
                  <a:lnTo>
                    <a:pt x="20654" y="364585"/>
                  </a:lnTo>
                  <a:lnTo>
                    <a:pt x="33794" y="367245"/>
                  </a:lnTo>
                  <a:lnTo>
                    <a:pt x="63474" y="367245"/>
                  </a:lnTo>
                  <a:lnTo>
                    <a:pt x="76614" y="364585"/>
                  </a:lnTo>
                  <a:lnTo>
                    <a:pt x="87358" y="357335"/>
                  </a:lnTo>
                  <a:lnTo>
                    <a:pt x="94608" y="346591"/>
                  </a:lnTo>
                  <a:lnTo>
                    <a:pt x="94911" y="345097"/>
                  </a:lnTo>
                  <a:lnTo>
                    <a:pt x="27368" y="345097"/>
                  </a:lnTo>
                  <a:lnTo>
                    <a:pt x="22148" y="339877"/>
                  </a:lnTo>
                  <a:lnTo>
                    <a:pt x="22148" y="27368"/>
                  </a:lnTo>
                  <a:lnTo>
                    <a:pt x="27368" y="22148"/>
                  </a:lnTo>
                  <a:lnTo>
                    <a:pt x="94911" y="22148"/>
                  </a:lnTo>
                  <a:lnTo>
                    <a:pt x="94608" y="20654"/>
                  </a:lnTo>
                  <a:lnTo>
                    <a:pt x="87358" y="9910"/>
                  </a:lnTo>
                  <a:lnTo>
                    <a:pt x="76614" y="2660"/>
                  </a:lnTo>
                  <a:lnTo>
                    <a:pt x="63474" y="0"/>
                  </a:lnTo>
                  <a:close/>
                </a:path>
                <a:path w="97789" h="367665">
                  <a:moveTo>
                    <a:pt x="94911" y="22148"/>
                  </a:moveTo>
                  <a:lnTo>
                    <a:pt x="69900" y="22148"/>
                  </a:lnTo>
                  <a:lnTo>
                    <a:pt x="75120" y="27368"/>
                  </a:lnTo>
                  <a:lnTo>
                    <a:pt x="75120" y="339877"/>
                  </a:lnTo>
                  <a:lnTo>
                    <a:pt x="69900" y="345097"/>
                  </a:lnTo>
                  <a:lnTo>
                    <a:pt x="94911" y="345097"/>
                  </a:lnTo>
                  <a:lnTo>
                    <a:pt x="97269" y="333451"/>
                  </a:lnTo>
                  <a:lnTo>
                    <a:pt x="97269" y="33794"/>
                  </a:lnTo>
                  <a:lnTo>
                    <a:pt x="94911" y="221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869811" y="1285345"/>
              <a:ext cx="435685" cy="328204"/>
            </a:xfrm>
            <a:custGeom>
              <a:avLst/>
              <a:gdLst/>
              <a:ahLst/>
              <a:cxnLst/>
              <a:rect l="l" t="t" r="r" b="b"/>
              <a:pathLst>
                <a:path w="360045" h="255269">
                  <a:moveTo>
                    <a:pt x="12090" y="206832"/>
                  </a:moveTo>
                  <a:lnTo>
                    <a:pt x="5422" y="209080"/>
                  </a:lnTo>
                  <a:lnTo>
                    <a:pt x="0" y="220040"/>
                  </a:lnTo>
                  <a:lnTo>
                    <a:pt x="2235" y="226682"/>
                  </a:lnTo>
                  <a:lnTo>
                    <a:pt x="60358" y="248283"/>
                  </a:lnTo>
                  <a:lnTo>
                    <a:pt x="115900" y="254736"/>
                  </a:lnTo>
                  <a:lnTo>
                    <a:pt x="164944" y="249777"/>
                  </a:lnTo>
                  <a:lnTo>
                    <a:pt x="210652" y="235557"/>
                  </a:lnTo>
                  <a:lnTo>
                    <a:pt x="216117" y="232587"/>
                  </a:lnTo>
                  <a:lnTo>
                    <a:pt x="115900" y="232587"/>
                  </a:lnTo>
                  <a:lnTo>
                    <a:pt x="90499" y="231106"/>
                  </a:lnTo>
                  <a:lnTo>
                    <a:pt x="65411" y="226717"/>
                  </a:lnTo>
                  <a:lnTo>
                    <a:pt x="40980" y="219504"/>
                  </a:lnTo>
                  <a:lnTo>
                    <a:pt x="17551" y="209549"/>
                  </a:lnTo>
                  <a:lnTo>
                    <a:pt x="12090" y="206832"/>
                  </a:lnTo>
                  <a:close/>
                </a:path>
                <a:path w="360045" h="255269">
                  <a:moveTo>
                    <a:pt x="354596" y="0"/>
                  </a:moveTo>
                  <a:lnTo>
                    <a:pt x="342366" y="0"/>
                  </a:lnTo>
                  <a:lnTo>
                    <a:pt x="337413" y="4952"/>
                  </a:lnTo>
                  <a:lnTo>
                    <a:pt x="337413" y="11074"/>
                  </a:lnTo>
                  <a:lnTo>
                    <a:pt x="332904" y="55658"/>
                  </a:lnTo>
                  <a:lnTo>
                    <a:pt x="319977" y="97211"/>
                  </a:lnTo>
                  <a:lnTo>
                    <a:pt x="299529" y="134835"/>
                  </a:lnTo>
                  <a:lnTo>
                    <a:pt x="272457" y="167632"/>
                  </a:lnTo>
                  <a:lnTo>
                    <a:pt x="239661" y="194703"/>
                  </a:lnTo>
                  <a:lnTo>
                    <a:pt x="202037" y="215151"/>
                  </a:lnTo>
                  <a:lnTo>
                    <a:pt x="160484" y="228079"/>
                  </a:lnTo>
                  <a:lnTo>
                    <a:pt x="115900" y="232587"/>
                  </a:lnTo>
                  <a:lnTo>
                    <a:pt x="216117" y="232587"/>
                  </a:lnTo>
                  <a:lnTo>
                    <a:pt x="252038" y="213065"/>
                  </a:lnTo>
                  <a:lnTo>
                    <a:pt x="288113" y="183287"/>
                  </a:lnTo>
                  <a:lnTo>
                    <a:pt x="317891" y="147212"/>
                  </a:lnTo>
                  <a:lnTo>
                    <a:pt x="340383" y="105826"/>
                  </a:lnTo>
                  <a:lnTo>
                    <a:pt x="354603" y="60118"/>
                  </a:lnTo>
                  <a:lnTo>
                    <a:pt x="359562" y="11074"/>
                  </a:lnTo>
                  <a:lnTo>
                    <a:pt x="359562" y="4952"/>
                  </a:lnTo>
                  <a:lnTo>
                    <a:pt x="354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232128" y="1255718"/>
              <a:ext cx="118764" cy="832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/>
          <p:nvPr/>
        </p:nvSpPr>
        <p:spPr>
          <a:xfrm>
            <a:off x="543600" y="5278652"/>
            <a:ext cx="507146" cy="293914"/>
          </a:xfrm>
          <a:custGeom>
            <a:avLst/>
            <a:gdLst/>
            <a:ahLst/>
            <a:cxnLst/>
            <a:rect l="l" t="t" r="r" b="b"/>
            <a:pathLst>
              <a:path w="419100" h="228600">
                <a:moveTo>
                  <a:pt x="0" y="228600"/>
                </a:moveTo>
                <a:lnTo>
                  <a:pt x="419100" y="228600"/>
                </a:lnTo>
                <a:lnTo>
                  <a:pt x="4191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6DB6"/>
          </a:solidFill>
          <a:ln w="25400"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0"/>
            </a:gradFill>
          </a:ln>
          <a:effectLst>
            <a:innerShdw blurRad="63500" dist="50800" dir="13500000">
              <a:prstClr val="black">
                <a:alpha val="25000"/>
              </a:prstClr>
            </a:inn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89058" y="5050868"/>
            <a:ext cx="509451" cy="521698"/>
          </a:xfrm>
          <a:custGeom>
            <a:avLst/>
            <a:gdLst/>
            <a:ahLst/>
            <a:cxnLst/>
            <a:rect l="l" t="t" r="r" b="b"/>
            <a:pathLst>
              <a:path w="421005" h="405764">
                <a:moveTo>
                  <a:pt x="0" y="0"/>
                </a:moveTo>
                <a:lnTo>
                  <a:pt x="420623" y="0"/>
                </a:lnTo>
                <a:lnTo>
                  <a:pt x="420623" y="405383"/>
                </a:lnTo>
                <a:lnTo>
                  <a:pt x="0" y="405383"/>
                </a:lnTo>
                <a:lnTo>
                  <a:pt x="0" y="0"/>
                </a:lnTo>
                <a:close/>
              </a:path>
            </a:pathLst>
          </a:custGeom>
          <a:solidFill>
            <a:srgbClr val="006DB6"/>
          </a:solidFill>
          <a:ln w="25400"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0"/>
            </a:gradFill>
          </a:ln>
          <a:effectLst>
            <a:innerShdw blurRad="63500" dist="50800" dir="13500000">
              <a:prstClr val="black">
                <a:alpha val="25000"/>
              </a:prstClr>
            </a:inn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19148" y="4690823"/>
            <a:ext cx="507146" cy="881743"/>
          </a:xfrm>
          <a:custGeom>
            <a:avLst/>
            <a:gdLst/>
            <a:ahLst/>
            <a:cxnLst/>
            <a:rect l="l" t="t" r="r" b="b"/>
            <a:pathLst>
              <a:path w="419100" h="685800">
                <a:moveTo>
                  <a:pt x="0" y="685797"/>
                </a:moveTo>
                <a:lnTo>
                  <a:pt x="419099" y="685797"/>
                </a:lnTo>
                <a:lnTo>
                  <a:pt x="419099" y="0"/>
                </a:lnTo>
                <a:lnTo>
                  <a:pt x="0" y="0"/>
                </a:lnTo>
                <a:lnTo>
                  <a:pt x="0" y="685797"/>
                </a:lnTo>
                <a:close/>
              </a:path>
            </a:pathLst>
          </a:custGeom>
          <a:solidFill>
            <a:srgbClr val="006DB6"/>
          </a:solidFill>
          <a:ln w="25400"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0"/>
            </a:gradFill>
          </a:ln>
          <a:effectLst>
            <a:innerShdw blurRad="63500" dist="50800" dir="13500000">
              <a:prstClr val="black">
                <a:alpha val="25000"/>
              </a:prstClr>
            </a:inn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64607" y="4514475"/>
            <a:ext cx="507146" cy="1058091"/>
          </a:xfrm>
          <a:custGeom>
            <a:avLst/>
            <a:gdLst/>
            <a:ahLst/>
            <a:cxnLst/>
            <a:rect l="l" t="t" r="r" b="b"/>
            <a:pathLst>
              <a:path w="419100" h="822960">
                <a:moveTo>
                  <a:pt x="0" y="0"/>
                </a:moveTo>
                <a:lnTo>
                  <a:pt x="419099" y="0"/>
                </a:lnTo>
                <a:lnTo>
                  <a:pt x="419099" y="822960"/>
                </a:lnTo>
                <a:lnTo>
                  <a:pt x="0" y="822960"/>
                </a:lnTo>
                <a:lnTo>
                  <a:pt x="0" y="0"/>
                </a:lnTo>
                <a:close/>
              </a:path>
            </a:pathLst>
          </a:custGeom>
          <a:solidFill>
            <a:srgbClr val="006DB6"/>
          </a:solidFill>
          <a:ln w="25400"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0"/>
            </a:gradFill>
          </a:ln>
          <a:effectLst>
            <a:innerShdw blurRad="63500" dist="50800" dir="13500000">
              <a:prstClr val="black">
                <a:alpha val="25000"/>
              </a:prstClr>
            </a:inn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094698" y="3957670"/>
            <a:ext cx="507146" cy="1614896"/>
          </a:xfrm>
          <a:custGeom>
            <a:avLst/>
            <a:gdLst/>
            <a:ahLst/>
            <a:cxnLst/>
            <a:rect l="l" t="t" r="r" b="b"/>
            <a:pathLst>
              <a:path w="419100" h="1256029">
                <a:moveTo>
                  <a:pt x="0" y="0"/>
                </a:moveTo>
                <a:lnTo>
                  <a:pt x="419099" y="0"/>
                </a:lnTo>
                <a:lnTo>
                  <a:pt x="419099" y="1255776"/>
                </a:lnTo>
                <a:lnTo>
                  <a:pt x="0" y="1255776"/>
                </a:lnTo>
                <a:lnTo>
                  <a:pt x="0" y="0"/>
                </a:lnTo>
                <a:close/>
              </a:path>
            </a:pathLst>
          </a:custGeom>
          <a:solidFill>
            <a:srgbClr val="006DB6"/>
          </a:solidFill>
          <a:ln w="25400"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0"/>
            </a:gradFill>
          </a:ln>
          <a:effectLst>
            <a:innerShdw blurRad="63500" dist="50800" dir="13500000">
              <a:prstClr val="black">
                <a:alpha val="25000"/>
              </a:prstClr>
            </a:inn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40157" y="3792752"/>
            <a:ext cx="507146" cy="1779814"/>
          </a:xfrm>
          <a:custGeom>
            <a:avLst/>
            <a:gdLst/>
            <a:ahLst/>
            <a:cxnLst/>
            <a:rect l="l" t="t" r="r" b="b"/>
            <a:pathLst>
              <a:path w="419100" h="1384300">
                <a:moveTo>
                  <a:pt x="0" y="0"/>
                </a:moveTo>
                <a:lnTo>
                  <a:pt x="419100" y="0"/>
                </a:lnTo>
                <a:lnTo>
                  <a:pt x="419100" y="1383792"/>
                </a:lnTo>
                <a:lnTo>
                  <a:pt x="0" y="1383792"/>
                </a:lnTo>
                <a:lnTo>
                  <a:pt x="0" y="0"/>
                </a:lnTo>
                <a:close/>
              </a:path>
            </a:pathLst>
          </a:custGeom>
          <a:solidFill>
            <a:srgbClr val="006DB6"/>
          </a:solidFill>
          <a:ln w="25400"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0"/>
            </a:gradFill>
          </a:ln>
          <a:effectLst>
            <a:innerShdw blurRad="63500" dist="50800" dir="13500000">
              <a:prstClr val="black">
                <a:alpha val="25000"/>
              </a:prstClr>
            </a:inn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8229" y="4390797"/>
            <a:ext cx="3297219" cy="916033"/>
          </a:xfrm>
          <a:custGeom>
            <a:avLst/>
            <a:gdLst/>
            <a:ahLst/>
            <a:cxnLst/>
            <a:rect l="l" t="t" r="r" b="b"/>
            <a:pathLst>
              <a:path w="2724785" h="712470">
                <a:moveTo>
                  <a:pt x="0" y="711894"/>
                </a:moveTo>
                <a:lnTo>
                  <a:pt x="47629" y="706703"/>
                </a:lnTo>
                <a:lnTo>
                  <a:pt x="95819" y="699819"/>
                </a:lnTo>
                <a:lnTo>
                  <a:pt x="144448" y="691101"/>
                </a:lnTo>
                <a:lnTo>
                  <a:pt x="193397" y="680409"/>
                </a:lnTo>
                <a:lnTo>
                  <a:pt x="242548" y="667601"/>
                </a:lnTo>
                <a:lnTo>
                  <a:pt x="291780" y="652538"/>
                </a:lnTo>
                <a:lnTo>
                  <a:pt x="340976" y="635077"/>
                </a:lnTo>
                <a:lnTo>
                  <a:pt x="390015" y="615080"/>
                </a:lnTo>
                <a:lnTo>
                  <a:pt x="438778" y="592404"/>
                </a:lnTo>
                <a:lnTo>
                  <a:pt x="487145" y="566910"/>
                </a:lnTo>
                <a:lnTo>
                  <a:pt x="534999" y="538457"/>
                </a:lnTo>
                <a:lnTo>
                  <a:pt x="582218" y="506903"/>
                </a:lnTo>
                <a:lnTo>
                  <a:pt x="633986" y="469008"/>
                </a:lnTo>
                <a:lnTo>
                  <a:pt x="681531" y="432085"/>
                </a:lnTo>
                <a:lnTo>
                  <a:pt x="725473" y="396499"/>
                </a:lnTo>
                <a:lnTo>
                  <a:pt x="766437" y="362614"/>
                </a:lnTo>
                <a:lnTo>
                  <a:pt x="805044" y="330792"/>
                </a:lnTo>
                <a:lnTo>
                  <a:pt x="841917" y="301398"/>
                </a:lnTo>
                <a:lnTo>
                  <a:pt x="877678" y="274795"/>
                </a:lnTo>
                <a:lnTo>
                  <a:pt x="912949" y="251347"/>
                </a:lnTo>
                <a:lnTo>
                  <a:pt x="948353" y="231418"/>
                </a:lnTo>
                <a:lnTo>
                  <a:pt x="984512" y="215370"/>
                </a:lnTo>
                <a:lnTo>
                  <a:pt x="1022049" y="203567"/>
                </a:lnTo>
                <a:lnTo>
                  <a:pt x="1061585" y="196374"/>
                </a:lnTo>
                <a:lnTo>
                  <a:pt x="1103744" y="194153"/>
                </a:lnTo>
                <a:lnTo>
                  <a:pt x="1150695" y="197087"/>
                </a:lnTo>
                <a:lnTo>
                  <a:pt x="1193654" y="204408"/>
                </a:lnTo>
                <a:lnTo>
                  <a:pt x="1233764" y="215207"/>
                </a:lnTo>
                <a:lnTo>
                  <a:pt x="1272170" y="228576"/>
                </a:lnTo>
                <a:lnTo>
                  <a:pt x="1310017" y="243606"/>
                </a:lnTo>
                <a:lnTo>
                  <a:pt x="1348451" y="259390"/>
                </a:lnTo>
                <a:lnTo>
                  <a:pt x="1388615" y="275019"/>
                </a:lnTo>
                <a:lnTo>
                  <a:pt x="1431655" y="289584"/>
                </a:lnTo>
                <a:lnTo>
                  <a:pt x="1478716" y="302177"/>
                </a:lnTo>
                <a:lnTo>
                  <a:pt x="1530942" y="311891"/>
                </a:lnTo>
                <a:lnTo>
                  <a:pt x="1589478" y="317816"/>
                </a:lnTo>
                <a:lnTo>
                  <a:pt x="1655470" y="319045"/>
                </a:lnTo>
                <a:lnTo>
                  <a:pt x="1707142" y="315415"/>
                </a:lnTo>
                <a:lnTo>
                  <a:pt x="1754474" y="307009"/>
                </a:lnTo>
                <a:lnTo>
                  <a:pt x="1798179" y="294254"/>
                </a:lnTo>
                <a:lnTo>
                  <a:pt x="1838973" y="277579"/>
                </a:lnTo>
                <a:lnTo>
                  <a:pt x="1877571" y="257410"/>
                </a:lnTo>
                <a:lnTo>
                  <a:pt x="1914688" y="234177"/>
                </a:lnTo>
                <a:lnTo>
                  <a:pt x="1951038" y="208305"/>
                </a:lnTo>
                <a:lnTo>
                  <a:pt x="1987338" y="180225"/>
                </a:lnTo>
                <a:lnTo>
                  <a:pt x="2024302" y="150362"/>
                </a:lnTo>
                <a:lnTo>
                  <a:pt x="2062645" y="119146"/>
                </a:lnTo>
                <a:lnTo>
                  <a:pt x="2103082" y="87003"/>
                </a:lnTo>
                <a:lnTo>
                  <a:pt x="2146329" y="54361"/>
                </a:lnTo>
                <a:lnTo>
                  <a:pt x="2193099" y="21649"/>
                </a:lnTo>
                <a:lnTo>
                  <a:pt x="2232360" y="15069"/>
                </a:lnTo>
                <a:lnTo>
                  <a:pt x="2273613" y="9527"/>
                </a:lnTo>
                <a:lnTo>
                  <a:pt x="2316796" y="5137"/>
                </a:lnTo>
                <a:lnTo>
                  <a:pt x="2361849" y="2011"/>
                </a:lnTo>
                <a:lnTo>
                  <a:pt x="2408711" y="261"/>
                </a:lnTo>
                <a:lnTo>
                  <a:pt x="2457322" y="0"/>
                </a:lnTo>
                <a:lnTo>
                  <a:pt x="2507622" y="1340"/>
                </a:lnTo>
                <a:lnTo>
                  <a:pt x="2559550" y="4394"/>
                </a:lnTo>
                <a:lnTo>
                  <a:pt x="2613044" y="9274"/>
                </a:lnTo>
                <a:lnTo>
                  <a:pt x="2668045" y="16093"/>
                </a:lnTo>
                <a:lnTo>
                  <a:pt x="2724492" y="24964"/>
                </a:lnTo>
              </a:path>
            </a:pathLst>
          </a:custGeom>
          <a:ln w="12700">
            <a:solidFill>
              <a:srgbClr val="D66D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18444" y="4588175"/>
            <a:ext cx="105271" cy="111851"/>
          </a:xfrm>
          <a:custGeom>
            <a:avLst/>
            <a:gdLst/>
            <a:ahLst/>
            <a:cxnLst/>
            <a:rect l="l" t="t" r="r" b="b"/>
            <a:pathLst>
              <a:path w="86994" h="86995">
                <a:moveTo>
                  <a:pt x="43268" y="0"/>
                </a:moveTo>
                <a:lnTo>
                  <a:pt x="0" y="43281"/>
                </a:lnTo>
                <a:lnTo>
                  <a:pt x="43268" y="86550"/>
                </a:lnTo>
                <a:lnTo>
                  <a:pt x="86537" y="43281"/>
                </a:lnTo>
                <a:lnTo>
                  <a:pt x="43268" y="0"/>
                </a:lnTo>
                <a:close/>
              </a:path>
            </a:pathLst>
          </a:custGeom>
          <a:solidFill>
            <a:srgbClr val="D66D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79271" y="4745211"/>
            <a:ext cx="105271" cy="111851"/>
          </a:xfrm>
          <a:custGeom>
            <a:avLst/>
            <a:gdLst/>
            <a:ahLst/>
            <a:cxnLst/>
            <a:rect l="l" t="t" r="r" b="b"/>
            <a:pathLst>
              <a:path w="86994" h="86995">
                <a:moveTo>
                  <a:pt x="43268" y="0"/>
                </a:moveTo>
                <a:lnTo>
                  <a:pt x="0" y="43268"/>
                </a:lnTo>
                <a:lnTo>
                  <a:pt x="43268" y="86550"/>
                </a:lnTo>
                <a:lnTo>
                  <a:pt x="86537" y="43268"/>
                </a:lnTo>
                <a:lnTo>
                  <a:pt x="43268" y="0"/>
                </a:lnTo>
                <a:close/>
              </a:path>
            </a:pathLst>
          </a:custGeom>
          <a:solidFill>
            <a:srgbClr val="D66D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22267" y="4375914"/>
            <a:ext cx="105271" cy="111851"/>
          </a:xfrm>
          <a:custGeom>
            <a:avLst/>
            <a:gdLst/>
            <a:ahLst/>
            <a:cxnLst/>
            <a:rect l="l" t="t" r="r" b="b"/>
            <a:pathLst>
              <a:path w="86994" h="86995">
                <a:moveTo>
                  <a:pt x="43268" y="0"/>
                </a:moveTo>
                <a:lnTo>
                  <a:pt x="0" y="43281"/>
                </a:lnTo>
                <a:lnTo>
                  <a:pt x="43268" y="86550"/>
                </a:lnTo>
                <a:lnTo>
                  <a:pt x="86537" y="43281"/>
                </a:lnTo>
                <a:lnTo>
                  <a:pt x="43268" y="0"/>
                </a:lnTo>
                <a:close/>
              </a:path>
            </a:pathLst>
          </a:custGeom>
          <a:solidFill>
            <a:srgbClr val="D66D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79017" y="4375914"/>
            <a:ext cx="105271" cy="111851"/>
          </a:xfrm>
          <a:custGeom>
            <a:avLst/>
            <a:gdLst/>
            <a:ahLst/>
            <a:cxnLst/>
            <a:rect l="l" t="t" r="r" b="b"/>
            <a:pathLst>
              <a:path w="86995" h="86995">
                <a:moveTo>
                  <a:pt x="43268" y="0"/>
                </a:moveTo>
                <a:lnTo>
                  <a:pt x="0" y="43281"/>
                </a:lnTo>
                <a:lnTo>
                  <a:pt x="43268" y="86550"/>
                </a:lnTo>
                <a:lnTo>
                  <a:pt x="86537" y="43281"/>
                </a:lnTo>
                <a:lnTo>
                  <a:pt x="43268" y="0"/>
                </a:lnTo>
                <a:close/>
              </a:path>
            </a:pathLst>
          </a:custGeom>
          <a:solidFill>
            <a:srgbClr val="D66D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57218" y="5014645"/>
            <a:ext cx="105271" cy="111851"/>
          </a:xfrm>
          <a:custGeom>
            <a:avLst/>
            <a:gdLst/>
            <a:ahLst/>
            <a:cxnLst/>
            <a:rect l="l" t="t" r="r" b="b"/>
            <a:pathLst>
              <a:path w="86994" h="86995">
                <a:moveTo>
                  <a:pt x="43268" y="0"/>
                </a:moveTo>
                <a:lnTo>
                  <a:pt x="0" y="43281"/>
                </a:lnTo>
                <a:lnTo>
                  <a:pt x="43268" y="86550"/>
                </a:lnTo>
                <a:lnTo>
                  <a:pt x="86550" y="43281"/>
                </a:lnTo>
                <a:lnTo>
                  <a:pt x="43268" y="0"/>
                </a:lnTo>
                <a:close/>
              </a:path>
            </a:pathLst>
          </a:custGeom>
          <a:solidFill>
            <a:srgbClr val="D66D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5870" y="5243348"/>
            <a:ext cx="105271" cy="111851"/>
          </a:xfrm>
          <a:custGeom>
            <a:avLst/>
            <a:gdLst/>
            <a:ahLst/>
            <a:cxnLst/>
            <a:rect l="l" t="t" r="r" b="b"/>
            <a:pathLst>
              <a:path w="86995" h="86995">
                <a:moveTo>
                  <a:pt x="43268" y="0"/>
                </a:moveTo>
                <a:lnTo>
                  <a:pt x="0" y="43281"/>
                </a:lnTo>
                <a:lnTo>
                  <a:pt x="43268" y="86550"/>
                </a:lnTo>
                <a:lnTo>
                  <a:pt x="86537" y="43281"/>
                </a:lnTo>
                <a:lnTo>
                  <a:pt x="43268" y="0"/>
                </a:lnTo>
                <a:close/>
              </a:path>
            </a:pathLst>
          </a:custGeom>
          <a:solidFill>
            <a:srgbClr val="D66D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543600" y="5332561"/>
            <a:ext cx="507146" cy="169807"/>
          </a:xfrm>
          <a:prstGeom prst="rect">
            <a:avLst/>
          </a:prstGeom>
          <a:noFill/>
        </p:spPr>
        <p:txBody>
          <a:bodyPr vert="horz" wrap="square" lIns="0" tIns="15765" rIns="0" bIns="0" rtlCol="0">
            <a:spAutoFit/>
          </a:bodyPr>
          <a:lstStyle/>
          <a:p>
            <a:pPr marL="168680">
              <a:spcBef>
                <a:spcPts val="124"/>
              </a:spcBef>
            </a:pPr>
            <a:r>
              <a:rPr sz="1000" b="1" dirty="0">
                <a:solidFill>
                  <a:srgbClr val="FFFFFF"/>
                </a:solidFill>
                <a:latin typeface="Tahoma"/>
                <a:cs typeface="Tahoma"/>
              </a:rPr>
              <a:t>0,6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89058" y="5332561"/>
            <a:ext cx="509451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60797">
              <a:spcBef>
                <a:spcPts val="124"/>
              </a:spcBef>
            </a:pPr>
            <a:r>
              <a:rPr sz="1000" b="1" dirty="0">
                <a:solidFill>
                  <a:srgbClr val="FFFFFF"/>
                </a:solidFill>
                <a:latin typeface="Tahoma"/>
                <a:cs typeface="Tahoma"/>
              </a:rPr>
              <a:t>1,3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819148" y="5332561"/>
            <a:ext cx="507146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70257">
              <a:spcBef>
                <a:spcPts val="124"/>
              </a:spcBef>
            </a:pPr>
            <a:r>
              <a:rPr sz="1000" b="1" dirty="0">
                <a:solidFill>
                  <a:srgbClr val="FFFFFF"/>
                </a:solidFill>
                <a:latin typeface="Tahoma"/>
                <a:cs typeface="Tahoma"/>
              </a:rPr>
              <a:t>3,1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464607" y="5332561"/>
            <a:ext cx="507146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63951">
              <a:spcBef>
                <a:spcPts val="124"/>
              </a:spcBef>
            </a:pPr>
            <a:r>
              <a:rPr sz="1000" b="1" dirty="0">
                <a:solidFill>
                  <a:srgbClr val="FFFFFF"/>
                </a:solidFill>
                <a:latin typeface="Tahoma"/>
                <a:cs typeface="Tahoma"/>
              </a:rPr>
              <a:t>3,8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264368" y="5332561"/>
            <a:ext cx="210543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>
              <a:spcBef>
                <a:spcPts val="124"/>
              </a:spcBef>
            </a:pPr>
            <a:r>
              <a:rPr sz="1000" b="1" dirty="0">
                <a:solidFill>
                  <a:srgbClr val="FFFFFF"/>
                </a:solidFill>
                <a:latin typeface="Tahoma"/>
                <a:cs typeface="Tahoma"/>
              </a:rPr>
              <a:t>6,0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955932" y="5332561"/>
            <a:ext cx="93745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>
              <a:spcBef>
                <a:spcPts val="124"/>
              </a:spcBef>
            </a:pPr>
            <a:r>
              <a:rPr sz="1000" b="1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02446" y="6273701"/>
            <a:ext cx="1643615" cy="314406"/>
          </a:xfrm>
          <a:prstGeom prst="rect">
            <a:avLst/>
          </a:prstGeom>
        </p:spPr>
        <p:txBody>
          <a:bodyPr vert="horz" wrap="square" lIns="0" tIns="59905" rIns="0" bIns="0" rtlCol="0">
            <a:spAutoFit/>
          </a:bodyPr>
          <a:lstStyle/>
          <a:p>
            <a:pPr marL="15765">
              <a:spcBef>
                <a:spcPts val="472"/>
              </a:spcBef>
            </a:pPr>
            <a:r>
              <a:rPr sz="700" baseline="31746" dirty="0">
                <a:solidFill>
                  <a:srgbClr val="3E4143"/>
                </a:solidFill>
                <a:latin typeface="Tahoma"/>
                <a:cs typeface="Tahoma"/>
              </a:rPr>
              <a:t>1 </a:t>
            </a:r>
            <a:r>
              <a:rPr sz="700" spc="-6" dirty="0">
                <a:solidFill>
                  <a:srgbClr val="3E4143"/>
                </a:solidFill>
                <a:latin typeface="Tahoma"/>
                <a:cs typeface="Tahoma"/>
              </a:rPr>
              <a:t>Внутренняя </a:t>
            </a:r>
            <a:r>
              <a:rPr sz="700" dirty="0">
                <a:solidFill>
                  <a:srgbClr val="3E4143"/>
                </a:solidFill>
                <a:latin typeface="Tahoma"/>
                <a:cs typeface="Tahoma"/>
              </a:rPr>
              <a:t>аналитика САО</a:t>
            </a:r>
            <a:r>
              <a:rPr sz="700" spc="-68" dirty="0">
                <a:solidFill>
                  <a:srgbClr val="3E4143"/>
                </a:solidFill>
                <a:latin typeface="Tahoma"/>
                <a:cs typeface="Tahoma"/>
              </a:rPr>
              <a:t> </a:t>
            </a:r>
            <a:r>
              <a:rPr sz="700" spc="-6" dirty="0">
                <a:solidFill>
                  <a:srgbClr val="3E4143"/>
                </a:solidFill>
                <a:latin typeface="Tahoma"/>
                <a:cs typeface="Tahoma"/>
              </a:rPr>
              <a:t>«ВСК»</a:t>
            </a:r>
            <a:endParaRPr sz="700" dirty="0">
              <a:latin typeface="Tahoma"/>
              <a:cs typeface="Tahoma"/>
            </a:endParaRPr>
          </a:p>
          <a:p>
            <a:pPr marL="15765">
              <a:spcBef>
                <a:spcPts val="348"/>
              </a:spcBef>
            </a:pPr>
            <a:r>
              <a:rPr sz="700" baseline="31746" dirty="0">
                <a:solidFill>
                  <a:srgbClr val="3E4143"/>
                </a:solidFill>
                <a:latin typeface="Tahoma"/>
                <a:cs typeface="Tahoma"/>
              </a:rPr>
              <a:t>* </a:t>
            </a:r>
            <a:r>
              <a:rPr sz="700" spc="-6" dirty="0" err="1">
                <a:solidFill>
                  <a:srgbClr val="3E4143"/>
                </a:solidFill>
                <a:latin typeface="Tahoma"/>
                <a:cs typeface="Tahoma"/>
              </a:rPr>
              <a:t>Предварительные</a:t>
            </a:r>
            <a:r>
              <a:rPr sz="700" spc="-6" dirty="0">
                <a:solidFill>
                  <a:srgbClr val="3E4143"/>
                </a:solidFill>
                <a:latin typeface="Tahoma"/>
                <a:cs typeface="Tahoma"/>
              </a:rPr>
              <a:t> </a:t>
            </a:r>
            <a:r>
              <a:rPr sz="700" spc="-6" dirty="0" err="1">
                <a:solidFill>
                  <a:srgbClr val="3E4143"/>
                </a:solidFill>
                <a:latin typeface="Tahoma"/>
                <a:cs typeface="Tahoma"/>
              </a:rPr>
              <a:t>данные</a:t>
            </a:r>
            <a:r>
              <a:rPr sz="700" spc="-6" dirty="0">
                <a:solidFill>
                  <a:srgbClr val="3E4143"/>
                </a:solidFill>
                <a:latin typeface="Tahoma"/>
                <a:cs typeface="Tahoma"/>
              </a:rPr>
              <a:t> </a:t>
            </a:r>
            <a:r>
              <a:rPr sz="700" spc="-6" dirty="0" err="1">
                <a:solidFill>
                  <a:srgbClr val="3E4143"/>
                </a:solidFill>
                <a:latin typeface="Tahoma"/>
                <a:cs typeface="Tahoma"/>
              </a:rPr>
              <a:t>по</a:t>
            </a:r>
            <a:r>
              <a:rPr sz="700" spc="-6" dirty="0">
                <a:solidFill>
                  <a:srgbClr val="3E4143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3E4143"/>
                </a:solidFill>
                <a:latin typeface="Tahoma"/>
                <a:cs typeface="Tahoma"/>
              </a:rPr>
              <a:t>2018</a:t>
            </a:r>
            <a:r>
              <a:rPr sz="700" spc="-87" dirty="0">
                <a:solidFill>
                  <a:srgbClr val="3E4143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3E4143"/>
                </a:solidFill>
                <a:latin typeface="Tahoma"/>
                <a:cs typeface="Tahoma"/>
              </a:rPr>
              <a:t>г</a:t>
            </a:r>
            <a:endParaRPr sz="700" dirty="0">
              <a:latin typeface="Tahoma"/>
              <a:cs typeface="Tahom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72537" y="5938602"/>
            <a:ext cx="204395" cy="163286"/>
          </a:xfrm>
          <a:custGeom>
            <a:avLst/>
            <a:gdLst/>
            <a:ahLst/>
            <a:cxnLst/>
            <a:rect l="l" t="t" r="r" b="b"/>
            <a:pathLst>
              <a:path w="168909" h="127000">
                <a:moveTo>
                  <a:pt x="0" y="127000"/>
                </a:moveTo>
                <a:lnTo>
                  <a:pt x="168440" y="127000"/>
                </a:lnTo>
                <a:lnTo>
                  <a:pt x="168440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006D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887664" y="4939990"/>
            <a:ext cx="202858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5,5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366902" y="4790681"/>
            <a:ext cx="202858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9,6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812576" y="4630269"/>
            <a:ext cx="269710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11,4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292429" y="4459668"/>
            <a:ext cx="268173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sz="1000" spc="-12" dirty="0">
                <a:solidFill>
                  <a:srgbClr val="231F20"/>
                </a:solidFill>
                <a:latin typeface="Tahoma"/>
                <a:cs typeface="Tahoma"/>
              </a:rPr>
              <a:t>4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,6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771667" y="4423223"/>
            <a:ext cx="268173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sz="1000" spc="-12" dirty="0">
                <a:solidFill>
                  <a:srgbClr val="231F20"/>
                </a:solidFill>
                <a:latin typeface="Tahoma"/>
                <a:cs typeface="Tahoma"/>
              </a:rPr>
              <a:t>4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,8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254839" y="4277731"/>
            <a:ext cx="260489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sz="1000" spc="-74" dirty="0">
                <a:solidFill>
                  <a:srgbClr val="231F20"/>
                </a:solidFill>
                <a:latin typeface="Tahoma"/>
                <a:cs typeface="Tahoma"/>
              </a:rPr>
              <a:t>7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,3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730265" y="3916412"/>
            <a:ext cx="268173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sz="1000" spc="-12" dirty="0">
                <a:solidFill>
                  <a:srgbClr val="231F20"/>
                </a:solidFill>
                <a:latin typeface="Tahoma"/>
                <a:cs typeface="Tahoma"/>
              </a:rPr>
              <a:t>4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,4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209011" y="3573121"/>
            <a:ext cx="269710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33,3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838978" y="5639665"/>
            <a:ext cx="4054855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  <a:tabLst>
                <a:tab pos="506829" algn="l"/>
                <a:tab pos="998682" algn="l"/>
                <a:tab pos="1489746" algn="l"/>
                <a:tab pos="1981599" algn="l"/>
                <a:tab pos="2473452" algn="l"/>
                <a:tab pos="2964516" algn="l"/>
                <a:tab pos="3456369" algn="l"/>
              </a:tabLst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2011	2012	2013	2014	2015	2016	2017	2018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783295" y="5131695"/>
            <a:ext cx="399570" cy="440871"/>
          </a:xfrm>
          <a:custGeom>
            <a:avLst/>
            <a:gdLst/>
            <a:ahLst/>
            <a:cxnLst/>
            <a:rect l="l" t="t" r="r" b="b"/>
            <a:pathLst>
              <a:path w="330200" h="342900">
                <a:moveTo>
                  <a:pt x="0" y="0"/>
                </a:moveTo>
                <a:lnTo>
                  <a:pt x="330199" y="0"/>
                </a:lnTo>
                <a:lnTo>
                  <a:pt x="330199" y="342894"/>
                </a:lnTo>
                <a:lnTo>
                  <a:pt x="0" y="342894"/>
                </a:lnTo>
                <a:lnTo>
                  <a:pt x="0" y="0"/>
                </a:lnTo>
                <a:close/>
              </a:path>
            </a:pathLst>
          </a:custGeom>
          <a:solidFill>
            <a:srgbClr val="006DB6"/>
          </a:solidFill>
          <a:ln w="25400"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0"/>
            </a:gradFill>
          </a:ln>
          <a:effectLst>
            <a:innerShdw blurRad="63500" dist="50800" dir="13500000">
              <a:prstClr val="black">
                <a:alpha val="25000"/>
              </a:prstClr>
            </a:inn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259705" y="4968409"/>
            <a:ext cx="399570" cy="604157"/>
          </a:xfrm>
          <a:custGeom>
            <a:avLst/>
            <a:gdLst/>
            <a:ahLst/>
            <a:cxnLst/>
            <a:rect l="l" t="t" r="r" b="b"/>
            <a:pathLst>
              <a:path w="330200" h="469900">
                <a:moveTo>
                  <a:pt x="0" y="0"/>
                </a:moveTo>
                <a:lnTo>
                  <a:pt x="330199" y="0"/>
                </a:lnTo>
                <a:lnTo>
                  <a:pt x="330199" y="469391"/>
                </a:lnTo>
                <a:lnTo>
                  <a:pt x="0" y="469391"/>
                </a:lnTo>
                <a:lnTo>
                  <a:pt x="0" y="0"/>
                </a:lnTo>
                <a:close/>
              </a:path>
            </a:pathLst>
          </a:custGeom>
          <a:solidFill>
            <a:srgbClr val="006DB6"/>
          </a:solidFill>
          <a:ln w="25400"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0"/>
            </a:gradFill>
          </a:ln>
          <a:effectLst>
            <a:innerShdw blurRad="63500" dist="50800" dir="13500000">
              <a:prstClr val="black">
                <a:alpha val="25000"/>
              </a:prstClr>
            </a:inn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751483" y="4837780"/>
            <a:ext cx="384202" cy="734786"/>
          </a:xfrm>
          <a:custGeom>
            <a:avLst/>
            <a:gdLst/>
            <a:ahLst/>
            <a:cxnLst/>
            <a:rect l="l" t="t" r="r" b="b"/>
            <a:pathLst>
              <a:path w="317500" h="571500">
                <a:moveTo>
                  <a:pt x="0" y="0"/>
                </a:moveTo>
                <a:lnTo>
                  <a:pt x="317499" y="0"/>
                </a:lnTo>
                <a:lnTo>
                  <a:pt x="317499" y="571494"/>
                </a:lnTo>
                <a:lnTo>
                  <a:pt x="0" y="571494"/>
                </a:lnTo>
                <a:lnTo>
                  <a:pt x="0" y="0"/>
                </a:lnTo>
                <a:close/>
              </a:path>
            </a:pathLst>
          </a:custGeom>
          <a:solidFill>
            <a:srgbClr val="006DB6"/>
          </a:solidFill>
          <a:ln w="25400"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0"/>
            </a:gradFill>
          </a:ln>
          <a:effectLst>
            <a:innerShdw blurRad="63500" dist="50800" dir="13500000">
              <a:prstClr val="black">
                <a:alpha val="25000"/>
              </a:prstClr>
            </a:inn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227893" y="4658982"/>
            <a:ext cx="384202" cy="913584"/>
          </a:xfrm>
          <a:custGeom>
            <a:avLst/>
            <a:gdLst/>
            <a:ahLst/>
            <a:cxnLst/>
            <a:rect l="l" t="t" r="r" b="b"/>
            <a:pathLst>
              <a:path w="317500" h="710564">
                <a:moveTo>
                  <a:pt x="0" y="0"/>
                </a:moveTo>
                <a:lnTo>
                  <a:pt x="317499" y="0"/>
                </a:lnTo>
                <a:lnTo>
                  <a:pt x="317499" y="710184"/>
                </a:lnTo>
                <a:lnTo>
                  <a:pt x="0" y="710184"/>
                </a:lnTo>
                <a:lnTo>
                  <a:pt x="0" y="0"/>
                </a:lnTo>
                <a:close/>
              </a:path>
            </a:pathLst>
          </a:custGeom>
          <a:solidFill>
            <a:srgbClr val="006DB6"/>
          </a:solidFill>
          <a:ln w="25400"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0"/>
            </a:gradFill>
          </a:ln>
          <a:effectLst>
            <a:innerShdw blurRad="63500" dist="50800" dir="13500000">
              <a:prstClr val="black">
                <a:alpha val="25000"/>
              </a:prstClr>
            </a:inn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704303" y="4609180"/>
            <a:ext cx="384202" cy="963386"/>
          </a:xfrm>
          <a:custGeom>
            <a:avLst/>
            <a:gdLst/>
            <a:ahLst/>
            <a:cxnLst/>
            <a:rect l="l" t="t" r="r" b="b"/>
            <a:pathLst>
              <a:path w="317500" h="749300">
                <a:moveTo>
                  <a:pt x="0" y="0"/>
                </a:moveTo>
                <a:lnTo>
                  <a:pt x="317499" y="0"/>
                </a:lnTo>
                <a:lnTo>
                  <a:pt x="317499" y="749294"/>
                </a:lnTo>
                <a:lnTo>
                  <a:pt x="0" y="749294"/>
                </a:lnTo>
                <a:lnTo>
                  <a:pt x="0" y="0"/>
                </a:lnTo>
                <a:close/>
              </a:path>
            </a:pathLst>
          </a:custGeom>
          <a:solidFill>
            <a:srgbClr val="006DB6"/>
          </a:solidFill>
          <a:ln w="25400"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0"/>
            </a:gradFill>
          </a:ln>
          <a:effectLst>
            <a:innerShdw blurRad="63500" dist="50800" dir="13500000">
              <a:prstClr val="black">
                <a:alpha val="25000"/>
              </a:prstClr>
            </a:inn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180714" y="4478552"/>
            <a:ext cx="399570" cy="1094014"/>
          </a:xfrm>
          <a:custGeom>
            <a:avLst/>
            <a:gdLst/>
            <a:ahLst/>
            <a:cxnLst/>
            <a:rect l="l" t="t" r="r" b="b"/>
            <a:pathLst>
              <a:path w="330200" h="850900">
                <a:moveTo>
                  <a:pt x="0" y="0"/>
                </a:moveTo>
                <a:lnTo>
                  <a:pt x="330199" y="0"/>
                </a:lnTo>
                <a:lnTo>
                  <a:pt x="330199" y="850392"/>
                </a:lnTo>
                <a:lnTo>
                  <a:pt x="0" y="850392"/>
                </a:lnTo>
                <a:lnTo>
                  <a:pt x="0" y="0"/>
                </a:lnTo>
                <a:close/>
              </a:path>
            </a:pathLst>
          </a:custGeom>
          <a:solidFill>
            <a:srgbClr val="006DB6"/>
          </a:solidFill>
          <a:ln w="25400"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0"/>
            </a:gradFill>
          </a:ln>
          <a:effectLst>
            <a:innerShdw blurRad="63500" dist="50800" dir="13500000">
              <a:prstClr val="black">
                <a:alpha val="25000"/>
              </a:prstClr>
            </a:inn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657124" y="4119323"/>
            <a:ext cx="399570" cy="1453243"/>
          </a:xfrm>
          <a:custGeom>
            <a:avLst/>
            <a:gdLst/>
            <a:ahLst/>
            <a:cxnLst/>
            <a:rect l="l" t="t" r="r" b="b"/>
            <a:pathLst>
              <a:path w="330200" h="1130300">
                <a:moveTo>
                  <a:pt x="0" y="0"/>
                </a:moveTo>
                <a:lnTo>
                  <a:pt x="330200" y="0"/>
                </a:lnTo>
                <a:lnTo>
                  <a:pt x="330200" y="1130294"/>
                </a:lnTo>
                <a:lnTo>
                  <a:pt x="0" y="1130294"/>
                </a:lnTo>
                <a:lnTo>
                  <a:pt x="0" y="0"/>
                </a:lnTo>
                <a:close/>
              </a:path>
            </a:pathLst>
          </a:custGeom>
          <a:solidFill>
            <a:srgbClr val="006DB6"/>
          </a:solidFill>
          <a:ln w="25400"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0"/>
            </a:gradFill>
          </a:ln>
          <a:effectLst>
            <a:innerShdw blurRad="63500" dist="50800" dir="13500000">
              <a:prstClr val="black">
                <a:alpha val="25000"/>
              </a:prstClr>
            </a:inn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133534" y="3777240"/>
            <a:ext cx="399570" cy="1795326"/>
          </a:xfrm>
          <a:custGeom>
            <a:avLst/>
            <a:gdLst/>
            <a:ahLst/>
            <a:cxnLst/>
            <a:rect l="l" t="t" r="r" b="b"/>
            <a:pathLst>
              <a:path w="330200" h="1396364">
                <a:moveTo>
                  <a:pt x="0" y="1395984"/>
                </a:moveTo>
                <a:lnTo>
                  <a:pt x="0" y="0"/>
                </a:lnTo>
                <a:lnTo>
                  <a:pt x="330200" y="0"/>
                </a:lnTo>
                <a:lnTo>
                  <a:pt x="330200" y="1395984"/>
                </a:lnTo>
                <a:lnTo>
                  <a:pt x="0" y="1395984"/>
                </a:lnTo>
                <a:close/>
              </a:path>
            </a:pathLst>
          </a:custGeom>
          <a:solidFill>
            <a:srgbClr val="006DB6"/>
          </a:solidFill>
          <a:ln w="28575"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0"/>
            </a:gradFill>
          </a:ln>
          <a:effectLst>
            <a:innerShdw blurRad="63500" dist="50800" dir="13500000">
              <a:prstClr val="black">
                <a:alpha val="25000"/>
              </a:prstClr>
            </a:innerShdw>
          </a:effectLst>
        </p:spPr>
        <p:txBody>
          <a:bodyPr wrap="square" lIns="0" tIns="0" rIns="0" bIns="0" rtlCol="0"/>
          <a:lstStyle/>
          <a:p>
            <a:endParaRPr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907067" y="6034146"/>
            <a:ext cx="381128" cy="0"/>
          </a:xfrm>
          <a:custGeom>
            <a:avLst/>
            <a:gdLst/>
            <a:ahLst/>
            <a:cxnLst/>
            <a:rect l="l" t="t" r="r" b="b"/>
            <a:pathLst>
              <a:path w="314960">
                <a:moveTo>
                  <a:pt x="0" y="0"/>
                </a:moveTo>
                <a:lnTo>
                  <a:pt x="314960" y="0"/>
                </a:lnTo>
              </a:path>
            </a:pathLst>
          </a:custGeom>
          <a:ln w="25400">
            <a:solidFill>
              <a:srgbClr val="D66D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045274" y="5978506"/>
            <a:ext cx="105271" cy="111851"/>
          </a:xfrm>
          <a:custGeom>
            <a:avLst/>
            <a:gdLst/>
            <a:ahLst/>
            <a:cxnLst/>
            <a:rect l="l" t="t" r="r" b="b"/>
            <a:pathLst>
              <a:path w="86994" h="86995">
                <a:moveTo>
                  <a:pt x="43268" y="0"/>
                </a:moveTo>
                <a:lnTo>
                  <a:pt x="0" y="43281"/>
                </a:lnTo>
                <a:lnTo>
                  <a:pt x="43268" y="86550"/>
                </a:lnTo>
                <a:lnTo>
                  <a:pt x="86537" y="43281"/>
                </a:lnTo>
                <a:lnTo>
                  <a:pt x="43268" y="0"/>
                </a:lnTo>
                <a:close/>
              </a:path>
            </a:pathLst>
          </a:custGeom>
          <a:solidFill>
            <a:srgbClr val="D66D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" name="object 11"/>
          <p:cNvSpPr txBox="1"/>
          <p:nvPr/>
        </p:nvSpPr>
        <p:spPr>
          <a:xfrm>
            <a:off x="546705" y="3325912"/>
            <a:ext cx="2015340" cy="425262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 marR="6306">
              <a:lnSpc>
                <a:spcPct val="133300"/>
              </a:lnSpc>
              <a:spcBef>
                <a:spcPts val="124"/>
              </a:spcBef>
            </a:pPr>
            <a:r>
              <a:rPr lang="ru-RU" sz="1000" dirty="0" smtClean="0">
                <a:solidFill>
                  <a:srgbClr val="231F20"/>
                </a:solidFill>
                <a:latin typeface="Tahoma"/>
                <a:cs typeface="Tahoma"/>
              </a:rPr>
              <a:t>ДИНАМИКА ЧИСТОЙ ПРИБЫЛИ, МЛРД Ᵽ И ROE (%)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94" name="object 19"/>
          <p:cNvSpPr txBox="1"/>
          <p:nvPr/>
        </p:nvSpPr>
        <p:spPr>
          <a:xfrm>
            <a:off x="647316" y="5894066"/>
            <a:ext cx="1586925" cy="169807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234103">
              <a:spcBef>
                <a:spcPts val="906"/>
              </a:spcBef>
            </a:pPr>
            <a:r>
              <a:rPr sz="1000" dirty="0" err="1" smtClean="0">
                <a:solidFill>
                  <a:srgbClr val="231F20"/>
                </a:solidFill>
                <a:latin typeface="Tahoma"/>
                <a:cs typeface="Tahoma"/>
              </a:rPr>
              <a:t>Чистая</a:t>
            </a:r>
            <a:r>
              <a:rPr sz="1000" spc="-81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6" dirty="0">
                <a:solidFill>
                  <a:srgbClr val="231F20"/>
                </a:solidFill>
                <a:latin typeface="Tahoma"/>
                <a:cs typeface="Tahoma"/>
              </a:rPr>
              <a:t>прибыль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21970" y="2869469"/>
            <a:ext cx="3834333" cy="0"/>
          </a:xfrm>
          <a:custGeom>
            <a:avLst/>
            <a:gdLst/>
            <a:ahLst/>
            <a:cxnLst/>
            <a:rect l="l" t="t" r="r" b="b"/>
            <a:pathLst>
              <a:path w="3168650">
                <a:moveTo>
                  <a:pt x="0" y="0"/>
                </a:moveTo>
                <a:lnTo>
                  <a:pt x="3168650" y="0"/>
                </a:lnTo>
              </a:path>
            </a:pathLst>
          </a:custGeom>
          <a:ln w="28575">
            <a:solidFill>
              <a:srgbClr val="006D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86212" y="5572566"/>
            <a:ext cx="3834333" cy="0"/>
          </a:xfrm>
          <a:custGeom>
            <a:avLst/>
            <a:gdLst/>
            <a:ahLst/>
            <a:cxnLst/>
            <a:rect l="l" t="t" r="r" b="b"/>
            <a:pathLst>
              <a:path w="3168650">
                <a:moveTo>
                  <a:pt x="0" y="0"/>
                </a:moveTo>
                <a:lnTo>
                  <a:pt x="3168650" y="0"/>
                </a:lnTo>
              </a:path>
            </a:pathLst>
          </a:custGeom>
          <a:ln w="28575">
            <a:solidFill>
              <a:srgbClr val="006D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749111" y="5572566"/>
            <a:ext cx="3834333" cy="0"/>
          </a:xfrm>
          <a:custGeom>
            <a:avLst/>
            <a:gdLst/>
            <a:ahLst/>
            <a:cxnLst/>
            <a:rect l="l" t="t" r="r" b="b"/>
            <a:pathLst>
              <a:path w="3168650">
                <a:moveTo>
                  <a:pt x="0" y="0"/>
                </a:moveTo>
                <a:lnTo>
                  <a:pt x="3168650" y="0"/>
                </a:lnTo>
              </a:path>
            </a:pathLst>
          </a:custGeom>
          <a:ln w="28575">
            <a:solidFill>
              <a:srgbClr val="006D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6"/>
          <p:cNvSpPr txBox="1"/>
          <p:nvPr/>
        </p:nvSpPr>
        <p:spPr>
          <a:xfrm>
            <a:off x="676195" y="356741"/>
            <a:ext cx="6511784" cy="246751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lang="ru-RU" sz="1500" b="1" spc="-6" dirty="0" smtClean="0">
                <a:solidFill>
                  <a:srgbClr val="006DB6"/>
                </a:solidFill>
                <a:latin typeface="Tahoma"/>
                <a:cs typeface="Tahoma"/>
              </a:rPr>
              <a:t>Динамика объемных показателей группы ВСК с учетом 2018 г.</a:t>
            </a:r>
            <a:r>
              <a:rPr lang="ru-RU" sz="1500" spc="-6" baseline="30000" dirty="0" smtClean="0">
                <a:solidFill>
                  <a:srgbClr val="006DB6"/>
                </a:solidFill>
                <a:latin typeface="Tahoma"/>
                <a:cs typeface="Tahoma"/>
              </a:rPr>
              <a:t>*</a:t>
            </a:r>
            <a:endParaRPr sz="1500" baseline="300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30250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6099640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3" name="think-cell Slide" r:id="rId36" imgW="360" imgH="360" progId="">
                  <p:embed/>
                </p:oleObj>
              </mc:Choice>
              <mc:Fallback>
                <p:oleObj name="think-cell Slide" r:id="rId36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6538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76456" y="6538611"/>
            <a:ext cx="333602" cy="138499"/>
          </a:xfrm>
        </p:spPr>
        <p:txBody>
          <a:bodyPr/>
          <a:lstStyle/>
          <a:p>
            <a:fld id="{D4858928-1D4B-4915-BABA-775CDEE189BB}" type="slidenum">
              <a:rPr lang="ru-RU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4</a:t>
            </a:fld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6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804391098"/>
              </p:ext>
            </p:extLst>
          </p:nvPr>
        </p:nvGraphicFramePr>
        <p:xfrm>
          <a:off x="398976" y="1489812"/>
          <a:ext cx="5160962" cy="2725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cxnSp>
        <p:nvCxnSpPr>
          <p:cNvPr id="43" name="Прямая соединительная линия 42"/>
          <p:cNvCxnSpPr/>
          <p:nvPr>
            <p:custDataLst>
              <p:tags r:id="rId5"/>
            </p:custDataLst>
          </p:nvPr>
        </p:nvCxnSpPr>
        <p:spPr bwMode="gray">
          <a:xfrm>
            <a:off x="1105413" y="1140562"/>
            <a:ext cx="1211263" cy="0"/>
          </a:xfrm>
          <a:prstGeom prst="line">
            <a:avLst/>
          </a:prstGeom>
          <a:ln w="127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/>
          <p:cNvCxnSpPr/>
          <p:nvPr>
            <p:custDataLst>
              <p:tags r:id="rId6"/>
            </p:custDataLst>
          </p:nvPr>
        </p:nvCxnSpPr>
        <p:spPr bwMode="gray">
          <a:xfrm flipV="1">
            <a:off x="1105413" y="1140562"/>
            <a:ext cx="0" cy="668338"/>
          </a:xfrm>
          <a:prstGeom prst="line">
            <a:avLst/>
          </a:prstGeom>
          <a:ln w="12700" algn="ctr">
            <a:solidFill>
              <a:srgbClr val="96969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>
            <p:custDataLst>
              <p:tags r:id="rId7"/>
            </p:custDataLst>
          </p:nvPr>
        </p:nvCxnSpPr>
        <p:spPr bwMode="gray">
          <a:xfrm>
            <a:off x="2316676" y="1140562"/>
            <a:ext cx="0" cy="155575"/>
          </a:xfrm>
          <a:prstGeom prst="line">
            <a:avLst/>
          </a:prstGeom>
          <a:ln w="12700" algn="ctr">
            <a:solidFill>
              <a:srgbClr val="969696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>
            <p:custDataLst>
              <p:tags r:id="rId8"/>
            </p:custDataLst>
          </p:nvPr>
        </p:nvCxnSpPr>
        <p:spPr bwMode="gray">
          <a:xfrm flipV="1">
            <a:off x="2392876" y="1140562"/>
            <a:ext cx="0" cy="155575"/>
          </a:xfrm>
          <a:prstGeom prst="line">
            <a:avLst/>
          </a:prstGeom>
          <a:ln w="12700" algn="ctr">
            <a:solidFill>
              <a:srgbClr val="96969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>
            <p:custDataLst>
              <p:tags r:id="rId9"/>
            </p:custDataLst>
          </p:nvPr>
        </p:nvCxnSpPr>
        <p:spPr bwMode="gray">
          <a:xfrm>
            <a:off x="2392876" y="1140562"/>
            <a:ext cx="1173163" cy="0"/>
          </a:xfrm>
          <a:prstGeom prst="line">
            <a:avLst/>
          </a:prstGeom>
          <a:ln w="127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>
            <p:custDataLst>
              <p:tags r:id="rId10"/>
            </p:custDataLst>
          </p:nvPr>
        </p:nvCxnSpPr>
        <p:spPr bwMode="gray">
          <a:xfrm>
            <a:off x="3566038" y="1140562"/>
            <a:ext cx="0" cy="1693863"/>
          </a:xfrm>
          <a:prstGeom prst="line">
            <a:avLst/>
          </a:prstGeom>
          <a:ln w="12700" algn="ctr">
            <a:solidFill>
              <a:srgbClr val="969696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>
            <p:custDataLst>
              <p:tags r:id="rId11"/>
            </p:custDataLst>
          </p:nvPr>
        </p:nvCxnSpPr>
        <p:spPr bwMode="gray">
          <a:xfrm>
            <a:off x="4851913" y="2666150"/>
            <a:ext cx="0" cy="217488"/>
          </a:xfrm>
          <a:prstGeom prst="line">
            <a:avLst/>
          </a:prstGeom>
          <a:ln w="12700" cap="flat" cmpd="sng" algn="ctr">
            <a:solidFill>
              <a:srgbClr val="969696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>
            <p:custDataLst>
              <p:tags r:id="rId12"/>
            </p:custDataLst>
          </p:nvPr>
        </p:nvCxnSpPr>
        <p:spPr bwMode="gray">
          <a:xfrm flipV="1">
            <a:off x="3642238" y="2666150"/>
            <a:ext cx="0" cy="168275"/>
          </a:xfrm>
          <a:prstGeom prst="line">
            <a:avLst/>
          </a:prstGeom>
          <a:ln w="127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>
            <p:custDataLst>
              <p:tags r:id="rId13"/>
            </p:custDataLst>
          </p:nvPr>
        </p:nvCxnSpPr>
        <p:spPr bwMode="gray">
          <a:xfrm>
            <a:off x="3642238" y="2666150"/>
            <a:ext cx="1209675" cy="0"/>
          </a:xfrm>
          <a:prstGeom prst="line">
            <a:avLst/>
          </a:prstGeom>
          <a:ln w="127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3432688" y="4183800"/>
            <a:ext cx="3429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1D50428-5D63-44FB-BC9B-DEE124C3D10D}" type="datetime'''''''''''''2''''''''''''''''''0''''''''''1''''''''7'">
              <a:rPr lang="ru-RU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2017</a:t>
            </a:fld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8" name="Текст 2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3343788" y="3266225"/>
            <a:ext cx="5222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538B3CE-50DF-4269-B530-807AE2122975}" type="datetime'''1''''5''''''''''''''4'''''''''''''''''''',2'''">
              <a:rPr lang="ru-RU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154,2</a:t>
            </a:fld>
            <a:r>
              <a:rPr lang="ru-RU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/>
            </a:r>
            <a:br>
              <a:rPr lang="ru-RU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</a:br>
            <a:r>
              <a:rPr lang="ru-RU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(</a:t>
            </a:r>
            <a:fld id="{3DBD335A-C8F9-4CE6-B7D7-40AD175DB02F}" type="datetime'''3'',''''''''''''9''''%'''">
              <a:rPr lang="ru-RU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3,9%</a:t>
            </a:fld>
            <a:r>
              <a:rPr lang="ru-RU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)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6" name="Текст 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2094426" y="3394812"/>
            <a:ext cx="5222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4DB89A-6B22-4126-BB51-9EE4EE1BF58A}" type="datetime'''1''''''''''''''''1''''''9'''',''''''''''''1'''''''''''">
              <a:rPr lang="ru-RU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119,1</a:t>
            </a:fld>
            <a:r>
              <a:rPr lang="ru-RU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/>
            </a:r>
            <a:br>
              <a:rPr lang="ru-RU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</a:br>
            <a:r>
              <a:rPr lang="ru-RU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(</a:t>
            </a:r>
            <a:fld id="{F9570A23-CFD2-4B5B-9C9B-DB1EAF6A1E82}" type="datetime'''''''''''''''''''''''''''''1'',''2''''%'''''''''''''''''''">
              <a:rPr lang="ru-RU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1,2%</a:t>
            </a:fld>
            <a:r>
              <a:rPr lang="ru-RU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)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2" name="Текст 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845063" y="3461487"/>
            <a:ext cx="5222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CFC3F78-D898-4761-B937-F6B0A6709840}" type="datetime'''''''10''''''''0'''''''''''''',''''8'''''''''''''''''''''">
              <a:rPr lang="ru-RU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100,8</a:t>
            </a:fld>
            <a:r>
              <a:rPr lang="ru-RU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/>
            </a:r>
            <a:br>
              <a:rPr lang="ru-RU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</a:br>
            <a:r>
              <a:rPr lang="ru-RU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(</a:t>
            </a:r>
            <a:fld id="{60662C48-FD2F-4152-BCE6-7D74C8DB9C00}" type="datetime'''''''''''1'''''''''''',''3''''''''''''''%'''''''''''''''">
              <a:rPr lang="ru-RU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1,3%</a:t>
            </a:fld>
            <a:r>
              <a:rPr lang="ru-RU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)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1" name="Текст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933963" y="4183800"/>
            <a:ext cx="3429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47A5F85-FEDB-42BF-9C95-4844DE643CD0}" type="datetime'''''2''''''''''0''''''''''''''''''''''''''15'''''''''''''''''">
              <a:rPr lang="ru-RU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2015</a:t>
            </a:fld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56" name="Текст 2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4591563" y="3212250"/>
            <a:ext cx="520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2225" tIns="0" rIns="22225" bIns="0" numCol="1" spc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DCCB8BA-0B5B-49BC-A952-E2EF15C3A7C6}" type="datetime'1''6''''9,''''''''''''''0'''''''">
              <a:rPr lang="ru-RU" altLang="en-US" sz="120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indent="0" algn="ctr">
                <a:spcBef>
                  <a:spcPct val="0"/>
                </a:spcBef>
                <a:buNone/>
              </a:pPr>
              <a:t>169,0</a:t>
            </a:fld>
            <a:r>
              <a:rPr lang="ru-RU" altLang="en-US" sz="1200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/>
            </a:r>
            <a:br>
              <a:rPr lang="ru-RU" altLang="en-US" sz="1200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</a:br>
            <a:r>
              <a:rPr lang="ru-RU" altLang="en-US" sz="1200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(</a:t>
            </a:r>
            <a:fld id="{11E0E8CD-693B-4C75-B418-2B66E9B747EA}" type="datetime'4'''''''''''''''''''',''5''''''%'''''''''">
              <a:rPr lang="ru-RU" altLang="en-US" sz="120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indent="0" algn="ctr">
                <a:spcBef>
                  <a:spcPct val="0"/>
                </a:spcBef>
                <a:buNone/>
              </a:pPr>
              <a:t>4,5%</a:t>
            </a:fld>
            <a:r>
              <a:rPr lang="ru-RU" altLang="ru-RU" sz="1200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)</a:t>
            </a:r>
          </a:p>
        </p:txBody>
      </p:sp>
      <p:sp>
        <p:nvSpPr>
          <p:cNvPr id="33" name="Текст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2183326" y="4183800"/>
            <a:ext cx="3429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186D6D-29AE-44CA-B46C-3B56198BE697}" type="datetime'''''''''''''''''''''''''''2''0''''''''''''''''''''''1''6'">
              <a:rPr lang="ru-RU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2016</a:t>
            </a:fld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48" name="Текст 2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4680463" y="4183800"/>
            <a:ext cx="3429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6B94C15-A8FE-4F43-AE1E-56A3E175E7DF}" type="datetime'2''0''''''''''''''''''''''''''''''''''1''''''''''''''''''8'">
              <a:rPr lang="ru-RU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2018</a:t>
            </a:fld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15" name="Текст 2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783151" y="1847000"/>
            <a:ext cx="6445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351B163-86B1-4ACD-BA80-1616C1957A02}" type="datetime'7 ''''8''''''''''''''''''''''5''''''''''3,''''4'''''">
              <a:rPr lang="ru-RU" altLang="en-US" sz="140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indent="0" algn="ctr">
                <a:spcBef>
                  <a:spcPct val="0"/>
                </a:spcBef>
                <a:buNone/>
              </a:pPr>
              <a:t>7 853,4</a:t>
            </a:fld>
            <a:endParaRPr lang="ru-RU" altLang="ru-RU" sz="1400" dirty="0" smtClean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16" name="Текст 2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2032513" y="1334237"/>
            <a:ext cx="6445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F852A96-BF66-4FEF-BB8B-2886B1A5F556}" type="datetime'''''''''9'''''' ''8''''''2''2'''''''''',''''6'''''''''">
              <a:rPr lang="ru-RU" altLang="en-US" sz="140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indent="0" algn="ctr">
                <a:spcBef>
                  <a:spcPct val="0"/>
                </a:spcBef>
                <a:buNone/>
              </a:pPr>
              <a:t>9 822,6</a:t>
            </a:fld>
            <a:endParaRPr lang="ru-RU" altLang="ru-RU" sz="1400" dirty="0" smtClean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17" name="Текст 2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3281876" y="2872525"/>
            <a:ext cx="6445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CAD07CC-3322-427B-BBE0-0D315C053AEE}" type="datetime'''''''''''3'''''''''' ''9''''''2''''2'''''''''''''',1'''''''''">
              <a:rPr lang="ru-RU" altLang="en-US" sz="140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indent="0" algn="ctr">
                <a:spcBef>
                  <a:spcPct val="0"/>
                </a:spcBef>
                <a:buNone/>
              </a:pPr>
              <a:t>3 922,1</a:t>
            </a:fld>
            <a:endParaRPr lang="ru-RU" altLang="ru-RU" sz="1400" dirty="0" smtClean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18" name="Текст 2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4529651" y="2921737"/>
            <a:ext cx="6445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711BD08-011A-4886-92C6-11A07FC99998}" type="datetime'''''''''''''''''3'''' 7''''''''''3''''''1'''''''',''2'">
              <a:rPr lang="ru-RU" altLang="en-US" sz="140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indent="0" algn="ctr">
                <a:spcBef>
                  <a:spcPct val="0"/>
                </a:spcBef>
                <a:buNone/>
              </a:pPr>
              <a:t>3 731,2</a:t>
            </a:fld>
            <a:endParaRPr lang="ru-RU" altLang="ru-RU" sz="1400" dirty="0" smtClean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9" name="Текст 2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1341951" y="1023087"/>
            <a:ext cx="736600" cy="234950"/>
          </a:xfrm>
          <a:prstGeom prst="ellipse">
            <a:avLst/>
          </a:prstGeom>
          <a:solidFill>
            <a:srgbClr val="007770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</a14:hiddenLine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6D7BEFBB-DAAE-4412-BB42-DE4007A8BDCF}" type="datetime'''''2''''''''5'''''''''''''',''''''''''''''''''1''''''''%'''''">
              <a:rPr lang="ru-RU" altLang="en-US" sz="1200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25,1%</a:t>
            </a:fld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41" name="Текст 2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2564326" y="1023087"/>
            <a:ext cx="828675" cy="234950"/>
          </a:xfrm>
          <a:prstGeom prst="ellipse">
            <a:avLst/>
          </a:prstGeom>
          <a:solidFill>
            <a:srgbClr val="C30C3E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</a14:hiddenLine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DF7C3679-6153-48C7-A434-C7A2D7EEDF71}" type="datetime'''''''''''''''-''''''''''''''6''''0,''''''''''1''''%'''''">
              <a:rPr lang="ru-RU" altLang="en-US" sz="1200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-60,1%</a:t>
            </a:fld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75" name="Текст 2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3901001" y="2537562"/>
            <a:ext cx="692150" cy="258763"/>
          </a:xfrm>
          <a:prstGeom prst="ellipse">
            <a:avLst/>
          </a:prstGeom>
          <a:solidFill>
            <a:srgbClr val="C30C3E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431A129-25A5-4E66-A76D-DB6B51ECE2CB}" type="datetime'''''''''''''''''-4'',''''''''''''9''''%'''''''''">
              <a:rPr lang="ru-RU" altLang="en-US" sz="1200" b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indent="0" algn="ctr">
                <a:spcBef>
                  <a:spcPct val="0"/>
                </a:spcBef>
                <a:buNone/>
              </a:pPr>
              <a:t>-4,9%</a:t>
            </a:fld>
            <a:endParaRPr lang="ru-RU" altLang="ru-RU" sz="1200" b="1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54" name="Прямоугольник 153"/>
          <p:cNvSpPr/>
          <p:nvPr>
            <p:custDataLst>
              <p:tags r:id="rId29"/>
            </p:custDataLst>
          </p:nvPr>
        </p:nvSpPr>
        <p:spPr bwMode="auto">
          <a:xfrm>
            <a:off x="748671" y="4473421"/>
            <a:ext cx="214313" cy="160338"/>
          </a:xfrm>
          <a:prstGeom prst="rect">
            <a:avLst/>
          </a:prstGeom>
          <a:solidFill>
            <a:srgbClr val="BFE0F6"/>
          </a:solid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5" name="Прямая соединительная линия 154"/>
          <p:cNvCxnSpPr/>
          <p:nvPr>
            <p:custDataLst>
              <p:tags r:id="rId30"/>
            </p:custDataLst>
          </p:nvPr>
        </p:nvCxnSpPr>
        <p:spPr bwMode="gray">
          <a:xfrm>
            <a:off x="1693477" y="4552796"/>
            <a:ext cx="328613" cy="0"/>
          </a:xfrm>
          <a:prstGeom prst="line">
            <a:avLst/>
          </a:prstGeom>
          <a:ln w="28575" algn="ctr">
            <a:solidFill>
              <a:srgbClr val="064A9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Овал 155"/>
          <p:cNvSpPr/>
          <p:nvPr>
            <p:custDataLst>
              <p:tags r:id="rId31"/>
            </p:custDataLst>
          </p:nvPr>
        </p:nvSpPr>
        <p:spPr bwMode="auto">
          <a:xfrm>
            <a:off x="1799839" y="4495646"/>
            <a:ext cx="114300" cy="114300"/>
          </a:xfrm>
          <a:prstGeom prst="ellipse">
            <a:avLst/>
          </a:prstGeom>
          <a:solidFill>
            <a:srgbClr val="064A9D"/>
          </a:solidFill>
          <a:ln w="9525">
            <a:solidFill>
              <a:srgbClr val="064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Текст 2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1069441" y="4468659"/>
            <a:ext cx="4349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FCF3E1E-CC15-4F23-8BD4-16329E59700C}" type="datetime'''''Р''''''''ы''''''''н''''''о''''''''''''''''''''''''''''к'">
              <a:rPr lang="ru-RU" alt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Рынок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52" name="Текст 2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2136497" y="4468659"/>
            <a:ext cx="18605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5EC1A9D-8270-43A7-8275-0C6A45ECF37C}" type="datetime'''ВСК'''''''' (сбо''''р''ы'''' ''и до''ля рынка)'''''''''''">
              <a:rPr lang="ru-RU" alt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ВСК (сборы и доля рынка)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40" name="object 6"/>
          <p:cNvSpPr txBox="1"/>
          <p:nvPr/>
        </p:nvSpPr>
        <p:spPr>
          <a:xfrm>
            <a:off x="676195" y="356741"/>
            <a:ext cx="5327040" cy="246751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lang="ru-RU" sz="1500" b="1" spc="-6" dirty="0" smtClean="0">
                <a:solidFill>
                  <a:srgbClr val="006DB6"/>
                </a:solidFill>
                <a:latin typeface="Tahoma"/>
                <a:cs typeface="Tahoma"/>
              </a:rPr>
              <a:t>Рынок сельскохозяйственного страхования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39975" y="4933821"/>
            <a:ext cx="5022571" cy="1554439"/>
          </a:xfrm>
          <a:prstGeom prst="rect">
            <a:avLst/>
          </a:prstGeom>
          <a:solidFill>
            <a:srgbClr val="2F67B2"/>
          </a:solidFill>
          <a:ln>
            <a:noFill/>
          </a:ln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FE0F6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86063" y="5042032"/>
            <a:ext cx="4957273" cy="1342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Tahoma" pitchFamily="34" charset="0"/>
              <a:buChar char="●"/>
            </a:pP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итогам 12 мес. 2018 г. прирост рынка сельскохозяйственного страхования показал падение на до 4,9%. Объем страхового рынка составил 3 731,2 млн руб.</a:t>
            </a:r>
          </a:p>
          <a:p>
            <a:pPr marL="285750" indent="-285750">
              <a:buFont typeface="Tahoma" pitchFamily="34" charset="0"/>
              <a:buChar char="●"/>
            </a:pPr>
            <a:endParaRPr lang="ru-RU" sz="1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Tahoma" pitchFamily="34" charset="0"/>
              <a:buChar char="●"/>
            </a:pP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Прирост 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ВСК на рынке составил 9,6%, объем взносов достиг 169,0 млн руб.            </a:t>
            </a:r>
          </a:p>
          <a:p>
            <a:pPr marL="285750" indent="-285750">
              <a:buFont typeface="Tahoma" pitchFamily="34" charset="0"/>
              <a:buChar char="●"/>
            </a:pPr>
            <a:endParaRPr lang="ru-RU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Tahoma" pitchFamily="34" charset="0"/>
              <a:buChar char="●"/>
            </a:pP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компании на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рынке 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сельскохозяйственного страхования составила 4,5%, что больше, чем в 2017 году на 0,6 </a:t>
            </a:r>
            <a:r>
              <a:rPr lang="ru-RU" sz="1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п.п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13885" name="Picture 221" descr="G:\Archive\Fomin\Poligraf\Lising Agro\Shutterstock\shutterstock_80928778.jpg"/>
          <p:cNvPicPr>
            <a:picLocks noChangeAspect="1" noChangeArrowheads="1"/>
          </p:cNvPicPr>
          <p:nvPr/>
        </p:nvPicPr>
        <p:blipFill>
          <a:blip r:embed="rId39" cstate="print"/>
          <a:srcRect l="26497" r="40968"/>
          <a:stretch>
            <a:fillRect/>
          </a:stretch>
        </p:blipFill>
        <p:spPr bwMode="auto">
          <a:xfrm flipH="1">
            <a:off x="5780599" y="985838"/>
            <a:ext cx="2735249" cy="5494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275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136861" y="1577000"/>
            <a:ext cx="2414539" cy="960791"/>
          </a:xfrm>
          <a:prstGeom prst="rect">
            <a:avLst/>
          </a:prstGeom>
          <a:solidFill>
            <a:srgbClr val="BFE0F6"/>
          </a:solidFill>
          <a:ln>
            <a:noFill/>
          </a:ln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FE0F6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56142" y="1562422"/>
            <a:ext cx="2834634" cy="960791"/>
          </a:xfrm>
          <a:prstGeom prst="rect">
            <a:avLst/>
          </a:prstGeom>
          <a:solidFill>
            <a:srgbClr val="BFE0F6"/>
          </a:solidFill>
          <a:ln>
            <a:noFill/>
          </a:ln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FE0F6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8658" y="1575675"/>
            <a:ext cx="2336348" cy="960791"/>
          </a:xfrm>
          <a:prstGeom prst="rect">
            <a:avLst/>
          </a:prstGeom>
          <a:solidFill>
            <a:srgbClr val="BFE0F6"/>
          </a:solidFill>
          <a:ln>
            <a:noFill/>
          </a:ln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FE0F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7676" y="1002844"/>
            <a:ext cx="822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E26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Объекты страхования</a:t>
            </a:r>
            <a:r>
              <a:rPr lang="ru-RU" sz="1200" b="1" dirty="0" smtClean="0">
                <a:solidFill>
                  <a:srgbClr val="1E26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400" b="1" dirty="0" smtClean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ЯРОВЫЕ /ОЗИМЫЕ КУЛЬТУРЫ, МНОГОЛЕТНИЕ НАСАЖДЕНИЯ</a:t>
            </a:r>
            <a:endParaRPr lang="ru-RU" sz="1400" b="1" dirty="0">
              <a:solidFill>
                <a:srgbClr val="2F67B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43" y="1811985"/>
            <a:ext cx="2262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Clr>
                <a:schemeClr val="accent1"/>
              </a:buClr>
            </a:pPr>
            <a:r>
              <a:rPr lang="ru-RU" sz="1200" b="1" dirty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Риски БЕЗ </a:t>
            </a:r>
          </a:p>
          <a:p>
            <a:pPr lvl="0" algn="ctr">
              <a:spcAft>
                <a:spcPts val="0"/>
              </a:spcAft>
              <a:buClr>
                <a:schemeClr val="accent1"/>
              </a:buClr>
            </a:pPr>
            <a:r>
              <a:rPr lang="ru-RU" sz="1200" b="1" dirty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ГОСПОДДЕРЖКИ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1310" y="2805477"/>
            <a:ext cx="277984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Риски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smtClean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ГОСПОДДЕРЖКОЙ </a:t>
            </a:r>
            <a:endParaRPr lang="ru-RU" sz="1000" b="1" dirty="0">
              <a:solidFill>
                <a:srgbClr val="2F67B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</a:pP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Риски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предусмотренные  </a:t>
            </a:r>
            <a:r>
              <a:rPr lang="ru-RU" sz="1000" b="1" dirty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ГОСПОДДЕРЖКОЙ</a:t>
            </a:r>
            <a:r>
              <a:rPr lang="ru-RU" sz="1000" b="1" dirty="0" smtClean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61950" indent="-36195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000" b="1" dirty="0" smtClean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Опасные </a:t>
            </a:r>
            <a:r>
              <a:rPr lang="ru-RU" sz="1000" b="1" dirty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природные явления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(сверх перечня МСХ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61950" indent="-361950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000" b="1" dirty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Болезни</a:t>
            </a:r>
          </a:p>
          <a:p>
            <a:pPr marL="361950" indent="-361950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000" b="1" dirty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Действие вредных организмов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(сверх перечня МСХ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61950" indent="-361950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000" b="1" dirty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Пожар,</a:t>
            </a:r>
          </a:p>
          <a:p>
            <a:pPr marL="361950" indent="-361950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000" b="1" dirty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ПДТЛ, </a:t>
            </a:r>
          </a:p>
          <a:p>
            <a:pPr marL="361950" indent="-361950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000" b="1" dirty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Падение предметов</a:t>
            </a:r>
          </a:p>
          <a:p>
            <a:pPr marL="361950" indent="-361950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000" b="1" dirty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Стихийные бедствия</a:t>
            </a:r>
          </a:p>
          <a:p>
            <a:pPr>
              <a:spcAft>
                <a:spcPts val="0"/>
              </a:spcAft>
              <a:buClr>
                <a:schemeClr val="accent1">
                  <a:lumMod val="50000"/>
                </a:schemeClr>
              </a:buClr>
            </a:pPr>
            <a:endParaRPr lang="ru-RU" sz="1000" b="1" dirty="0">
              <a:solidFill>
                <a:srgbClr val="2F67B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Aft>
                <a:spcPts val="0"/>
              </a:spcAft>
              <a:buClr>
                <a:schemeClr val="accent1">
                  <a:lumMod val="50000"/>
                </a:schemeClr>
              </a:buClr>
            </a:pPr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003" y="1825238"/>
            <a:ext cx="1971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Clr>
                <a:schemeClr val="accent1"/>
              </a:buClr>
            </a:pPr>
            <a:r>
              <a:rPr lang="ru-RU" sz="1200" b="1" dirty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Риски с</a:t>
            </a:r>
          </a:p>
          <a:p>
            <a:pPr lvl="0" algn="ctr">
              <a:spcAft>
                <a:spcPts val="0"/>
              </a:spcAft>
              <a:buClr>
                <a:schemeClr val="accent1"/>
              </a:buClr>
            </a:pPr>
            <a:r>
              <a:rPr lang="ru-RU" sz="1200" b="1" dirty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ГОСПОДДЕРЖКОЙ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2722074"/>
            <a:ext cx="24482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000" b="1" dirty="0" smtClean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Опасные природные явления: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видов согласно перечню МСХ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000" b="1" dirty="0" smtClean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Проникновение и (или) распространение вредных организмов,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такие события носят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эпифитотический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характер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000" b="1" dirty="0" smtClean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Нарушение </a:t>
            </a:r>
            <a:r>
              <a:rPr lang="ru-RU" sz="1000" b="1" dirty="0" err="1" smtClean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</a:t>
            </a:r>
            <a:r>
              <a:rPr lang="ru-RU" sz="1000" b="1" dirty="0" smtClean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-, </a:t>
            </a:r>
            <a:r>
              <a:rPr lang="en-US" sz="1000" b="1" dirty="0" smtClean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smtClean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тепло-, водоснабжения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результате стихийных бедствий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18378" y="1641897"/>
            <a:ext cx="2451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ru-RU" sz="1200" b="1" dirty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Риски</a:t>
            </a:r>
          </a:p>
          <a:p>
            <a:pPr algn="ctr">
              <a:buClr>
                <a:schemeClr val="accent1"/>
              </a:buClr>
            </a:pPr>
            <a:r>
              <a:rPr lang="ru-RU" sz="1200" b="1" dirty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КОМБИНИРОВАННОГО СТРАХОВАНИЯ (</a:t>
            </a:r>
            <a:r>
              <a:rPr lang="ru-RU" sz="1200" b="1" dirty="0" err="1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дострахование</a:t>
            </a:r>
            <a:r>
              <a:rPr lang="ru-RU" sz="1200" b="1" dirty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ГП)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1109" y="5909076"/>
            <a:ext cx="764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Ограничение по господдержке: </a:t>
            </a:r>
          </a:p>
          <a:p>
            <a:pPr marL="173038"/>
            <a:r>
              <a:rPr lang="ru-RU" sz="1200" b="1" dirty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 ЗАКЛЮЧАЕТСЯ В ТЕЧЕНИЕ 15 ДНЕЙ С МОМЕНТА ОКОНЧАНИЯ СЕВА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1399" y="2722074"/>
            <a:ext cx="3074304" cy="2734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000" b="1" dirty="0" smtClean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Опасные природные явления, в т.ч.</a:t>
            </a:r>
          </a:p>
          <a:p>
            <a:pPr marL="173038" indent="-173038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аномально-жаркая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погода; аномально-холодная погода; заморозки; крупный град; ледяная корка; ливень; наводнение; продолжительный сильный дождь; промерзание верхнего (до 2 см)  слоя почвы; раннее появление или установление снежного  покрова;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ураган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прочие</a:t>
            </a:r>
          </a:p>
          <a:p>
            <a:pPr marL="173038" indent="-173038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000" b="1" dirty="0" smtClean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Болезни</a:t>
            </a:r>
          </a:p>
          <a:p>
            <a:pPr marL="173038" indent="-173038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000" b="1" dirty="0" smtClean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Действие вредных организмов</a:t>
            </a:r>
          </a:p>
          <a:p>
            <a:pPr marL="173038" indent="-173038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000" b="1" dirty="0" smtClean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Пожар </a:t>
            </a:r>
          </a:p>
          <a:p>
            <a:pPr marL="173038" indent="-173038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000" b="1" dirty="0" err="1" smtClean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Пдтл</a:t>
            </a:r>
            <a:r>
              <a:rPr lang="ru-RU" sz="1000" b="1" dirty="0" smtClean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73038" indent="-173038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000" b="1" dirty="0" smtClean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Падение предметов</a:t>
            </a:r>
          </a:p>
          <a:p>
            <a:pPr marL="173038" indent="-173038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000" b="1" dirty="0" smtClean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Стихийные бедствия:</a:t>
            </a:r>
            <a:r>
              <a:rPr lang="ru-RU" sz="1000" dirty="0" smtClean="0">
                <a:solidFill>
                  <a:srgbClr val="2F6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горный обвал; оползень; перемещение грунта; просадка грунта; сель; снежная лавина;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землетрясение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955122" y="1558455"/>
            <a:ext cx="2761865" cy="3959743"/>
            <a:chOff x="2843808" y="2636912"/>
            <a:chExt cx="2952328" cy="3240360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2843808" y="2636912"/>
              <a:ext cx="0" cy="324036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796136" y="2676583"/>
              <a:ext cx="0" cy="320068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" y="5881836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ject 6"/>
          <p:cNvSpPr txBox="1"/>
          <p:nvPr/>
        </p:nvSpPr>
        <p:spPr>
          <a:xfrm>
            <a:off x="676194" y="356741"/>
            <a:ext cx="5883631" cy="246751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lang="ru-RU" sz="1500" b="1" spc="-6" dirty="0" smtClean="0">
                <a:solidFill>
                  <a:srgbClr val="006DB6"/>
                </a:solidFill>
                <a:latin typeface="Tahoma"/>
                <a:cs typeface="Tahoma"/>
              </a:rPr>
              <a:t>Страхование с</a:t>
            </a:r>
            <a:r>
              <a:rPr lang="ru-RU" sz="1500" b="1" spc="-6" dirty="0" smtClean="0">
                <a:solidFill>
                  <a:srgbClr val="2F67B2"/>
                </a:solidFill>
                <a:latin typeface="Tahoma"/>
                <a:cs typeface="Tahoma"/>
              </a:rPr>
              <a:t>ельскохо</a:t>
            </a:r>
            <a:r>
              <a:rPr lang="ru-RU" sz="1500" b="1" spc="-6" dirty="0" smtClean="0">
                <a:solidFill>
                  <a:srgbClr val="006DB6"/>
                </a:solidFill>
                <a:latin typeface="Tahoma"/>
                <a:cs typeface="Tahoma"/>
              </a:rPr>
              <a:t>зяйственных культур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21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676456" y="6498856"/>
            <a:ext cx="333602" cy="138499"/>
          </a:xfrm>
          <a:prstGeom prst="rect">
            <a:avLst/>
          </a:prstGeom>
        </p:spPr>
        <p:txBody>
          <a:bodyPr/>
          <a:lstStyle/>
          <a:p>
            <a:pPr algn="ctr"/>
            <a:fld id="{D4858928-1D4B-4915-BABA-775CDEE189BB}" type="slidenum">
              <a:rPr lang="ru-RU" sz="9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5</a:t>
            </a:fld>
            <a:endParaRPr lang="ru-RU" sz="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7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61CA2D5B-2F9E-44DC-AAD0-7F94E7E70CA7}"/>
              </a:ext>
            </a:extLst>
          </p:cNvPr>
          <p:cNvGrpSpPr/>
          <p:nvPr/>
        </p:nvGrpSpPr>
        <p:grpSpPr>
          <a:xfrm>
            <a:off x="571500" y="4934182"/>
            <a:ext cx="828000" cy="828000"/>
            <a:chOff x="616360" y="1138098"/>
            <a:chExt cx="682752" cy="682752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474CE48C-E3A7-429C-AB9A-98518D1E0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60" y="1138098"/>
              <a:ext cx="682752" cy="682752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xmlns="" id="{A37FB67C-B99A-4E36-9B1C-FAAA45784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19521" y="1204368"/>
              <a:ext cx="489014" cy="520563"/>
            </a:xfrm>
            <a:prstGeom prst="rect">
              <a:avLst/>
            </a:prstGeom>
          </p:spPr>
        </p:pic>
      </p:grpSp>
      <p:sp>
        <p:nvSpPr>
          <p:cNvPr id="66" name="object 91">
            <a:extLst>
              <a:ext uri="{FF2B5EF4-FFF2-40B4-BE49-F238E27FC236}">
                <a16:creationId xmlns:a16="http://schemas.microsoft.com/office/drawing/2014/main" xmlns="" id="{57E2B358-59D6-4358-8B0E-62C3CBEC4F0F}"/>
              </a:ext>
            </a:extLst>
          </p:cNvPr>
          <p:cNvSpPr/>
          <p:nvPr/>
        </p:nvSpPr>
        <p:spPr>
          <a:xfrm>
            <a:off x="571500" y="3630236"/>
            <a:ext cx="828000" cy="82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C444AC81-397F-4429-B649-66974710CB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90" y="4934182"/>
            <a:ext cx="828000" cy="82800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F583F534-1AD5-4C37-88C3-E889E53188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56" y="3630236"/>
            <a:ext cx="828000" cy="828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668836" y="6540584"/>
            <a:ext cx="333602" cy="138499"/>
          </a:xfrm>
        </p:spPr>
        <p:txBody>
          <a:bodyPr/>
          <a:lstStyle/>
          <a:p>
            <a:fld id="{777BA12A-04AB-4FA1-87FB-A6D716583812}" type="slidenum">
              <a:rPr lang="ru-RU" smtClean="0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6</a:t>
            </a:fld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500" y="1571672"/>
            <a:ext cx="1569309" cy="75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Страховая стоимость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57441" y="1571672"/>
            <a:ext cx="1969585" cy="75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Вся 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посевная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площадь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 культурой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02684" y="1571672"/>
            <a:ext cx="1569309" cy="75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Средняя 5-летняя урожайность</a:t>
            </a:r>
            <a:r>
              <a:rPr lang="ru-RU" sz="11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7653" y="1571672"/>
            <a:ext cx="1569309" cy="75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Цена реализации</a:t>
            </a:r>
            <a:r>
              <a:rPr lang="ru-RU" sz="11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**</a:t>
            </a:r>
            <a:endParaRPr lang="ru-RU" sz="11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Равно 14"/>
          <p:cNvSpPr/>
          <p:nvPr/>
        </p:nvSpPr>
        <p:spPr>
          <a:xfrm>
            <a:off x="2247862" y="1801417"/>
            <a:ext cx="302526" cy="291498"/>
          </a:xfrm>
          <a:prstGeom prst="mathEqual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6" name="Умножение 15"/>
          <p:cNvSpPr/>
          <p:nvPr/>
        </p:nvSpPr>
        <p:spPr>
          <a:xfrm>
            <a:off x="4734078" y="1811072"/>
            <a:ext cx="261552" cy="272186"/>
          </a:xfrm>
          <a:prstGeom prst="mathMultiply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700">
              <a:solidFill>
                <a:sysClr val="windowText" lastClr="000000"/>
              </a:solidFill>
            </a:endParaRPr>
          </a:p>
        </p:txBody>
      </p:sp>
      <p:sp>
        <p:nvSpPr>
          <p:cNvPr id="48" name="Умножение 47"/>
          <p:cNvSpPr/>
          <p:nvPr/>
        </p:nvSpPr>
        <p:spPr>
          <a:xfrm>
            <a:off x="6779046" y="1811072"/>
            <a:ext cx="261552" cy="272186"/>
          </a:xfrm>
          <a:prstGeom prst="mathMultiply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700">
              <a:solidFill>
                <a:sysClr val="windowText" lastClr="000000"/>
              </a:solidFill>
            </a:endParaRPr>
          </a:p>
        </p:txBody>
      </p:sp>
      <p:sp>
        <p:nvSpPr>
          <p:cNvPr id="26" name="Объект 5"/>
          <p:cNvSpPr>
            <a:spLocks noGrp="1"/>
          </p:cNvSpPr>
          <p:nvPr>
            <p:ph sz="half" idx="1"/>
          </p:nvPr>
        </p:nvSpPr>
        <p:spPr>
          <a:xfrm>
            <a:off x="454190" y="980728"/>
            <a:ext cx="8435369" cy="36304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spc="-50" dirty="0">
                <a:solidFill>
                  <a:srgbClr val="2F67B2"/>
                </a:solidFill>
                <a:latin typeface="Tahoma" pitchFamily="34" charset="0"/>
                <a:cs typeface="Tahoma" pitchFamily="34" charset="0"/>
              </a:rPr>
              <a:t>Страховая </a:t>
            </a:r>
            <a:r>
              <a:rPr lang="ru-RU" sz="1200" b="1" spc="-50" dirty="0" smtClean="0">
                <a:solidFill>
                  <a:srgbClr val="2F67B2"/>
                </a:solidFill>
                <a:latin typeface="Tahoma" pitchFamily="34" charset="0"/>
                <a:cs typeface="Tahoma" pitchFamily="34" charset="0"/>
              </a:rPr>
              <a:t>стоимость</a:t>
            </a:r>
            <a:r>
              <a:rPr lang="ru-RU" sz="1200" b="1" spc="-5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spc="-50" dirty="0">
                <a:latin typeface="Tahoma" pitchFamily="34" charset="0"/>
                <a:cs typeface="Tahoma" pitchFamily="34" charset="0"/>
              </a:rPr>
              <a:t>– определяется в соответствии с утвержденной методикой (Приказ МСХ РФ от </a:t>
            </a:r>
            <a:r>
              <a:rPr lang="ru-RU" sz="1200" spc="-50" dirty="0" smtClean="0">
                <a:latin typeface="Tahoma" pitchFamily="34" charset="0"/>
                <a:cs typeface="Tahoma" pitchFamily="34" charset="0"/>
              </a:rPr>
              <a:t>1 марта 2019 </a:t>
            </a:r>
            <a:r>
              <a:rPr lang="ru-RU" sz="1200" spc="-50" dirty="0">
                <a:latin typeface="Tahoma" pitchFamily="34" charset="0"/>
                <a:cs typeface="Tahoma" pitchFamily="34" charset="0"/>
              </a:rPr>
              <a:t>г. № </a:t>
            </a:r>
            <a:r>
              <a:rPr lang="ru-RU" sz="1200" spc="-50" dirty="0" smtClean="0">
                <a:latin typeface="Tahoma" pitchFamily="34" charset="0"/>
                <a:cs typeface="Tahoma" pitchFamily="34" charset="0"/>
              </a:rPr>
              <a:t>87)</a:t>
            </a:r>
            <a:endParaRPr lang="ru-RU" sz="1200" spc="-5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 bwMode="auto">
          <a:xfrm>
            <a:off x="1543508" y="3630236"/>
            <a:ext cx="2906134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Страховая сумма</a:t>
            </a:r>
          </a:p>
        </p:txBody>
      </p:sp>
      <p:sp>
        <p:nvSpPr>
          <p:cNvPr id="30" name="Объект 2"/>
          <p:cNvSpPr txBox="1">
            <a:spLocks/>
          </p:cNvSpPr>
          <p:nvPr/>
        </p:nvSpPr>
        <p:spPr bwMode="auto">
          <a:xfrm>
            <a:off x="1543508" y="3852332"/>
            <a:ext cx="2896756" cy="6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в размере не менее </a:t>
            </a:r>
            <a:r>
              <a:rPr lang="ru-RU" sz="10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70</a:t>
            </a:r>
            <a:r>
              <a:rPr lang="ru-RU" sz="10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%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/>
            </a:r>
            <a:br>
              <a:rPr lang="ru-RU" sz="1000" dirty="0">
                <a:latin typeface="Tahoma" pitchFamily="34" charset="0"/>
                <a:cs typeface="Tahoma" pitchFamily="34" charset="0"/>
              </a:rPr>
            </a:br>
            <a:r>
              <a:rPr lang="ru-RU" sz="1000" dirty="0">
                <a:latin typeface="Tahoma" pitchFamily="34" charset="0"/>
                <a:cs typeface="Tahoma" pitchFamily="34" charset="0"/>
              </a:rPr>
              <a:t>от страховой стоимости</a:t>
            </a:r>
          </a:p>
          <a:p>
            <a:pPr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указывается по каждой культуре</a:t>
            </a:r>
          </a:p>
        </p:txBody>
      </p:sp>
      <p:sp>
        <p:nvSpPr>
          <p:cNvPr id="31" name="Объект 6"/>
          <p:cNvSpPr>
            <a:spLocks noGrp="1"/>
          </p:cNvSpPr>
          <p:nvPr>
            <p:ph sz="half" idx="1"/>
          </p:nvPr>
        </p:nvSpPr>
        <p:spPr>
          <a:xfrm>
            <a:off x="467319" y="2613180"/>
            <a:ext cx="8526837" cy="678778"/>
          </a:xfrm>
        </p:spPr>
        <p:txBody>
          <a:bodyPr>
            <a:noAutofit/>
          </a:bodyPr>
          <a:lstStyle/>
          <a:p>
            <a:pPr marL="144000" indent="-14400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*</a:t>
            </a:r>
            <a:r>
              <a:rPr lang="ru-RU" sz="1000" b="1" dirty="0">
                <a:latin typeface="Tahoma" pitchFamily="34" charset="0"/>
                <a:cs typeface="Tahoma" pitchFamily="34" charset="0"/>
              </a:rPr>
              <a:t> 	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Средняя урожайность культуры со всей посевной (посадочной) площади, сложившаяся за 5 лет (10 лет – по плодовым), предшествующих году заключения договора страхования</a:t>
            </a:r>
            <a:r>
              <a:rPr lang="ru-RU" sz="1000" b="1" dirty="0">
                <a:latin typeface="Tahoma" pitchFamily="34" charset="0"/>
                <a:cs typeface="Tahoma" pitchFamily="34" charset="0"/>
              </a:rPr>
              <a:t>  </a:t>
            </a:r>
          </a:p>
          <a:p>
            <a:pPr marL="144000" indent="-144000">
              <a:spcBef>
                <a:spcPts val="400"/>
              </a:spcBef>
              <a:spcAft>
                <a:spcPts val="600"/>
              </a:spcAft>
              <a:buNone/>
            </a:pPr>
            <a:r>
              <a:rPr lang="ru-RU" sz="1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**</a:t>
            </a:r>
            <a:r>
              <a:rPr lang="ru-RU" sz="1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Цена за год, предшествующий году заключения договора по данным </a:t>
            </a:r>
            <a:r>
              <a:rPr lang="ru-RU" sz="1000" dirty="0" err="1">
                <a:latin typeface="Tahoma" pitchFamily="34" charset="0"/>
                <a:cs typeface="Tahoma" pitchFamily="34" charset="0"/>
              </a:rPr>
              <a:t>РОССТАТа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Объект 2"/>
          <p:cNvSpPr txBox="1">
            <a:spLocks/>
          </p:cNvSpPr>
          <p:nvPr/>
        </p:nvSpPr>
        <p:spPr bwMode="auto">
          <a:xfrm>
            <a:off x="5834164" y="3630236"/>
            <a:ext cx="2820665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Франшиза</a:t>
            </a:r>
          </a:p>
        </p:txBody>
      </p:sp>
      <p:sp>
        <p:nvSpPr>
          <p:cNvPr id="38" name="Объект 2"/>
          <p:cNvSpPr txBox="1">
            <a:spLocks/>
          </p:cNvSpPr>
          <p:nvPr/>
        </p:nvSpPr>
        <p:spPr bwMode="auto">
          <a:xfrm>
            <a:off x="5834164" y="3852332"/>
            <a:ext cx="2488136" cy="84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безусловная</a:t>
            </a:r>
          </a:p>
          <a:p>
            <a:pPr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в % от страховой суммы</a:t>
            </a:r>
          </a:p>
          <a:p>
            <a:pPr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Tahoma" pitchFamily="34" charset="0"/>
                <a:cs typeface="Tahoma" pitchFamily="34" charset="0"/>
              </a:rPr>
              <a:t>10%-50%</a:t>
            </a:r>
            <a:endParaRPr lang="ru-RU" sz="1000" b="1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Объект 2"/>
          <p:cNvSpPr txBox="1">
            <a:spLocks/>
          </p:cNvSpPr>
          <p:nvPr/>
        </p:nvSpPr>
        <p:spPr bwMode="auto">
          <a:xfrm>
            <a:off x="5834164" y="4886476"/>
            <a:ext cx="2820665" cy="24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Тарифные ставки</a:t>
            </a:r>
          </a:p>
        </p:txBody>
      </p:sp>
      <p:sp>
        <p:nvSpPr>
          <p:cNvPr id="42" name="Объект 2"/>
          <p:cNvSpPr txBox="1">
            <a:spLocks/>
          </p:cNvSpPr>
          <p:nvPr/>
        </p:nvSpPr>
        <p:spPr bwMode="auto">
          <a:xfrm>
            <a:off x="5834164" y="5141657"/>
            <a:ext cx="2777100" cy="84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приближены к субсидиарным ставкам указанным в Плане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Минсельхоза     (от 2,5%)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допускается понижение относительно плановых</a:t>
            </a:r>
          </a:p>
        </p:txBody>
      </p:sp>
      <p:sp>
        <p:nvSpPr>
          <p:cNvPr id="46" name="Объект 2"/>
          <p:cNvSpPr txBox="1">
            <a:spLocks/>
          </p:cNvSpPr>
          <p:nvPr/>
        </p:nvSpPr>
        <p:spPr bwMode="auto">
          <a:xfrm>
            <a:off x="1543508" y="4886476"/>
            <a:ext cx="3171612" cy="21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Факторы, влияющие </a:t>
            </a:r>
            <a:r>
              <a:rPr lang="ru-RU" sz="12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условия</a:t>
            </a:r>
          </a:p>
        </p:txBody>
      </p:sp>
      <p:sp>
        <p:nvSpPr>
          <p:cNvPr id="47" name="Объект 2"/>
          <p:cNvSpPr txBox="1">
            <a:spLocks/>
          </p:cNvSpPr>
          <p:nvPr/>
        </p:nvSpPr>
        <p:spPr bwMode="auto">
          <a:xfrm>
            <a:off x="1543507" y="5141657"/>
            <a:ext cx="2933074" cy="84518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Tahoma" pitchFamily="34" charset="0"/>
                <a:cs typeface="Tahoma" pitchFamily="34" charset="0"/>
              </a:rPr>
              <a:t>Основные: культура, регион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, величина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франшизы</a:t>
            </a:r>
          </a:p>
          <a:p>
            <a:pPr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Tahoma" pitchFamily="34" charset="0"/>
                <a:cs typeface="Tahoma" pitchFamily="34" charset="0"/>
              </a:rPr>
              <a:t>Дополнительные:  технология, сорт (гибрид),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опыт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выращивания, состояние посевов, иные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факторы</a:t>
            </a:r>
          </a:p>
        </p:txBody>
      </p:sp>
      <p:sp>
        <p:nvSpPr>
          <p:cNvPr id="28" name="object 6"/>
          <p:cNvSpPr txBox="1"/>
          <p:nvPr/>
        </p:nvSpPr>
        <p:spPr>
          <a:xfrm>
            <a:off x="676195" y="356741"/>
            <a:ext cx="7330768" cy="246751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lang="ru-RU" sz="1500" b="1" spc="-6" dirty="0" smtClean="0">
                <a:solidFill>
                  <a:srgbClr val="006DB6"/>
                </a:solidFill>
                <a:latin typeface="Tahoma"/>
                <a:cs typeface="Tahoma"/>
              </a:rPr>
              <a:t>Условия страхования при государственной поддержке</a:t>
            </a:r>
            <a:endParaRPr sz="15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58405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61CA2D5B-2F9E-44DC-AAD0-7F94E7E70CA7}"/>
              </a:ext>
            </a:extLst>
          </p:cNvPr>
          <p:cNvGrpSpPr/>
          <p:nvPr/>
        </p:nvGrpSpPr>
        <p:grpSpPr>
          <a:xfrm>
            <a:off x="4883058" y="4933856"/>
            <a:ext cx="828000" cy="828000"/>
            <a:chOff x="616360" y="1138098"/>
            <a:chExt cx="682752" cy="682752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474CE48C-E3A7-429C-AB9A-98518D1E0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60" y="1138098"/>
              <a:ext cx="682752" cy="682752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xmlns="" id="{A37FB67C-B99A-4E36-9B1C-FAAA45784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19521" y="1204368"/>
              <a:ext cx="489014" cy="520563"/>
            </a:xfrm>
            <a:prstGeom prst="rect">
              <a:avLst/>
            </a:prstGeom>
          </p:spPr>
        </p:pic>
      </p:grpSp>
      <p:sp>
        <p:nvSpPr>
          <p:cNvPr id="66" name="object 91">
            <a:extLst>
              <a:ext uri="{FF2B5EF4-FFF2-40B4-BE49-F238E27FC236}">
                <a16:creationId xmlns:a16="http://schemas.microsoft.com/office/drawing/2014/main" xmlns="" id="{57E2B358-59D6-4358-8B0E-62C3CBEC4F0F}"/>
              </a:ext>
            </a:extLst>
          </p:cNvPr>
          <p:cNvSpPr/>
          <p:nvPr/>
        </p:nvSpPr>
        <p:spPr>
          <a:xfrm>
            <a:off x="575320" y="3599435"/>
            <a:ext cx="828000" cy="82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C444AC81-397F-4429-B649-66974710CB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38" y="3599435"/>
            <a:ext cx="828000" cy="82800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F583F534-1AD5-4C37-88C3-E889E53188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933856"/>
            <a:ext cx="828000" cy="828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672656" y="6547555"/>
            <a:ext cx="333602" cy="138499"/>
          </a:xfrm>
        </p:spPr>
        <p:txBody>
          <a:bodyPr/>
          <a:lstStyle/>
          <a:p>
            <a:fld id="{777BA12A-04AB-4FA1-87FB-A6D716583812}" type="slidenum">
              <a:rPr lang="ru-RU" smtClean="0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7</a:t>
            </a:fld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571500" y="2229401"/>
            <a:ext cx="8145462" cy="756000"/>
            <a:chOff x="571500" y="2189646"/>
            <a:chExt cx="8145462" cy="756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71500" y="2189646"/>
              <a:ext cx="1569309" cy="756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Страховая стоимость</a:t>
              </a:r>
              <a:endPara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657441" y="2189646"/>
              <a:ext cx="1969585" cy="756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Площадь посева</a:t>
              </a: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/>
              </a:r>
              <a:b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ru-RU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под культурой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102684" y="2189646"/>
              <a:ext cx="1569309" cy="756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Средняя урожайность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147653" y="2189646"/>
              <a:ext cx="1569309" cy="756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Цена </a:t>
              </a:r>
              <a:br>
                <a:rPr lang="ru-RU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ru-RU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единицы веса</a:t>
              </a:r>
              <a:endPara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Равно 14"/>
            <p:cNvSpPr/>
            <p:nvPr/>
          </p:nvSpPr>
          <p:spPr>
            <a:xfrm>
              <a:off x="2247862" y="2421897"/>
              <a:ext cx="302526" cy="291498"/>
            </a:xfrm>
            <a:prstGeom prst="mathEqual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7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Умножение 15"/>
            <p:cNvSpPr/>
            <p:nvPr/>
          </p:nvSpPr>
          <p:spPr>
            <a:xfrm>
              <a:off x="4734078" y="2431553"/>
              <a:ext cx="261552" cy="272186"/>
            </a:xfrm>
            <a:prstGeom prst="mathMultiply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70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Умножение 47"/>
            <p:cNvSpPr/>
            <p:nvPr/>
          </p:nvSpPr>
          <p:spPr>
            <a:xfrm>
              <a:off x="6779046" y="2431553"/>
              <a:ext cx="261552" cy="272186"/>
            </a:xfrm>
            <a:prstGeom prst="mathMultiply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70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6" name="Объект 5"/>
          <p:cNvSpPr>
            <a:spLocks noGrp="1"/>
          </p:cNvSpPr>
          <p:nvPr>
            <p:ph sz="half" idx="1"/>
          </p:nvPr>
        </p:nvSpPr>
        <p:spPr>
          <a:xfrm>
            <a:off x="470093" y="980728"/>
            <a:ext cx="8284293" cy="79156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Страховая стоимость 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– определяется как произведение </a:t>
            </a:r>
            <a:r>
              <a:rPr lang="ru-RU" sz="1100" b="1" dirty="0">
                <a:latin typeface="Tahoma" pitchFamily="34" charset="0"/>
                <a:cs typeface="Tahoma" pitchFamily="34" charset="0"/>
              </a:rPr>
              <a:t>средней урожайности 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данной культуры за последние пять лет (по отдельным культурам – десять лет) в данном хозяйстве, </a:t>
            </a:r>
            <a:r>
              <a:rPr lang="ru-RU" sz="1100" b="1" dirty="0">
                <a:latin typeface="Tahoma" pitchFamily="34" charset="0"/>
                <a:cs typeface="Tahoma" pitchFamily="34" charset="0"/>
              </a:rPr>
              <a:t>цены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 (закупочной, договорной, реализационной, рыночной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) 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единицы веса (количества) соответствующего вида продукции (зерно, корнеплоды, клубни, фрукты, овощи, ягода, рассада) культуры и  всей застрахованной </a:t>
            </a:r>
            <a:r>
              <a:rPr lang="ru-RU" sz="1100" b="1" dirty="0">
                <a:latin typeface="Tahoma" pitchFamily="34" charset="0"/>
                <a:cs typeface="Tahoma" pitchFamily="34" charset="0"/>
              </a:rPr>
              <a:t>площади посева 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(посадки) </a:t>
            </a:r>
          </a:p>
        </p:txBody>
      </p:sp>
      <p:sp>
        <p:nvSpPr>
          <p:cNvPr id="29" name="Объект 2"/>
          <p:cNvSpPr txBox="1">
            <a:spLocks/>
          </p:cNvSpPr>
          <p:nvPr/>
        </p:nvSpPr>
        <p:spPr bwMode="auto">
          <a:xfrm>
            <a:off x="1531426" y="3567631"/>
            <a:ext cx="2906134" cy="23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Страховая сумма</a:t>
            </a:r>
          </a:p>
        </p:txBody>
      </p:sp>
      <p:sp>
        <p:nvSpPr>
          <p:cNvPr id="30" name="Объект 2"/>
          <p:cNvSpPr txBox="1">
            <a:spLocks/>
          </p:cNvSpPr>
          <p:nvPr/>
        </p:nvSpPr>
        <p:spPr bwMode="auto">
          <a:xfrm>
            <a:off x="1539377" y="3781776"/>
            <a:ext cx="3239354" cy="102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spc="-40" dirty="0">
                <a:latin typeface="Tahoma" pitchFamily="34" charset="0"/>
                <a:cs typeface="Tahoma" pitchFamily="34" charset="0"/>
              </a:rPr>
              <a:t>размер устанавливается </a:t>
            </a:r>
            <a:r>
              <a:rPr lang="ru-RU" sz="1000" spc="-40" dirty="0" smtClean="0">
                <a:latin typeface="Tahoma" pitchFamily="34" charset="0"/>
                <a:cs typeface="Tahoma" pitchFamily="34" charset="0"/>
              </a:rPr>
              <a:t>по </a:t>
            </a:r>
            <a:r>
              <a:rPr lang="ru-RU" sz="1000" spc="-40" dirty="0">
                <a:latin typeface="Tahoma" pitchFamily="34" charset="0"/>
                <a:cs typeface="Tahoma" pitchFamily="34" charset="0"/>
              </a:rPr>
              <a:t>желанию страхователя </a:t>
            </a:r>
            <a:r>
              <a:rPr lang="ru-RU" sz="1000" spc="-40" dirty="0" smtClean="0">
                <a:latin typeface="Tahoma" pitchFamily="34" charset="0"/>
                <a:cs typeface="Tahoma" pitchFamily="34" charset="0"/>
              </a:rPr>
              <a:t>в </a:t>
            </a:r>
            <a:r>
              <a:rPr lang="ru-RU" sz="1000" spc="-40" dirty="0">
                <a:latin typeface="Tahoma" pitchFamily="34" charset="0"/>
                <a:cs typeface="Tahoma" pitchFamily="34" charset="0"/>
              </a:rPr>
              <a:t>пределах страховой стоимости</a:t>
            </a:r>
          </a:p>
          <a:p>
            <a:pPr>
              <a:lnSpc>
                <a:spcPts val="1400"/>
              </a:lnSpc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может определяться в размере залоговой стоимости, если она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не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превышает действительную стоимость</a:t>
            </a:r>
          </a:p>
        </p:txBody>
      </p:sp>
      <p:sp>
        <p:nvSpPr>
          <p:cNvPr id="37" name="Объект 2"/>
          <p:cNvSpPr txBox="1">
            <a:spLocks/>
          </p:cNvSpPr>
          <p:nvPr/>
        </p:nvSpPr>
        <p:spPr bwMode="auto">
          <a:xfrm>
            <a:off x="1527606" y="4933856"/>
            <a:ext cx="2820665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Франшиза</a:t>
            </a:r>
          </a:p>
        </p:txBody>
      </p:sp>
      <p:sp>
        <p:nvSpPr>
          <p:cNvPr id="38" name="Объект 2"/>
          <p:cNvSpPr txBox="1">
            <a:spLocks/>
          </p:cNvSpPr>
          <p:nvPr/>
        </p:nvSpPr>
        <p:spPr bwMode="auto">
          <a:xfrm>
            <a:off x="1527605" y="5168678"/>
            <a:ext cx="3197497" cy="84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безусловная</a:t>
            </a:r>
          </a:p>
          <a:p>
            <a:pPr>
              <a:spcBef>
                <a:spcPts val="2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в % от страховой суммы; </a:t>
            </a:r>
            <a:br>
              <a:rPr lang="ru-RU" sz="1000" dirty="0">
                <a:latin typeface="Tahoma" pitchFamily="34" charset="0"/>
                <a:cs typeface="Tahoma" pitchFamily="34" charset="0"/>
              </a:rPr>
            </a:br>
            <a:r>
              <a:rPr lang="ru-RU" sz="1000" dirty="0">
                <a:latin typeface="Tahoma" pitchFamily="34" charset="0"/>
                <a:cs typeface="Tahoma" pitchFamily="34" charset="0"/>
              </a:rPr>
              <a:t>в денежном выражении</a:t>
            </a:r>
          </a:p>
          <a:p>
            <a:pPr>
              <a:spcBef>
                <a:spcPts val="2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ограничения максимального размера отсутствуют</a:t>
            </a:r>
          </a:p>
        </p:txBody>
      </p:sp>
      <p:sp>
        <p:nvSpPr>
          <p:cNvPr id="41" name="Объект 2"/>
          <p:cNvSpPr txBox="1">
            <a:spLocks/>
          </p:cNvSpPr>
          <p:nvPr/>
        </p:nvSpPr>
        <p:spPr bwMode="auto">
          <a:xfrm>
            <a:off x="5822712" y="3567631"/>
            <a:ext cx="2820665" cy="23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Тарифные ставки</a:t>
            </a:r>
          </a:p>
        </p:txBody>
      </p:sp>
      <p:sp>
        <p:nvSpPr>
          <p:cNvPr id="42" name="Объект 2"/>
          <p:cNvSpPr txBox="1">
            <a:spLocks/>
          </p:cNvSpPr>
          <p:nvPr/>
        </p:nvSpPr>
        <p:spPr bwMode="auto">
          <a:xfrm>
            <a:off x="5822712" y="3781776"/>
            <a:ext cx="2891915" cy="84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в среднем  составляют 3–3,5% (открытый грунт), 1,5–2,0 (закрытый грунт, насаждения)</a:t>
            </a:r>
          </a:p>
        </p:txBody>
      </p:sp>
      <p:sp>
        <p:nvSpPr>
          <p:cNvPr id="46" name="Объект 2"/>
          <p:cNvSpPr txBox="1">
            <a:spLocks/>
          </p:cNvSpPr>
          <p:nvPr/>
        </p:nvSpPr>
        <p:spPr bwMode="auto">
          <a:xfrm>
            <a:off x="5855066" y="4933856"/>
            <a:ext cx="2820665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Факторы, влияющие </a:t>
            </a:r>
            <a:r>
              <a:rPr lang="ru-RU" sz="12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условия</a:t>
            </a:r>
          </a:p>
        </p:txBody>
      </p:sp>
      <p:sp>
        <p:nvSpPr>
          <p:cNvPr id="47" name="Объект 2"/>
          <p:cNvSpPr txBox="1">
            <a:spLocks/>
          </p:cNvSpPr>
          <p:nvPr/>
        </p:nvSpPr>
        <p:spPr bwMode="auto">
          <a:xfrm>
            <a:off x="5855066" y="5160727"/>
            <a:ext cx="3137718" cy="108324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регион, технология, сорт (гибрид), величина франшизы, опыт выращивания, величина недобора урожая, квалифицируемая как утрата (гибель),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состояние посевов, иные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факторы</a:t>
            </a:r>
          </a:p>
        </p:txBody>
      </p:sp>
      <p:sp>
        <p:nvSpPr>
          <p:cNvPr id="32" name="object 6"/>
          <p:cNvSpPr txBox="1"/>
          <p:nvPr/>
        </p:nvSpPr>
        <p:spPr>
          <a:xfrm>
            <a:off x="676195" y="356741"/>
            <a:ext cx="7330768" cy="246751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lang="ru-RU" sz="1500" b="1" spc="-6" dirty="0" smtClean="0">
                <a:solidFill>
                  <a:srgbClr val="006DB6"/>
                </a:solidFill>
                <a:latin typeface="Tahoma"/>
                <a:cs typeface="Tahoma"/>
              </a:rPr>
              <a:t>Условия страхования без государственной поддержки</a:t>
            </a:r>
            <a:endParaRPr sz="15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79883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676456" y="6544394"/>
            <a:ext cx="333602" cy="138499"/>
          </a:xfrm>
        </p:spPr>
        <p:txBody>
          <a:bodyPr/>
          <a:lstStyle/>
          <a:p>
            <a:fld id="{777BA12A-04AB-4FA1-87FB-A6D716583812}" type="slidenum">
              <a:rPr lang="ru-RU" smtClean="0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8</a:t>
            </a:fld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481583" y="962805"/>
            <a:ext cx="4090417" cy="201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ru-RU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Регламентирующие нормативы </a:t>
            </a:r>
          </a:p>
          <a:p>
            <a:pPr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Закон 260 ФЗ. Статья 3. Порядка оказания государственной поддержки в сфере сельскохозяйственного страхования</a:t>
            </a:r>
          </a:p>
          <a:p>
            <a:pPr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Приложение №9 к Государственной программе развития сельского хозяйства и регулирования рынков сельскохозяйственной продукции, сырья и продовольствия на 2013– 2020 годы, утвержденной постановлением Правительства Российской Федерации </a:t>
            </a:r>
            <a:br>
              <a:rPr lang="ru-RU" sz="1000" dirty="0">
                <a:latin typeface="Tahoma" pitchFamily="34" charset="0"/>
                <a:cs typeface="Tahoma" pitchFamily="34" charset="0"/>
              </a:rPr>
            </a:br>
            <a:r>
              <a:rPr lang="ru-RU" sz="1000" dirty="0">
                <a:latin typeface="Tahoma" pitchFamily="34" charset="0"/>
                <a:cs typeface="Tahoma" pitchFamily="34" charset="0"/>
              </a:rPr>
              <a:t>от 14 июля 2012 г. № 717 (ред. от 30.11.2018)</a:t>
            </a:r>
          </a:p>
          <a:p>
            <a:pPr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Нормативно-правовые акты субъекта РФ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481583" y="3308351"/>
            <a:ext cx="8243392" cy="32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Clr>
                <a:schemeClr val="tx2"/>
              </a:buClr>
              <a:buNone/>
            </a:pPr>
            <a:r>
              <a:rPr lang="ru-RU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Порядок получения субсидии 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571501" y="3776870"/>
            <a:ext cx="3600000" cy="943539"/>
          </a:xfrm>
          <a:custGeom>
            <a:avLst/>
            <a:gdLst>
              <a:gd name="connsiteX0" fmla="*/ 0 w 4319425"/>
              <a:gd name="connsiteY0" fmla="*/ 0 h 810000"/>
              <a:gd name="connsiteX1" fmla="*/ 3914425 w 4319425"/>
              <a:gd name="connsiteY1" fmla="*/ 0 h 810000"/>
              <a:gd name="connsiteX2" fmla="*/ 4319425 w 4319425"/>
              <a:gd name="connsiteY2" fmla="*/ 405000 h 810000"/>
              <a:gd name="connsiteX3" fmla="*/ 3914425 w 4319425"/>
              <a:gd name="connsiteY3" fmla="*/ 810000 h 810000"/>
              <a:gd name="connsiteX4" fmla="*/ 0 w 4319425"/>
              <a:gd name="connsiteY4" fmla="*/ 810000 h 810000"/>
              <a:gd name="connsiteX5" fmla="*/ 405000 w 4319425"/>
              <a:gd name="connsiteY5" fmla="*/ 405000 h 810000"/>
              <a:gd name="connsiteX6" fmla="*/ 0 w 4319425"/>
              <a:gd name="connsiteY6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9425" h="810000">
                <a:moveTo>
                  <a:pt x="0" y="0"/>
                </a:moveTo>
                <a:lnTo>
                  <a:pt x="3914425" y="0"/>
                </a:lnTo>
                <a:lnTo>
                  <a:pt x="4319425" y="405000"/>
                </a:lnTo>
                <a:lnTo>
                  <a:pt x="3914425" y="810000"/>
                </a:lnTo>
                <a:lnTo>
                  <a:pt x="0" y="810000"/>
                </a:lnTo>
                <a:lnTo>
                  <a:pt x="405000" y="405000"/>
                </a:lnTo>
                <a:lnTo>
                  <a:pt x="0" y="0"/>
                </a:lnTo>
                <a:close/>
              </a:path>
            </a:pathLst>
          </a:custGeom>
          <a:solidFill>
            <a:srgbClr val="BFE0F6"/>
          </a:solidFill>
          <a:ln w="38100"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1007" tIns="18669" rIns="423669" bIns="18669" numCol="1" spcCol="127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200" b="1" kern="1200" dirty="0">
                <a:latin typeface="Tahoma" pitchFamily="34" charset="0"/>
                <a:ea typeface="Tahoma" pitchFamily="34" charset="0"/>
                <a:cs typeface="Tahoma" pitchFamily="34" charset="0"/>
              </a:rPr>
              <a:t>Первый этап </a:t>
            </a:r>
            <a:br>
              <a:rPr lang="ru-RU" sz="1200" b="1" kern="1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200" kern="1200" dirty="0">
                <a:latin typeface="Tahoma" pitchFamily="34" charset="0"/>
                <a:ea typeface="Tahoma" pitchFamily="34" charset="0"/>
                <a:cs typeface="Tahoma" pitchFamily="34" charset="0"/>
              </a:rPr>
              <a:t>(осуществляется Страхователем): 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4860031" y="3776870"/>
            <a:ext cx="3600000" cy="943539"/>
          </a:xfrm>
          <a:custGeom>
            <a:avLst/>
            <a:gdLst>
              <a:gd name="connsiteX0" fmla="*/ 0 w 4319425"/>
              <a:gd name="connsiteY0" fmla="*/ 0 h 810000"/>
              <a:gd name="connsiteX1" fmla="*/ 3914425 w 4319425"/>
              <a:gd name="connsiteY1" fmla="*/ 0 h 810000"/>
              <a:gd name="connsiteX2" fmla="*/ 4319425 w 4319425"/>
              <a:gd name="connsiteY2" fmla="*/ 405000 h 810000"/>
              <a:gd name="connsiteX3" fmla="*/ 3914425 w 4319425"/>
              <a:gd name="connsiteY3" fmla="*/ 810000 h 810000"/>
              <a:gd name="connsiteX4" fmla="*/ 0 w 4319425"/>
              <a:gd name="connsiteY4" fmla="*/ 810000 h 810000"/>
              <a:gd name="connsiteX5" fmla="*/ 405000 w 4319425"/>
              <a:gd name="connsiteY5" fmla="*/ 405000 h 810000"/>
              <a:gd name="connsiteX6" fmla="*/ 0 w 4319425"/>
              <a:gd name="connsiteY6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9425" h="810000">
                <a:moveTo>
                  <a:pt x="0" y="0"/>
                </a:moveTo>
                <a:lnTo>
                  <a:pt x="3914425" y="0"/>
                </a:lnTo>
                <a:lnTo>
                  <a:pt x="4319425" y="405000"/>
                </a:lnTo>
                <a:lnTo>
                  <a:pt x="3914425" y="810000"/>
                </a:lnTo>
                <a:lnTo>
                  <a:pt x="0" y="810000"/>
                </a:lnTo>
                <a:lnTo>
                  <a:pt x="405000" y="405000"/>
                </a:lnTo>
                <a:lnTo>
                  <a:pt x="0" y="0"/>
                </a:lnTo>
                <a:close/>
              </a:path>
            </a:pathLst>
          </a:custGeom>
          <a:solidFill>
            <a:srgbClr val="BFE0F6"/>
          </a:solidFill>
          <a:ln w="38100"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1007" tIns="18669" rIns="423669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>
                <a:latin typeface="Tahoma" pitchFamily="34" charset="0"/>
                <a:ea typeface="Tahoma" pitchFamily="34" charset="0"/>
                <a:cs typeface="Tahoma" pitchFamily="34" charset="0"/>
              </a:rPr>
              <a:t>Второй этап </a:t>
            </a:r>
            <a:br>
              <a:rPr lang="ru-RU" sz="1200" b="1" kern="1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200" kern="1200" dirty="0">
                <a:latin typeface="Tahoma" pitchFamily="34" charset="0"/>
                <a:ea typeface="Tahoma" pitchFamily="34" charset="0"/>
                <a:cs typeface="Tahoma" pitchFamily="34" charset="0"/>
              </a:rPr>
              <a:t>(осуществляется региональным подразделением Минсельхоза)</a:t>
            </a:r>
          </a:p>
        </p:txBody>
      </p:sp>
      <p:sp>
        <p:nvSpPr>
          <p:cNvPr id="25" name="Объект 2"/>
          <p:cNvSpPr txBox="1">
            <a:spLocks/>
          </p:cNvSpPr>
          <p:nvPr/>
        </p:nvSpPr>
        <p:spPr bwMode="auto">
          <a:xfrm>
            <a:off x="481583" y="4978694"/>
            <a:ext cx="3780316" cy="139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b="1" dirty="0">
                <a:latin typeface="Tahoma" pitchFamily="34" charset="0"/>
                <a:cs typeface="Tahoma" pitchFamily="34" charset="0"/>
              </a:rPr>
              <a:t>Оплата 50 %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страховой премии на расчетный </a:t>
            </a:r>
            <a:br>
              <a:rPr lang="ru-RU" sz="1000" dirty="0">
                <a:latin typeface="Tahoma" pitchFamily="34" charset="0"/>
                <a:cs typeface="Tahoma" pitchFamily="34" charset="0"/>
              </a:rPr>
            </a:br>
            <a:r>
              <a:rPr lang="ru-RU" sz="1000" dirty="0">
                <a:latin typeface="Tahoma" pitchFamily="34" charset="0"/>
                <a:cs typeface="Tahoma" pitchFamily="34" charset="0"/>
              </a:rPr>
              <a:t>счет страховщика</a:t>
            </a:r>
          </a:p>
          <a:p>
            <a:pPr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Представляет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в региональное подразделении Минсельхоза после оплаты 50 % страховой премии, заявления о перечислении целевых средств на расчетный счет страховщика </a:t>
            </a:r>
            <a:br>
              <a:rPr lang="ru-RU" sz="1000" dirty="0">
                <a:latin typeface="Tahoma" pitchFamily="34" charset="0"/>
                <a:cs typeface="Tahoma" pitchFamily="34" charset="0"/>
              </a:rPr>
            </a:br>
            <a:r>
              <a:rPr lang="ru-RU" sz="1000" dirty="0">
                <a:latin typeface="Tahoma" pitchFamily="34" charset="0"/>
                <a:cs typeface="Tahoma" pitchFamily="34" charset="0"/>
              </a:rPr>
              <a:t>и все необходимые документы, предусмотренные  нормативно-правовыми актами субъекта РФ</a:t>
            </a:r>
          </a:p>
        </p:txBody>
      </p:sp>
      <p:sp>
        <p:nvSpPr>
          <p:cNvPr id="26" name="Объект 2"/>
          <p:cNvSpPr txBox="1">
            <a:spLocks/>
          </p:cNvSpPr>
          <p:nvPr/>
        </p:nvSpPr>
        <p:spPr bwMode="auto">
          <a:xfrm>
            <a:off x="4788024" y="4978694"/>
            <a:ext cx="3803080" cy="78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b="1" dirty="0">
                <a:latin typeface="Tahoma" pitchFamily="34" charset="0"/>
                <a:cs typeface="Tahoma" pitchFamily="34" charset="0"/>
              </a:rPr>
              <a:t>Прием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и </a:t>
            </a:r>
            <a:r>
              <a:rPr lang="ru-RU" sz="1000" b="1" dirty="0">
                <a:latin typeface="Tahoma" pitchFamily="34" charset="0"/>
                <a:cs typeface="Tahoma" pitchFamily="34" charset="0"/>
              </a:rPr>
              <a:t>проверка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документов представленных Страхователем</a:t>
            </a:r>
          </a:p>
          <a:p>
            <a:pPr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b="1" dirty="0">
                <a:latin typeface="Tahoma" pitchFamily="34" charset="0"/>
                <a:cs typeface="Tahoma" pitchFamily="34" charset="0"/>
              </a:rPr>
              <a:t>Оплата 50 %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страховой премии на расчетный счет страховщика</a:t>
            </a:r>
          </a:p>
        </p:txBody>
      </p:sp>
      <p:sp>
        <p:nvSpPr>
          <p:cNvPr id="10" name="object 6"/>
          <p:cNvSpPr txBox="1"/>
          <p:nvPr/>
        </p:nvSpPr>
        <p:spPr>
          <a:xfrm>
            <a:off x="676195" y="356741"/>
            <a:ext cx="7330768" cy="246751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lang="ru-RU" sz="1500" b="1" dirty="0" smtClean="0">
                <a:solidFill>
                  <a:srgbClr val="2F67B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Условия страхования без государственной поддержки</a:t>
            </a:r>
            <a:endParaRPr sz="1500" b="1" dirty="0">
              <a:solidFill>
                <a:srgbClr val="2F67B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0834" name="Picture 2" descr="G:\Archive\Fomin\Poligraf\Lising Agro\Shutterstock\shutterstock_97751390.jpg"/>
          <p:cNvPicPr>
            <a:picLocks noChangeAspect="1" noChangeArrowheads="1"/>
          </p:cNvPicPr>
          <p:nvPr/>
        </p:nvPicPr>
        <p:blipFill>
          <a:blip r:embed="rId2" cstate="print"/>
          <a:srcRect t="2413" b="3573"/>
          <a:stretch>
            <a:fillRect/>
          </a:stretch>
        </p:blipFill>
        <p:spPr bwMode="auto">
          <a:xfrm>
            <a:off x="4882101" y="981075"/>
            <a:ext cx="3647398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077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68313" y="765176"/>
            <a:ext cx="8785225" cy="52293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Новая редакция ФЗ-260 «О государственной поддержке в сфере </a:t>
            </a:r>
            <a:r>
              <a:rPr lang="ru-RU" sz="1200" dirty="0" err="1">
                <a:latin typeface="Tahoma" pitchFamily="34" charset="0"/>
                <a:cs typeface="Tahoma" pitchFamily="34" charset="0"/>
              </a:rPr>
              <a:t>сельхозстрахования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вступила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в силу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1 </a:t>
            </a:r>
            <a:r>
              <a:rPr lang="ru-RU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марта 2019 года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7BA12A-04AB-4FA1-87FB-A6D716583812}" type="slidenum">
              <a:rPr lang="ru-RU" smtClean="0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9</a:t>
            </a:fld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71500" y="2432767"/>
            <a:ext cx="3364396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C2BD506F-0EE3-48FB-A02F-0C72606D74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04767"/>
            <a:ext cx="828000" cy="82800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447801" y="1632747"/>
            <a:ext cx="2835870" cy="76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 baseline="0">
                <a:solidFill>
                  <a:srgbClr val="2F67B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Существенные изменения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в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части страхования урожая 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466552" y="2648011"/>
            <a:ext cx="3604516" cy="27906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b="1" dirty="0">
                <a:latin typeface="Tahoma" pitchFamily="34" charset="0"/>
                <a:cs typeface="Tahoma" pitchFamily="34" charset="0"/>
              </a:rPr>
              <a:t>Риски: </a:t>
            </a:r>
          </a:p>
          <a:p>
            <a:pPr marL="540000" indent="-180000">
              <a:spcBef>
                <a:spcPts val="600"/>
              </a:spcBef>
              <a:spcAft>
                <a:spcPts val="1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Страхование от </a:t>
            </a:r>
            <a:r>
              <a:rPr lang="ru-RU" sz="10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ВСЕХ</a:t>
            </a:r>
            <a:r>
              <a:rPr lang="ru-RU" sz="10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sz="10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ОДНОГО</a:t>
            </a:r>
            <a:r>
              <a:rPr lang="ru-RU" sz="10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или </a:t>
            </a:r>
            <a:r>
              <a:rPr lang="ru-RU" sz="10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НЕСКОЛЬКИХ</a:t>
            </a:r>
            <a:r>
              <a:rPr lang="ru-RU" sz="10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событий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  <a:p>
            <a:pPr marL="540000" indent="-1800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Перечень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опасных природных явлений </a:t>
            </a:r>
            <a:r>
              <a:rPr lang="ru-RU" sz="10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расширен</a:t>
            </a:r>
            <a:r>
              <a:rPr lang="ru-RU" sz="1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0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с 21 до 25 наименований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. Добавлены или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модифицированы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следующие: град, крупный град, сильная пыльная (песчаная) буря, сильный ливень, сильный и (или) продолжительный дождь, раннее появление или установление снежного покрова, промерзание верхнего слоя почвы, сильный и (или) ураганный ветер, сход снежных лавин</a:t>
            </a:r>
          </a:p>
          <a:p>
            <a:pPr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b="1" dirty="0">
                <a:latin typeface="Tahoma" pitchFamily="34" charset="0"/>
                <a:cs typeface="Tahoma" pitchFamily="34" charset="0"/>
              </a:rPr>
              <a:t>Страховая сумма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: Договор может быть заключен на страховую сумму в размере не менее </a:t>
            </a:r>
            <a:r>
              <a:rPr lang="ru-RU" sz="10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70%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 страховой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стоимости объекта сельскохозяйственного страхования</a:t>
            </a:r>
          </a:p>
          <a:p>
            <a:pPr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b="1" dirty="0">
                <a:latin typeface="Tahoma" pitchFamily="34" charset="0"/>
                <a:cs typeface="Tahoma" pitchFamily="34" charset="0"/>
              </a:rPr>
              <a:t>Франшиза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: </a:t>
            </a:r>
            <a:r>
              <a:rPr lang="ru-RU" sz="10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10–50%</a:t>
            </a:r>
          </a:p>
          <a:p>
            <a:pPr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000" b="1" dirty="0">
                <a:latin typeface="Tahoma" pitchFamily="34" charset="0"/>
                <a:cs typeface="Tahoma" pitchFamily="34" charset="0"/>
              </a:rPr>
              <a:t>Порог утраты / гибели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: </a:t>
            </a:r>
            <a:r>
              <a:rPr lang="ru-RU" sz="10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ИСКЛЮЧЕН</a:t>
            </a:r>
            <a:endParaRPr lang="ru-RU" sz="1000" b="1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0" t="5518" r="6023" b="16762"/>
          <a:stretch/>
        </p:blipFill>
        <p:spPr>
          <a:xfrm>
            <a:off x="4126727" y="1556792"/>
            <a:ext cx="4549730" cy="4427332"/>
          </a:xfrm>
          <a:prstGeom prst="rect">
            <a:avLst/>
          </a:prstGeom>
        </p:spPr>
      </p:pic>
      <p:sp>
        <p:nvSpPr>
          <p:cNvPr id="10" name="object 6"/>
          <p:cNvSpPr txBox="1"/>
          <p:nvPr/>
        </p:nvSpPr>
        <p:spPr>
          <a:xfrm>
            <a:off x="676195" y="356741"/>
            <a:ext cx="7330768" cy="246751"/>
          </a:xfrm>
          <a:prstGeom prst="rect">
            <a:avLst/>
          </a:prstGeom>
        </p:spPr>
        <p:txBody>
          <a:bodyPr vert="horz" wrap="square" lIns="0" tIns="15765" rIns="0" bIns="0" rtlCol="0">
            <a:spAutoFit/>
          </a:bodyPr>
          <a:lstStyle/>
          <a:p>
            <a:pPr marL="15765">
              <a:spcBef>
                <a:spcPts val="124"/>
              </a:spcBef>
            </a:pPr>
            <a:r>
              <a:rPr lang="ru-RU" sz="15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Изменения в закон 260 ФЗ</a:t>
            </a:r>
            <a:endParaRPr sz="1500" b="1" dirty="0">
              <a:solidFill>
                <a:srgbClr val="2F67B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0404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10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1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3&quot;&gt;&lt;elem m_fUsage=&quot;8.22274364282746184074E+00&quot;&gt;&lt;m_msothmcolidx val=&quot;0&quot;/&gt;&lt;m_rgb r=&quot;06&quot; g=&quot;4A&quot; b=&quot;9D&quot;/&gt;&lt;m_nBrightness tagver0=&quot;26206&quot; tagname0=&quot;m_nBrightnessUNRECOGNIZED&quot; val=&quot;0&quot;/&gt;&lt;/elem&gt;&lt;elem m_fUsage=&quot;1.59059449567633182099E+00&quot;&gt;&lt;m_msothmcolidx val=&quot;0&quot;/&gt;&lt;m_rgb r=&quot;8B&quot; g=&quot;09&quot; b=&quot;23&quot;/&gt;&lt;m_nBrightness tagver0=&quot;26206&quot; tagname0=&quot;m_nBrightnessUNRECOGNIZED&quot; val=&quot;0&quot;/&gt;&lt;/elem&gt;&lt;elem m_fUsage=&quot;1.86257023835981028181E-01&quot;&gt;&lt;m_msothmcolidx val=&quot;0&quot;/&gt;&lt;m_rgb r=&quot;E3&quot; g=&quot;E9&quot; b=&quot;FF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5sVbp5QZuU57GMQwh.s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X5i.YMSIaxl6.mUMd4J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S0jCdsDROC7cH1nDy9P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RAojsGTl2xOyXA5Yck.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rJhuQLQV6U3dg_glWH6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8GNPOIRPSXxvdpj4dca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jfO30YSkCdKi_05G_bg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irGAQNQ6SPgAbg5BqVk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SvrP9KRZyv0MpeskJlE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85c5sZRL.fhCr3J8SqJ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a.caoq7QZaoBNcweQh6x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KnRkJKRnC9d8ZF5q6iB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DMyftKQWO0lrLSgD07i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bb68V8RImRu5JZMwLrQ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ezxC0rSc67AOPpBjIOJ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NFbTZBRS1CrdyHdkootE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gx_b2zTICwkqj9.4lc.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vhUpe2aSj6dujg3uoCd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Fiu1XCRGCwmkZkwwp7o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4lS2nQS7euS7pMJgati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guqNkMxRyyekG_rEed2J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Uo_EtsSgmJOwr.d_kMT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v5IvRVScef1j45LxapC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WIQjo0RcSbc91D13ghA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avXMvrQBuc2PQhmCvC_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35EqgUR2i6dWfYQZ_3p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ZBtIq4Tu.WrZxq_jCv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WuWazzRau_O25qdfMYM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LicCjpQLGS3bNyIj741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QOuVu9QqqngHMm4ytVg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378MtESWaHh2CLA4X3QA"/>
</p:tagLst>
</file>

<file path=ppt/theme/theme1.xml><?xml version="1.0" encoding="utf-8"?>
<a:theme xmlns:a="http://schemas.openxmlformats.org/drawingml/2006/main" name="Тема ВСК">
  <a:themeElements>
    <a:clrScheme name="VSK">
      <a:dk1>
        <a:sysClr val="windowText" lastClr="000000"/>
      </a:dk1>
      <a:lt1>
        <a:sysClr val="window" lastClr="FFFFFF"/>
      </a:lt1>
      <a:dk2>
        <a:srgbClr val="2F69B4"/>
      </a:dk2>
      <a:lt2>
        <a:srgbClr val="E7F1F7"/>
      </a:lt2>
      <a:accent1>
        <a:srgbClr val="4F81BD"/>
      </a:accent1>
      <a:accent2>
        <a:srgbClr val="D26E82"/>
      </a:accent2>
      <a:accent3>
        <a:srgbClr val="379F84"/>
      </a:accent3>
      <a:accent4>
        <a:srgbClr val="8064A2"/>
      </a:accent4>
      <a:accent5>
        <a:srgbClr val="87B9D7"/>
      </a:accent5>
      <a:accent6>
        <a:srgbClr val="F79646"/>
      </a:accent6>
      <a:hlink>
        <a:srgbClr val="00B0F0"/>
      </a:hlink>
      <a:folHlink>
        <a:srgbClr val="1F497D"/>
      </a:folHlink>
    </a:clrScheme>
    <a:fontScheme name="V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C6BB311B-C35D-477F-8F4A-F1849226D9FF}" vid="{3C740518-F2C9-4A5B-AA89-515BEA8A8E3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4920</TotalTime>
  <Words>1215</Words>
  <Application>Microsoft Office PowerPoint</Application>
  <PresentationFormat>Экран (4:3)</PresentationFormat>
  <Paragraphs>266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ВСК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VSK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страхового рынка Волгоградской области</dc:title>
  <dc:creator>Калугин Григорий Сергеевич</dc:creator>
  <cp:lastModifiedBy>Луговнина Светлана Фаридовна</cp:lastModifiedBy>
  <cp:revision>649</cp:revision>
  <cp:lastPrinted>2018-06-15T14:33:28Z</cp:lastPrinted>
  <dcterms:created xsi:type="dcterms:W3CDTF">2018-05-21T12:34:42Z</dcterms:created>
  <dcterms:modified xsi:type="dcterms:W3CDTF">2019-04-04T13:25:34Z</dcterms:modified>
</cp:coreProperties>
</file>