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91" r:id="rId3"/>
    <p:sldId id="347" r:id="rId4"/>
    <p:sldId id="293" r:id="rId5"/>
    <p:sldId id="331" r:id="rId6"/>
    <p:sldId id="285" r:id="rId7"/>
    <p:sldId id="360" r:id="rId8"/>
    <p:sldId id="332" r:id="rId9"/>
    <p:sldId id="333" r:id="rId10"/>
    <p:sldId id="348" r:id="rId11"/>
    <p:sldId id="358" r:id="rId12"/>
    <p:sldId id="294" r:id="rId13"/>
    <p:sldId id="344" r:id="rId14"/>
    <p:sldId id="295" r:id="rId15"/>
    <p:sldId id="319" r:id="rId16"/>
    <p:sldId id="297" r:id="rId17"/>
    <p:sldId id="340" r:id="rId18"/>
    <p:sldId id="341" r:id="rId19"/>
    <p:sldId id="342" r:id="rId20"/>
    <p:sldId id="343" r:id="rId21"/>
    <p:sldId id="306" r:id="rId22"/>
    <p:sldId id="351" r:id="rId23"/>
    <p:sldId id="350" r:id="rId24"/>
    <p:sldId id="355" r:id="rId25"/>
    <p:sldId id="352" r:id="rId26"/>
    <p:sldId id="356" r:id="rId27"/>
    <p:sldId id="359" r:id="rId2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6">
          <p15:clr>
            <a:srgbClr val="A4A3A4"/>
          </p15:clr>
        </p15:guide>
        <p15:guide id="2" pos="42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линков Олег Николаевич" initials="БОН" lastIdx="10" clrIdx="0">
    <p:extLst>
      <p:ext uri="{19B8F6BF-5375-455C-9EA6-DF929625EA0E}">
        <p15:presenceInfo xmlns:p15="http://schemas.microsoft.com/office/powerpoint/2012/main" userId="S-1-5-21-1549485234-2098840190-2090145031-3084" providerId="AD"/>
      </p:ext>
    </p:extLst>
  </p:cmAuthor>
  <p:cmAuthor id="2" name="Вишневский Роман Владимирович" initials="ВРВ" lastIdx="0" clrIdx="1">
    <p:extLst>
      <p:ext uri="{19B8F6BF-5375-455C-9EA6-DF929625EA0E}">
        <p15:presenceInfo xmlns:p15="http://schemas.microsoft.com/office/powerpoint/2012/main" userId="S-1-5-21-1549485234-2098840190-2090145031-19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935"/>
    <a:srgbClr val="E4EDCD"/>
    <a:srgbClr val="E3ECE5"/>
    <a:srgbClr val="FF9999"/>
    <a:srgbClr val="5EA038"/>
    <a:srgbClr val="9ECC2C"/>
    <a:srgbClr val="255327"/>
    <a:srgbClr val="FEC903"/>
    <a:srgbClr val="225327"/>
    <a:srgbClr val="5BA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4" autoAdjust="0"/>
    <p:restoredTop sz="94660"/>
  </p:normalViewPr>
  <p:slideViewPr>
    <p:cSldViewPr>
      <p:cViewPr varScale="1">
        <p:scale>
          <a:sx n="114" d="100"/>
          <a:sy n="114" d="100"/>
        </p:scale>
        <p:origin x="174" y="84"/>
      </p:cViewPr>
      <p:guideLst>
        <p:guide orient="horz" pos="976"/>
        <p:guide pos="428"/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92B0FE23-3C60-4929-8F0F-7325770E791E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4BED3C54-2EBE-449E-AACC-5DE57DE24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4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427915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22" y="534397"/>
            <a:ext cx="3538278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1752600"/>
          </a:xfrm>
        </p:spPr>
        <p:txBody>
          <a:bodyPr bIns="18720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00"/>
            <a:ext cx="9233611" cy="472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714500"/>
            <a:ext cx="4168434" cy="4334934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6527720"/>
            <a:ext cx="2019300" cy="33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534396"/>
            <a:ext cx="4600233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61284" y="6527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61C1-2457-E848-BB6B-E1DA9A5497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549400"/>
            <a:ext cx="3944066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549400"/>
            <a:ext cx="4119682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534396"/>
            <a:ext cx="4600233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1" y="1274549"/>
            <a:ext cx="8530977" cy="4999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1405468"/>
            <a:ext cx="4461933" cy="4732866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240602"/>
            <a:ext cx="3944066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240602"/>
            <a:ext cx="4119682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6496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270" y="2936127"/>
            <a:ext cx="7772400" cy="150018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раздела презентации</a:t>
            </a:r>
            <a:endParaRPr lang="en-GB" dirty="0" smtClean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2936875"/>
            <a:ext cx="7772932" cy="2989263"/>
          </a:xfrm>
        </p:spPr>
        <p:txBody>
          <a:bodyPr numCol="2">
            <a:normAutofit/>
          </a:bodyPr>
          <a:lstStyle>
            <a:lvl1pPr marL="180975" marR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Pct val="100000"/>
              <a:buFontTx/>
              <a:buBlip>
                <a:blip r:embed="rId3"/>
              </a:buBlip>
              <a:tabLst/>
              <a:defRPr sz="1300" baseline="0"/>
            </a:lvl1pPr>
          </a:lstStyle>
          <a:p>
            <a:pPr lvl="0"/>
            <a:r>
              <a:rPr lang="ru-RU" dirty="0" smtClean="0"/>
              <a:t>Содержание раздела презентации</a:t>
            </a:r>
          </a:p>
          <a:p>
            <a:pPr lvl="0"/>
            <a:r>
              <a:rPr lang="ru-RU" dirty="0" smtClean="0"/>
              <a:t>Содержание раздела презентации</a:t>
            </a:r>
          </a:p>
          <a:p>
            <a:pPr marL="180975" marR="0" lvl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ru-RU" dirty="0" smtClean="0"/>
              <a:t>Содержание раздела презентации</a:t>
            </a:r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34398"/>
            <a:ext cx="3538278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1808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94067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АО СК «РСХБ-Страхование»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62" r:id="rId6"/>
    <p:sldLayoutId id="2147483663" r:id="rId7"/>
    <p:sldLayoutId id="2147483664" r:id="rId8"/>
    <p:sldLayoutId id="2147483665" r:id="rId9"/>
    <p:sldLayoutId id="2147483671" r:id="rId10"/>
    <p:sldLayoutId id="2147483666" r:id="rId11"/>
    <p:sldLayoutId id="2147483677" r:id="rId12"/>
    <p:sldLayoutId id="2147483678" r:id="rId13"/>
    <p:sldLayoutId id="2147483679" r:id="rId14"/>
    <p:sldLayoutId id="2147483676" r:id="rId15"/>
    <p:sldLayoutId id="2147483667" r:id="rId16"/>
    <p:sldLayoutId id="2147483668" r:id="rId17"/>
    <p:sldLayoutId id="2147483669" r:id="rId18"/>
    <p:sldLayoutId id="2147483670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ufa@rshbins.ru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86321" y="4509120"/>
            <a:ext cx="7649629" cy="648071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Страхование урожая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86321" y="5449760"/>
            <a:ext cx="7649629" cy="355504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Акционерное общество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Страховая компания «РСХБ-Страхование»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0951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4150"/>
            <a:ext cx="4168434" cy="633943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ОФОРМЛЕНИЕ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СТРАХОВКИ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467544" y="1412776"/>
            <a:ext cx="8093044" cy="4689260"/>
            <a:chOff x="440151" y="1449965"/>
            <a:chExt cx="8093044" cy="4689260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7483573" y="2535211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506144" y="2544011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олилиния 10"/>
            <p:cNvSpPr/>
            <p:nvPr/>
          </p:nvSpPr>
          <p:spPr>
            <a:xfrm>
              <a:off x="2512068" y="1449965"/>
              <a:ext cx="3964152" cy="932241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7935"/>
            </a:solidFill>
            <a:ln>
              <a:solidFill>
                <a:srgbClr val="25532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 rtl="0">
                <a:spcBef>
                  <a:spcPct val="0"/>
                </a:spcBef>
              </a:pPr>
              <a:r>
                <a:rPr lang="ru-RU" sz="14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Документы, </a:t>
              </a:r>
            </a:p>
            <a:p>
              <a:pPr lvl="0" algn="ctr" defTabSz="533400" rtl="0">
                <a:spcBef>
                  <a:spcPct val="0"/>
                </a:spcBef>
              </a:pPr>
              <a:r>
                <a:rPr lang="ru-RU" sz="14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необходимые для заключения договора страхования</a:t>
              </a:r>
              <a:endParaRPr lang="ru-RU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40151" y="2821679"/>
              <a:ext cx="2165970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7935">
                <a:alpha val="5000"/>
              </a:srgbClr>
            </a:solidFill>
            <a:ln>
              <a:solidFill>
                <a:srgbClr val="1C793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algn="ctr" defTabSz="533400">
                <a:spcBef>
                  <a:spcPct val="0"/>
                </a:spcBef>
              </a:pPr>
              <a:endPara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Формы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29-СХ (2-фермер), </a:t>
              </a:r>
              <a:endPara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4-СХ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(1-фермер) заверенные статистикой  </a:t>
              </a:r>
              <a:endPara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r>
                <a:rPr lang="ru-RU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или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СПРАВКА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статистики </a:t>
              </a:r>
              <a:endPara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лет. </a:t>
              </a:r>
              <a:endPara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случае если хозяйство в какой-либо год не высевало культуру – берется СПРАВКА о средней урожайности за 5 лет  по району (валовый сбор в весе после доработки разделить на посевную площадь с-х культуры)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602290" y="2821679"/>
              <a:ext cx="1978015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A038">
                <a:alpha val="5000"/>
              </a:srgbClr>
            </a:solidFill>
            <a:ln>
              <a:solidFill>
                <a:srgbClr val="5DA03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lvl="0" algn="ctr" defTabSz="533400" rtl="0">
                <a:spcBef>
                  <a:spcPct val="0"/>
                </a:spcBef>
              </a:pPr>
              <a:r>
                <a:rPr lang="ru-RU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Заявление на страхование</a:t>
              </a:r>
              <a:endParaRPr lang="ru-RU" sz="1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555180" y="2821679"/>
              <a:ext cx="1978015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C2C">
                <a:alpha val="5000"/>
              </a:srgbClr>
            </a:solidFill>
            <a:ln>
              <a:solidFill>
                <a:srgbClr val="9ECC2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lvl="0" algn="ctr" defTabSz="533400" rtl="0">
                <a:spcBef>
                  <a:spcPct val="0"/>
                </a:spcBef>
              </a:pPr>
              <a:r>
                <a:rPr lang="ru-RU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Карта полей, засеянных с-х культурой, </a:t>
              </a:r>
            </a:p>
            <a:p>
              <a:pPr lvl="0" algn="ctr" defTabSz="533400" rtl="0">
                <a:spcBef>
                  <a:spcPct val="0"/>
                </a:spcBef>
              </a:pPr>
              <a:r>
                <a:rPr lang="ru-RU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указанием № </a:t>
              </a:r>
            </a:p>
            <a:p>
              <a:pPr lvl="0" algn="ctr" defTabSz="533400" rtl="0">
                <a:spcBef>
                  <a:spcPct val="0"/>
                </a:spcBef>
              </a:pPr>
              <a:r>
                <a:rPr lang="ru-RU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площади каждого поля</a:t>
              </a:r>
              <a:endParaRPr lang="ru-RU" sz="1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Овал 2"/>
            <p:cNvSpPr/>
            <p:nvPr/>
          </p:nvSpPr>
          <p:spPr>
            <a:xfrm>
              <a:off x="1289095" y="2674364"/>
              <a:ext cx="432048" cy="432048"/>
            </a:xfrm>
            <a:prstGeom prst="ellipse">
              <a:avLst/>
            </a:prstGeom>
            <a:solidFill>
              <a:srgbClr val="1C7935"/>
            </a:solidFill>
            <a:ln w="15875">
              <a:solidFill>
                <a:srgbClr val="1C793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4278120" y="2682845"/>
              <a:ext cx="432048" cy="432048"/>
            </a:xfrm>
            <a:prstGeom prst="ellipse">
              <a:avLst/>
            </a:prstGeom>
            <a:solidFill>
              <a:srgbClr val="5BA138"/>
            </a:solidFill>
            <a:ln w="15875">
              <a:solidFill>
                <a:srgbClr val="5EA0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7271023" y="2705817"/>
              <a:ext cx="432048" cy="432048"/>
            </a:xfrm>
            <a:prstGeom prst="ellipse">
              <a:avLst/>
            </a:prstGeom>
            <a:solidFill>
              <a:srgbClr val="9ECC2C"/>
            </a:solidFill>
            <a:ln w="15875">
              <a:solidFill>
                <a:srgbClr val="9ECC2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Прямая соединительная линия 21"/>
            <p:cNvCxnSpPr>
              <a:endCxn id="16" idx="0"/>
            </p:cNvCxnSpPr>
            <p:nvPr/>
          </p:nvCxnSpPr>
          <p:spPr>
            <a:xfrm>
              <a:off x="4494144" y="2382206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4495573" y="2544011"/>
              <a:ext cx="2988000" cy="0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1506144" y="2544011"/>
              <a:ext cx="2988000" cy="0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7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4150"/>
            <a:ext cx="4168434" cy="633943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Пример расчета затрат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страхование по полному пакету рисков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558078" y="1438759"/>
            <a:ext cx="8091592" cy="4689260"/>
            <a:chOff x="441603" y="1449965"/>
            <a:chExt cx="8091592" cy="4689260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7483573" y="2535211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506144" y="2544011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олилиния 10"/>
            <p:cNvSpPr/>
            <p:nvPr/>
          </p:nvSpPr>
          <p:spPr>
            <a:xfrm>
              <a:off x="2512068" y="1449965"/>
              <a:ext cx="3964152" cy="932241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7935"/>
            </a:solidFill>
            <a:ln>
              <a:solidFill>
                <a:srgbClr val="25532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 rtl="0">
                <a:spcBef>
                  <a:spcPct val="0"/>
                </a:spcBef>
              </a:pPr>
              <a:endParaRPr lang="ru-RU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41603" y="2801721"/>
              <a:ext cx="2165970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7935">
                <a:alpha val="5000"/>
              </a:srgbClr>
            </a:solidFill>
            <a:ln>
              <a:solidFill>
                <a:srgbClr val="1C793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algn="ctr" fontAlgn="ctr"/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1 га. по  Яровой пшеницы общая страховая премия составит </a:t>
              </a:r>
            </a:p>
            <a:p>
              <a:pPr algn="ctr" fontAlgn="ctr"/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ctr"/>
              <a:endPara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ctr"/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ctr"/>
              <a:endPara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ctr"/>
              <a:r>
                <a:rPr lang="ru-RU" sz="1600" b="1" u="sng" dirty="0" smtClean="0">
                  <a:solidFill>
                    <a:srgbClr val="1C79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855,14 </a:t>
              </a:r>
              <a:r>
                <a:rPr lang="ru-RU" sz="1600" b="1" u="sng" dirty="0" smtClean="0">
                  <a:solidFill>
                    <a:srgbClr val="1C79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руб.</a:t>
              </a:r>
              <a:endParaRPr lang="ru-RU" sz="1600" b="1" u="sng" dirty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endPara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602290" y="2801721"/>
              <a:ext cx="1978015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A038">
                <a:alpha val="5000"/>
              </a:srgbClr>
            </a:solidFill>
            <a:ln>
              <a:solidFill>
                <a:srgbClr val="5DA03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lvl="0" algn="ctr" defTabSz="533400" rtl="0">
                <a:spcBef>
                  <a:spcPct val="0"/>
                </a:spcBef>
              </a:pPr>
              <a:endParaRPr lang="ru-RU" sz="1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555180" y="2821679"/>
              <a:ext cx="1978015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C2C">
                <a:alpha val="5000"/>
              </a:srgbClr>
            </a:solidFill>
            <a:ln>
              <a:solidFill>
                <a:srgbClr val="9ECC2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lvl="0" algn="ctr" defTabSz="533400" rtl="0">
                <a:spcBef>
                  <a:spcPct val="0"/>
                </a:spcBef>
              </a:pPr>
              <a:r>
                <a:rPr lang="ru-RU" sz="16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Размер на 1 га. несвязанной поддержки составит</a:t>
              </a:r>
            </a:p>
            <a:p>
              <a:pPr lvl="0" algn="ctr" defTabSz="533400" rtl="0">
                <a:spcBef>
                  <a:spcPct val="0"/>
                </a:spcBef>
              </a:pP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 rtl="0">
                <a:spcBef>
                  <a:spcPct val="0"/>
                </a:spcBef>
              </a:pPr>
              <a:endParaRPr lang="ru-RU" sz="16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 rtl="0">
                <a:spcBef>
                  <a:spcPct val="0"/>
                </a:spcBef>
              </a:pPr>
              <a:endParaRPr lang="ru-RU" sz="16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 rtl="0">
                <a:spcBef>
                  <a:spcPct val="0"/>
                </a:spcBef>
              </a:pPr>
              <a:r>
                <a:rPr lang="ru-RU" sz="1600" b="1" u="sng" dirty="0">
                  <a:solidFill>
                    <a:srgbClr val="1C79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</a:t>
              </a:r>
              <a:r>
                <a:rPr lang="ru-RU" sz="1600" b="1" u="sng" dirty="0" smtClean="0">
                  <a:solidFill>
                    <a:srgbClr val="1C79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 </a:t>
              </a:r>
              <a:r>
                <a:rPr lang="ru-RU" sz="1600" b="1" u="sng" dirty="0">
                  <a:solidFill>
                    <a:srgbClr val="1C79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Овал 2"/>
            <p:cNvSpPr/>
            <p:nvPr/>
          </p:nvSpPr>
          <p:spPr>
            <a:xfrm>
              <a:off x="1289095" y="2674364"/>
              <a:ext cx="432048" cy="432048"/>
            </a:xfrm>
            <a:prstGeom prst="ellipse">
              <a:avLst/>
            </a:prstGeom>
            <a:solidFill>
              <a:srgbClr val="1C7935"/>
            </a:solidFill>
            <a:ln w="15875">
              <a:solidFill>
                <a:srgbClr val="1C793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4278120" y="2682845"/>
              <a:ext cx="432048" cy="432048"/>
            </a:xfrm>
            <a:prstGeom prst="ellipse">
              <a:avLst/>
            </a:prstGeom>
            <a:solidFill>
              <a:srgbClr val="5BA138"/>
            </a:solidFill>
            <a:ln w="15875">
              <a:solidFill>
                <a:srgbClr val="5EA0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7271023" y="2705817"/>
              <a:ext cx="432048" cy="432048"/>
            </a:xfrm>
            <a:prstGeom prst="ellipse">
              <a:avLst/>
            </a:prstGeom>
            <a:solidFill>
              <a:srgbClr val="9ECC2C"/>
            </a:solidFill>
            <a:ln w="15875">
              <a:solidFill>
                <a:srgbClr val="9ECC2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Прямая соединительная линия 21"/>
            <p:cNvCxnSpPr>
              <a:endCxn id="16" idx="0"/>
            </p:cNvCxnSpPr>
            <p:nvPr/>
          </p:nvCxnSpPr>
          <p:spPr>
            <a:xfrm>
              <a:off x="4494144" y="2382206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4495573" y="2544011"/>
              <a:ext cx="2988000" cy="0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1506144" y="2544011"/>
              <a:ext cx="2988000" cy="0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/>
          <p:cNvSpPr/>
          <p:nvPr/>
        </p:nvSpPr>
        <p:spPr>
          <a:xfrm>
            <a:off x="3995936" y="3050686"/>
            <a:ext cx="17008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Фактические затраты </a:t>
            </a:r>
          </a:p>
          <a:p>
            <a:pPr algn="ctr" fontAlgn="ctr"/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Сельхозтоваро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 font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производителя </a:t>
            </a:r>
          </a:p>
          <a:p>
            <a:pPr algn="ctr" font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855,14х1/2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)-400</a:t>
            </a:r>
          </a:p>
          <a:p>
            <a:pPr algn="ctr" fontAlgn="ctr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составят  </a:t>
            </a:r>
          </a:p>
          <a:p>
            <a:pPr algn="ctr" fontAlgn="ctr"/>
            <a:endParaRPr lang="ru-RU" sz="1600" b="1" u="sng" dirty="0" smtClean="0">
              <a:solidFill>
                <a:srgbClr val="1C79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r>
              <a:rPr lang="ru-RU" sz="1600" b="1" u="sng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600" b="1" u="sng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27,57 </a:t>
            </a:r>
            <a:r>
              <a:rPr lang="ru-RU" sz="1600" b="1" u="sng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sz="1600" b="1" u="sng" dirty="0">
              <a:solidFill>
                <a:srgbClr val="1C79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957046"/>
              </p:ext>
            </p:extLst>
          </p:nvPr>
        </p:nvGraphicFramePr>
        <p:xfrm>
          <a:off x="558078" y="1274762"/>
          <a:ext cx="8331921" cy="1506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824"/>
                <a:gridCol w="1112639"/>
                <a:gridCol w="924472"/>
                <a:gridCol w="883567"/>
                <a:gridCol w="981740"/>
                <a:gridCol w="752667"/>
                <a:gridCol w="793574"/>
                <a:gridCol w="646312"/>
                <a:gridCol w="589045"/>
                <a:gridCol w="654494"/>
                <a:gridCol w="613587"/>
              </a:tblGrid>
              <a:tr h="11217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П/Н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С/Х культура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Площадь посева/посадки, га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Средняя цена реализации, </a:t>
                      </a:r>
                      <a:r>
                        <a:rPr lang="ru-RU" sz="1200" b="1" u="none" strike="noStrike" dirty="0" err="1">
                          <a:solidFill>
                            <a:srgbClr val="1C7935"/>
                          </a:solidFill>
                          <a:effectLst/>
                        </a:rPr>
                        <a:t>руб</a:t>
                      </a:r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/ц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Средняя 5 летняя урожайность (с площади посева/посадки) ц/га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Страховая стоимость, руб.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Страховая сумма, руб.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Безусловная франшиза,%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Страховой тариф, %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Страховая премия, руб.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Доля 50/50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</a:tr>
              <a:tr h="168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2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3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4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5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6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7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</a:tr>
              <a:tr h="1985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пшеница яровая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835,0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18,62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15 </a:t>
                      </a:r>
                      <a:r>
                        <a:rPr lang="ru-RU" sz="12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548,00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15 </a:t>
                      </a:r>
                      <a:r>
                        <a:rPr lang="ru-RU" sz="12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548,00</a:t>
                      </a:r>
                      <a:endParaRPr lang="ru-RU" sz="1200" b="1" u="none" strike="noStrike" dirty="0">
                        <a:solidFill>
                          <a:srgbClr val="1C7935"/>
                        </a:solidFill>
                        <a:effectLst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15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rgbClr val="1C7935"/>
                          </a:solidFill>
                          <a:effectLst/>
                        </a:rPr>
                        <a:t>5,5</a:t>
                      </a:r>
                      <a:endParaRPr lang="ru-RU" sz="12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855,14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427,57</a:t>
                      </a:r>
                      <a:endParaRPr lang="ru-RU" sz="12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41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2780928"/>
            <a:ext cx="8712968" cy="466614"/>
          </a:xfr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/>
              <a:t>1. Классическое страхование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94" t="35347" r="27157" b="9108"/>
          <a:stretch/>
        </p:blipFill>
        <p:spPr>
          <a:xfrm>
            <a:off x="17264" y="1734716"/>
            <a:ext cx="9324528" cy="5279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19" y="2868176"/>
            <a:ext cx="382141" cy="3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8576"/>
            <a:ext cx="4986045" cy="63394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Объекты страхования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17783" y="2132856"/>
            <a:ext cx="3552844" cy="40814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ерновые культуры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зернобобовые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масличные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кормовые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бахчевые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картофель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овощи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виноградники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плодовые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ягодные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орехоплодные насаждения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плантации хмеля и чая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другие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17783" y="1702405"/>
            <a:ext cx="4507232" cy="43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Перечень сельскохозяйственных культур: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7630"/>
            <a:ext cx="4149080" cy="4149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7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4267175" y="1303503"/>
            <a:ext cx="753667" cy="8784976"/>
          </a:xfrm>
          <a:prstGeom prst="rect">
            <a:avLst/>
          </a:prstGeom>
          <a:noFill/>
          <a:ln w="12700">
            <a:solidFill>
              <a:srgbClr val="1C7935"/>
            </a:solidFill>
          </a:ln>
        </p:spPr>
        <p:txBody>
          <a:bodyPr vert="vert" wrap="square" rtlCol="0">
            <a:noAutofit/>
          </a:bodyPr>
          <a:lstStyle/>
          <a:p>
            <a:pPr algn="r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517034"/>
            <a:ext cx="4914037" cy="633943"/>
          </a:xfrm>
        </p:spPr>
        <p:txBody>
          <a:bodyPr/>
          <a:lstStyle/>
          <a:p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Объем покрытия (Страховые события)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55574" y="1225361"/>
            <a:ext cx="8880921" cy="24419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Воздействие опасных природных явлений:</a:t>
            </a:r>
          </a:p>
          <a:p>
            <a:pPr marL="581025" lvl="1" indent="-163513" algn="just" defTabSz="4572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атмосферной и почвенной засухи </a:t>
            </a: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суховея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заморозков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вымерзания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выпревания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выпирания*</a:t>
            </a: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градобития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пыльной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бури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ледяной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корки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Воздействие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вредных организмов </a:t>
            </a: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Противоправные действия третьих </a:t>
            </a:r>
            <a:r>
              <a:rPr lang="ru-RU" sz="14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лиц*</a:t>
            </a:r>
            <a:endParaRPr lang="ru-RU" sz="14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Действие животных, грызунов, </a:t>
            </a:r>
            <a:r>
              <a:rPr lang="ru-RU" sz="14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птиц*</a:t>
            </a:r>
            <a:endParaRPr lang="ru-RU" sz="14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Безводие и маловодие в источниках </a:t>
            </a:r>
            <a:r>
              <a:rPr lang="ru-RU" sz="14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орошения* </a:t>
            </a:r>
            <a:endParaRPr lang="ru-RU" sz="14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Падение летательных аппаратов и их </a:t>
            </a:r>
            <a:r>
              <a:rPr lang="ru-RU" sz="14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обломков*</a:t>
            </a:r>
            <a:endParaRPr lang="ru-RU" sz="14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217" y="1629802"/>
            <a:ext cx="2712807" cy="203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половодья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наводнения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подтопления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паводка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оползня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переувлажнения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почвы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сильного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ветра 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ураганного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ветра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землетрясения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0024" y="1602280"/>
            <a:ext cx="27128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лавины 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продолжительного </a:t>
            </a:r>
            <a:r>
              <a:rPr lang="ru-RU" sz="12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сильного </a:t>
            </a:r>
            <a:r>
              <a:rPr lang="ru-RU" sz="12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дождя* </a:t>
            </a:r>
            <a:endParaRPr lang="ru-RU" sz="12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селя 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промерзания </a:t>
            </a:r>
            <a:r>
              <a:rPr lang="ru-RU" sz="12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верхнего (до 2 см) слоя </a:t>
            </a:r>
            <a:r>
              <a:rPr lang="ru-RU" sz="12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почвы*</a:t>
            </a:r>
            <a:endParaRPr lang="ru-RU" sz="12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</a:t>
            </a:r>
            <a:r>
              <a:rPr lang="ru-RU" sz="1200" b="1" dirty="0" smtClean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сильного дождя сильного ливня* </a:t>
            </a:r>
            <a:endParaRPr lang="ru-RU" sz="12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очень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сильного ветра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природного пожара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http://new.sport-21.ru/files/img/big/1267636609ji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55576" y="5352835"/>
            <a:ext cx="3579758" cy="696221"/>
            <a:chOff x="1211943" y="5354490"/>
            <a:chExt cx="3579758" cy="69622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7983" y="5354490"/>
              <a:ext cx="2599226" cy="696221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>
              <a:off x="2524232" y="5705676"/>
              <a:ext cx="900000" cy="30161"/>
            </a:xfrm>
            <a:prstGeom prst="line">
              <a:avLst/>
            </a:prstGeom>
            <a:ln w="38100">
              <a:solidFill>
                <a:srgbClr val="1C79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581024" y="5590055"/>
              <a:ext cx="907200" cy="21600"/>
            </a:xfrm>
            <a:prstGeom prst="line">
              <a:avLst/>
            </a:prstGeom>
            <a:ln w="38100">
              <a:solidFill>
                <a:srgbClr val="9ECC2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Стрелка вниз 23"/>
            <p:cNvSpPr/>
            <p:nvPr/>
          </p:nvSpPr>
          <p:spPr>
            <a:xfrm rot="5400000">
              <a:off x="1257485" y="5439832"/>
              <a:ext cx="434452" cy="525536"/>
            </a:xfrm>
            <a:prstGeom prst="downArrow">
              <a:avLst>
                <a:gd name="adj1" fmla="val 49645"/>
                <a:gd name="adj2" fmla="val 58785"/>
              </a:avLst>
            </a:prstGeom>
            <a:solidFill>
              <a:srgbClr val="9ECC2C"/>
            </a:solidFill>
            <a:ln>
              <a:solidFill>
                <a:srgbClr val="2553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 rot="16200000">
              <a:off x="4311707" y="5456890"/>
              <a:ext cx="434452" cy="525536"/>
            </a:xfrm>
            <a:prstGeom prst="downArrow">
              <a:avLst>
                <a:gd name="adj1" fmla="val 49645"/>
                <a:gd name="adj2" fmla="val 58785"/>
              </a:avLst>
            </a:prstGeom>
            <a:solidFill>
              <a:srgbClr val="9ECC2C"/>
            </a:solidFill>
            <a:ln>
              <a:solidFill>
                <a:srgbClr val="2553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4572000" y="5434381"/>
            <a:ext cx="4440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Перечень рисков может быть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расширен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желанию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Страхователя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7312" y="5272517"/>
            <a:ext cx="570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0395" y="6125754"/>
            <a:ext cx="81105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*риски, которые не включены в </a:t>
            </a:r>
            <a:r>
              <a:rPr lang="ru-RU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агрострахование</a:t>
            </a:r>
            <a: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 господдержкой</a:t>
            </a:r>
          </a:p>
        </p:txBody>
      </p:sp>
    </p:spTree>
    <p:extLst>
      <p:ext uri="{BB962C8B-B14F-4D97-AF65-F5344CB8AC3E}">
        <p14:creationId xmlns:p14="http://schemas.microsoft.com/office/powerpoint/2010/main" val="18231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3510"/>
            <a:ext cx="4986045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страхования по программе Классика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3834168" y="1396850"/>
            <a:ext cx="1584175" cy="2304256"/>
          </a:xfrm>
          <a:prstGeom prst="chevron">
            <a:avLst>
              <a:gd name="adj" fmla="val 46059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3945808" y="1484784"/>
            <a:ext cx="1355325" cy="866982"/>
          </a:xfrm>
          <a:prstGeom prst="diamond">
            <a:avLst/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ашивка 15"/>
          <p:cNvSpPr/>
          <p:nvPr/>
        </p:nvSpPr>
        <p:spPr>
          <a:xfrm rot="5400000">
            <a:off x="3832908" y="2407851"/>
            <a:ext cx="1584175" cy="2304256"/>
          </a:xfrm>
          <a:prstGeom prst="chevron">
            <a:avLst>
              <a:gd name="adj" fmla="val 46059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ашивка 16"/>
          <p:cNvSpPr/>
          <p:nvPr/>
        </p:nvSpPr>
        <p:spPr>
          <a:xfrm rot="5400000">
            <a:off x="3832908" y="3408001"/>
            <a:ext cx="1584175" cy="2304256"/>
          </a:xfrm>
          <a:prstGeom prst="chevron">
            <a:avLst>
              <a:gd name="adj" fmla="val 46059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ашивка 17"/>
          <p:cNvSpPr/>
          <p:nvPr/>
        </p:nvSpPr>
        <p:spPr>
          <a:xfrm rot="5400000">
            <a:off x="3829969" y="4408152"/>
            <a:ext cx="1584175" cy="2304256"/>
          </a:xfrm>
          <a:prstGeom prst="chevron">
            <a:avLst>
              <a:gd name="adj" fmla="val 46059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9529" y="1810689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Нет условного порога снижения урожайности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0189" y="1484784"/>
            <a:ext cx="3148507" cy="1148824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0188" y="2762612"/>
            <a:ext cx="3148507" cy="83857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3373" y="4756286"/>
            <a:ext cx="3148507" cy="86283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3374" y="3768613"/>
            <a:ext cx="3148507" cy="83857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68627" y="1735299"/>
            <a:ext cx="2992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заключить договор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любой период при условии отсутствия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опасных природных явлений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33815" y="1754387"/>
            <a:ext cx="3116702" cy="879220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38606" y="2788476"/>
            <a:ext cx="3116702" cy="83857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825515" y="4749409"/>
            <a:ext cx="3116702" cy="86283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34594" y="3756562"/>
            <a:ext cx="3116702" cy="83857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6833" y="2920289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Расширенный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перечень страховых рисков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6833" y="3926290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расчетной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урожайности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92431" y="4926095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ограничений на установление франшизы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68627" y="4784228"/>
            <a:ext cx="28091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Страховое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покрытие отвечает требованиям Банка в случае передачи урожая в залог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825515" y="2920289"/>
            <a:ext cx="2994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премия оплачивается Страхователем самостоятельно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12768" y="3998256"/>
            <a:ext cx="3082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подход к клиенту </a:t>
            </a:r>
          </a:p>
        </p:txBody>
      </p:sp>
    </p:spTree>
    <p:extLst>
      <p:ext uri="{BB962C8B-B14F-4D97-AF65-F5344CB8AC3E}">
        <p14:creationId xmlns:p14="http://schemas.microsoft.com/office/powerpoint/2010/main" val="5860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8712968" cy="1131180"/>
          </a:xfr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3. Страхование отдельных рисков</a:t>
            </a:r>
            <a:br>
              <a:rPr lang="ru-RU" dirty="0" smtClean="0"/>
            </a:br>
            <a:r>
              <a:rPr lang="ru-RU" dirty="0" smtClean="0"/>
              <a:t>(Программа страхования основных региональных катастрофических рисков)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7016" r="28665" b="10325"/>
          <a:stretch/>
        </p:blipFill>
        <p:spPr>
          <a:xfrm>
            <a:off x="-19712" y="1700809"/>
            <a:ext cx="9329382" cy="52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2871901" y="1745627"/>
            <a:ext cx="4148371" cy="4021737"/>
          </a:xfrm>
          <a:prstGeom prst="ellipse">
            <a:avLst/>
          </a:prstGeom>
          <a:noFill/>
          <a:ln w="76200">
            <a:solidFill>
              <a:srgbClr val="1C79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481079" y="3131326"/>
            <a:ext cx="2376264" cy="1507282"/>
          </a:xfrm>
          <a:prstGeom prst="roundRect">
            <a:avLst>
              <a:gd name="adj" fmla="val 9010"/>
            </a:avLst>
          </a:prstGeom>
          <a:solidFill>
            <a:srgbClr val="9ECC2C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819096" y="4937387"/>
            <a:ext cx="2376264" cy="1507282"/>
          </a:xfrm>
          <a:prstGeom prst="roundRect">
            <a:avLst>
              <a:gd name="adj" fmla="val 10211"/>
            </a:avLst>
          </a:prstGeom>
          <a:solidFill>
            <a:srgbClr val="FEC903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101290" y="1340768"/>
            <a:ext cx="2376264" cy="1507282"/>
          </a:xfrm>
          <a:prstGeom prst="roundRect">
            <a:avLst>
              <a:gd name="adj" fmla="val 11412"/>
            </a:avLst>
          </a:prstGeom>
          <a:solidFill>
            <a:srgbClr val="255327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370447" y="1340768"/>
            <a:ext cx="2376264" cy="1507282"/>
          </a:xfrm>
          <a:prstGeom prst="roundRect">
            <a:avLst>
              <a:gd name="adj" fmla="val 9010"/>
            </a:avLst>
          </a:prstGeom>
          <a:solidFill>
            <a:srgbClr val="1C7935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034830" y="3131326"/>
            <a:ext cx="2376264" cy="1507282"/>
          </a:xfrm>
          <a:prstGeom prst="roundRect">
            <a:avLst>
              <a:gd name="adj" fmla="val 7208"/>
            </a:avLst>
          </a:prstGeom>
          <a:solidFill>
            <a:srgbClr val="5DA038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09" y="537753"/>
            <a:ext cx="4168434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Страхование отдельных рисков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78189" y="1546974"/>
            <a:ext cx="1652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атмосферная, почвенная засуха,  суховей,  аномально жаркая погода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65442" y="3190880"/>
            <a:ext cx="15485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переувлажнение почвы,  продолжительный сильный дождь, сильный ливень, очень сильный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дождь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92616" y="3729490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градобитие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47888" y="5275530"/>
            <a:ext cx="1264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ураганный ветер, сильный ветер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12827" y="1915963"/>
            <a:ext cx="1116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заморозки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64235" y="1674546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85" y="1732634"/>
            <a:ext cx="732121" cy="717479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1701593" y="3489659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90" y="3576864"/>
            <a:ext cx="651005" cy="61303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5521293" y="1659500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17" y="1668038"/>
            <a:ext cx="782076" cy="782076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3976450" y="5275530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24" y="5369434"/>
            <a:ext cx="638414" cy="651182"/>
          </a:xfrm>
          <a:prstGeom prst="rect">
            <a:avLst/>
          </a:prstGeom>
        </p:spPr>
      </p:pic>
      <p:sp>
        <p:nvSpPr>
          <p:cNvPr id="26" name="Овал 25"/>
          <p:cNvSpPr/>
          <p:nvPr/>
        </p:nvSpPr>
        <p:spPr>
          <a:xfrm>
            <a:off x="6150572" y="3489659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78" y="3585404"/>
            <a:ext cx="805987" cy="6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4986045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Критерии опасных природных явлений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34119"/>
              </p:ext>
            </p:extLst>
          </p:nvPr>
        </p:nvGraphicFramePr>
        <p:xfrm>
          <a:off x="469948" y="1268760"/>
          <a:ext cx="8424936" cy="51125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1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6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5525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lang="ru-RU" sz="1100" b="1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100" b="1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</a:t>
                      </a: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Критерий </a:t>
                      </a:r>
                      <a:r>
                        <a:rPr lang="ru-RU" sz="1100" b="1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9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Засуха </a:t>
                      </a:r>
                      <a:r>
                        <a:rPr lang="ru-RU" sz="105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атмосферная</a:t>
                      </a: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период вегетации сельскохозяйственных культур отсутствие эффективных осадков (более 5 мм в сутки) за период не менее 30 дней подряд при максимальной температуре воздуха выше 25 °С (в южных районах РФ – выше 30 °</a:t>
                      </a:r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С). </a:t>
                      </a: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отдельные дни (не более 25 % продолжительности периода) возможно наличие максимальных температур ниже указанных пределов.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9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Засуха </a:t>
                      </a:r>
                      <a:r>
                        <a:rPr lang="ru-RU" sz="105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почвенная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период </a:t>
                      </a:r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вегетации </a:t>
                      </a: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сельскохозяйственных культур за период не менее 3 декад подряд, запасы продуктивной влаги в слое почвы 0–20 см составляют не более 10 мм или за период не менее 20 дней, если в начале периода засухи запасы продуктивной влаги в слое 0–100 см были менее 50 мм.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7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Суховей</a:t>
                      </a:r>
                      <a:endParaRPr lang="ru-RU" sz="105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 скоростью 7 м/с и более при температуре выше 25° С и относительной влажности не более 30 %, наблюдающиеся хотя бы в один из сроков наблюдений в течение 3 дней подряд и более в период: цветения, налива, созревания зерновых культур.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7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Аномально – жаркая погода</a:t>
                      </a:r>
                      <a:endParaRPr lang="ru-RU" sz="105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период с апреля по сентябрь в течение 5 дней и более значение </a:t>
                      </a:r>
                    </a:p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средней суточной температуры воздуха выше климатической нормы на  </a:t>
                      </a:r>
                    </a:p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7,0 °С и более </a:t>
                      </a:r>
                      <a:endParaRPr lang="ru-RU" sz="105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79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Переувлажнение почвы</a:t>
                      </a:r>
                      <a:endParaRPr lang="ru-RU" sz="105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период активной вегетации сельскохозяйственных культур** в течение 20 дней подряд (в период уборки в течение 10 дней подряд) запасы влаги в слое почвы 0-20 см превышают 60 мм</a:t>
                      </a:r>
                    </a:p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случае если данные, необходимые для настоящего критерия невозможно получить в Росгидромете, Стороны руководствуются указанным ниже критерием. </a:t>
                      </a:r>
                    </a:p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В период вегетации сельхозкультур в течение 20 дней подряд (в период уборки в течение 10 дней) состояние почвы на глубине 10-12 см по визуальной оценке увлажненности оценивается как липкое или текучее; в отдельные дни (не более 20 % продолжительности периода) возможен переход почвы в мягкопластичное или другое состояние.</a:t>
                      </a:r>
                      <a:endParaRPr lang="ru-RU" sz="105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62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Очень сильный дождь (очень сильный дождь со снегом, очень сильный мокрый снег, очень сильный снег с дождем)</a:t>
                      </a:r>
                      <a:endParaRPr lang="ru-RU" sz="105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endParaRPr lang="ru-RU" sz="1050" b="0" strike="noStrike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Значительные жидкие или смешанные осадки (дождь, ливневый дождь, дождь со снегом, мокрый снег) с количеством выпавших осадков не менее 50  мм (в ливнеопасных (селеопасных) горных районах – 30 мм)  за период времени не более 12 ч. </a:t>
                      </a:r>
                      <a:endParaRPr lang="ru-RU" sz="105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34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4986045" cy="63394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Критерии опасных природных явлений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471590"/>
              </p:ext>
            </p:extLst>
          </p:nvPr>
        </p:nvGraphicFramePr>
        <p:xfrm>
          <a:off x="469948" y="1412776"/>
          <a:ext cx="8424936" cy="4968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5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26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2544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lang="ru-RU" sz="1200" b="1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200" b="1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</a:t>
                      </a: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Критерий </a:t>
                      </a:r>
                      <a:r>
                        <a:rPr lang="ru-RU" sz="1200" b="1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3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Продолжительный сильный дождь</a:t>
                      </a:r>
                      <a:endParaRPr lang="ru-RU" sz="11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Дождь с короткими перерывами (не более 1 ч) с  количеством осадков не менее 100 мм (в ливнеопасных районах с количеством осадков не менее  60 мм) за период времени более 12 ч, но менее 48 ч, или 120 мм за период времени более 2 суток, но менее 3 суток.</a:t>
                      </a:r>
                      <a:endParaRPr lang="ru-RU" sz="110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55575" algn="l"/>
                        </a:tabLs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Сильный </a:t>
                      </a:r>
                      <a:r>
                        <a:rPr lang="ru-RU" sz="110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ливень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5575" algn="l"/>
                        </a:tabLst>
                      </a:pPr>
                      <a:endParaRPr lang="ru-RU" sz="1100" b="0" strike="noStrike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55575" algn="l"/>
                        </a:tabLst>
                      </a:pPr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Сильный </a:t>
                      </a: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ливневый дождь с количеством выпавших осадков не менее 30 мм за период не более 1ч.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7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Градобитие</a:t>
                      </a:r>
                      <a:endParaRPr lang="ru-RU" sz="11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Механическое повреждение сельскохозяйственных культур крупным градом (град диаметром 20 мм и более). По соглашению Сторон может быть установлен иной размер града, но не более величины, предусмотренной действующими критериями опасных природных явлений Росгидромета или его соответствующего территориального подразделения. 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Ураганный </a:t>
                      </a:r>
                      <a:r>
                        <a:rPr lang="ru-RU" sz="110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 (ураган)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 </a:t>
                      </a: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 достижении скорости 33 м/с и более.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3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Сильный </a:t>
                      </a:r>
                      <a:r>
                        <a:rPr lang="ru-RU" sz="110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 наличии регионального критерия события «сильный ветер» применяется региональный критерий. При его отсутствии применяется следующий критерий:</a:t>
                      </a:r>
                    </a:p>
                    <a:p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Средняя скорость ветра не менее 20 м/с или максимальная скорость ветра (порыв) не менее 25 м/с (на побережье морей и в горных районах не менее 30 м/с).</a:t>
                      </a:r>
                      <a:endParaRPr lang="ru-RU" sz="110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3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Заморозки</a:t>
                      </a:r>
                      <a:endParaRPr lang="ru-RU" sz="11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Понижение температуры воздуха и/или поверхности почвы (травостоя) до значений ниже 0,0 °C на фоне положительных средних суточных температур воздуха в периоды активной вегетации </a:t>
                      </a:r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сельхозкультур </a:t>
                      </a: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или уборки урожая, приводящее к их повреждению, а также частичной или полной гибели урожая сельхозкультур. 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4396"/>
            <a:ext cx="5400600" cy="63394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Выбор программы страхования урожая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3157635" y="3229825"/>
            <a:ext cx="3240324" cy="2382440"/>
          </a:xfrm>
          <a:prstGeom prst="triangle">
            <a:avLst/>
          </a:prstGeom>
          <a:solidFill>
            <a:srgbClr val="FEC903"/>
          </a:solidFill>
          <a:ln>
            <a:solidFill>
              <a:srgbClr val="FEC9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2595" y="3611059"/>
            <a:ext cx="2341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Критерии выбора страховой программы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1475582"/>
            <a:ext cx="5400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покрытия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перечень событий (рисков), при наступлении которых страховая компания осуществляет выплату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033" y="4863601"/>
            <a:ext cx="2856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Страховая стоимость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максимально возможная величина выплаты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8280867">
            <a:off x="5323821" y="4391474"/>
            <a:ext cx="1441056" cy="560599"/>
          </a:xfrm>
          <a:prstGeom prst="downArrow">
            <a:avLst>
              <a:gd name="adj1" fmla="val 50000"/>
              <a:gd name="adj2" fmla="val 58785"/>
            </a:avLst>
          </a:prstGeom>
          <a:solidFill>
            <a:srgbClr val="9ECC2C"/>
          </a:solidFill>
          <a:ln>
            <a:solidFill>
              <a:srgbClr val="1C79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04778" y="4862656"/>
            <a:ext cx="2856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Страховая премия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стоимость услуг страхования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0800000">
            <a:off x="4092990" y="2441368"/>
            <a:ext cx="1441056" cy="560599"/>
          </a:xfrm>
          <a:prstGeom prst="downArrow">
            <a:avLst>
              <a:gd name="adj1" fmla="val 50000"/>
              <a:gd name="adj2" fmla="val 58785"/>
            </a:avLst>
          </a:prstGeom>
          <a:solidFill>
            <a:srgbClr val="9ECC2C"/>
          </a:solidFill>
          <a:ln>
            <a:solidFill>
              <a:srgbClr val="1C79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3319133" flipH="1">
            <a:off x="2804931" y="4391473"/>
            <a:ext cx="1441056" cy="560599"/>
          </a:xfrm>
          <a:prstGeom prst="downArrow">
            <a:avLst>
              <a:gd name="adj1" fmla="val 50000"/>
              <a:gd name="adj2" fmla="val 58785"/>
            </a:avLst>
          </a:prstGeom>
          <a:solidFill>
            <a:srgbClr val="9ECC2C"/>
          </a:solidFill>
          <a:ln>
            <a:solidFill>
              <a:srgbClr val="1C79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9710"/>
            <a:ext cx="4986045" cy="63394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Преимущество страхования отдельных рисков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3934217" y="1296803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3945808" y="1484784"/>
            <a:ext cx="1355325" cy="866982"/>
          </a:xfrm>
          <a:prstGeom prst="diamond">
            <a:avLst/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1333" y="1848961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условного порога снижения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урожайности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3855" y="1756891"/>
            <a:ext cx="3077901" cy="66399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3855" y="2565899"/>
            <a:ext cx="3077901" cy="654136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3855" y="4178002"/>
            <a:ext cx="3089079" cy="680373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0783" y="3373989"/>
            <a:ext cx="3090973" cy="655054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86205" y="3413864"/>
            <a:ext cx="3002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необходимости проведения осмотра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посевов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16705" y="1756891"/>
            <a:ext cx="3116702" cy="657312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16705" y="2571464"/>
            <a:ext cx="3116702" cy="648571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16705" y="3375282"/>
            <a:ext cx="3116702" cy="651366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5400000">
            <a:off x="3942038" y="2105809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Нашивка 29"/>
          <p:cNvSpPr/>
          <p:nvPr/>
        </p:nvSpPr>
        <p:spPr>
          <a:xfrm rot="5400000">
            <a:off x="3942038" y="2914815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3949859" y="3723821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Нашивка 31"/>
          <p:cNvSpPr/>
          <p:nvPr/>
        </p:nvSpPr>
        <p:spPr>
          <a:xfrm rot="5400000">
            <a:off x="3947713" y="4562396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40782" y="5023326"/>
            <a:ext cx="3086062" cy="676930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24498" y="4183909"/>
            <a:ext cx="3116702" cy="1490233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0782" y="2740619"/>
            <a:ext cx="2969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страховки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26421" y="5100181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Страхователь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может выбрать нужный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риск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32295" y="4145852"/>
            <a:ext cx="29698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Ущерб предприятию определяется при потерях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первого центнера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гектара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53855" y="3347939"/>
            <a:ext cx="29698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помощью франшизы можно подготовить предложение под любой бюджет на страхование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17313" y="4392106"/>
            <a:ext cx="3002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позволяет выполнить целевые индикаторы по застрахованной площади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регионе</a:t>
            </a:r>
            <a:endParaRPr lang="ru-RU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93820" y="2552097"/>
            <a:ext cx="30028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три документа  для оформления Договора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страхования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814366" y="1931812"/>
            <a:ext cx="3002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Простое оформление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260710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2780928"/>
            <a:ext cx="8712968" cy="483108"/>
          </a:xfr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/>
              <a:t>4. Страхование материальных затрат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88" t="35573" r="27163" b="8882"/>
          <a:stretch/>
        </p:blipFill>
        <p:spPr>
          <a:xfrm>
            <a:off x="0" y="1750072"/>
            <a:ext cx="9324528" cy="52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8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4193604" y="1856209"/>
            <a:ext cx="753667" cy="8290264"/>
          </a:xfrm>
          <a:prstGeom prst="rect">
            <a:avLst/>
          </a:prstGeom>
          <a:noFill/>
          <a:ln w="12700"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" wrap="square" rtlCol="0">
            <a:noAutofit/>
          </a:bodyPr>
          <a:lstStyle>
            <a:defPPr>
              <a:defRPr lang="en-US"/>
            </a:defPPr>
            <a:lvl1pPr algn="r">
              <a:defRPr sz="1700">
                <a:latin typeface="Proxima Nova Rg" panose="02000506030000020004" pitchFamily="50" charset="0"/>
              </a:defRPr>
            </a:lvl1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804248" y="654034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BDD658-C71E-49FC-82E8-048F21832A9B}" type="slidenum">
              <a:rPr lang="en-US" altLang="ru-RU">
                <a:solidFill>
                  <a:schemeClr val="bg1"/>
                </a:solidFill>
              </a:rPr>
              <a:pPr/>
              <a:t>22</a:t>
            </a:fld>
            <a:endParaRPr lang="en-US" altLang="ru-RU" dirty="0">
              <a:solidFill>
                <a:schemeClr val="bg1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90779"/>
              </p:ext>
            </p:extLst>
          </p:nvPr>
        </p:nvGraphicFramePr>
        <p:xfrm>
          <a:off x="430662" y="1381102"/>
          <a:ext cx="8302791" cy="104295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302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29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SzPct val="10000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defTabSz="358775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4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2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Страховой продукт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предназначен для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возмещения затрат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сельхозтоваропроизводителей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понесенных при выращивании зерновых культур (далее –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затраты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из-за рисков, связанных с неблагоприятными для сельскохозяйственных культур погодных и иных условий, которыми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сельхозтоваропроизводитель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 в силах управлять.</a:t>
                      </a:r>
                    </a:p>
                  </a:txBody>
                  <a:tcPr marL="91427" marR="91427" marT="45701" marB="457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C9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8443" name="Заголовок 1"/>
          <p:cNvSpPr txBox="1">
            <a:spLocks/>
          </p:cNvSpPr>
          <p:nvPr/>
        </p:nvSpPr>
        <p:spPr bwMode="auto">
          <a:xfrm>
            <a:off x="179512" y="532948"/>
            <a:ext cx="5040313" cy="633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СТРАХОВАНИЕ ПОСЕВОВ 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СЕЛЬСКОХОЗЯЙСТВЕННЫХ КУЛЬТУР</a:t>
            </a:r>
            <a:endParaRPr lang="ru-RU" alt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0" name="TextBox 8"/>
          <p:cNvSpPr txBox="1">
            <a:spLocks noChangeArrowheads="1"/>
          </p:cNvSpPr>
          <p:nvPr/>
        </p:nvSpPr>
        <p:spPr bwMode="auto">
          <a:xfrm>
            <a:off x="824821" y="5760394"/>
            <a:ext cx="7343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</a:rPr>
              <a:t>Страховой продукт не предназначен для возмещения затрат на уборку урожая, стоимости урожая (недобора урожая).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277004"/>
              </p:ext>
            </p:extLst>
          </p:nvPr>
        </p:nvGraphicFramePr>
        <p:xfrm>
          <a:off x="425305" y="2587994"/>
          <a:ext cx="3924009" cy="286508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24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53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SzPct val="10000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defTabSz="358775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4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2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затраты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планируемые затраты Страхователя по отдельным технологическим процессам, видам работ и статьям расходов в расчете на один гектар производства продукции растениеводства, отражающие применяемые им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агротехнологии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предусмотренные Технологической картой Страхователя, выраженные в рублях в момент заключения договора страхования и включают в себя, в частности расходы на: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CC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350759"/>
              </p:ext>
            </p:extLst>
          </p:nvPr>
        </p:nvGraphicFramePr>
        <p:xfrm>
          <a:off x="4868165" y="2587994"/>
          <a:ext cx="3847405" cy="286508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47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65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SzPct val="10000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defTabSz="358775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4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2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оплату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труда работников 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топливо и ГСМ 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амортизацию техники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закупочную стоимость семян, химикатов, удобрений и пр.</a:t>
                      </a:r>
                      <a:endParaRPr kumimoji="0" lang="ru-RU" altLang="ru-RU" sz="1400" b="0" i="0" u="none" strike="sng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внесение удобрений, химикатов, обработку почвы, уход за посевами 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затраты указанные в Технологической карте</a:t>
                      </a:r>
                    </a:p>
                  </a:txBody>
                  <a:tcPr marL="91427" marR="91427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CC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Пятиугольник 1"/>
          <p:cNvSpPr/>
          <p:nvPr/>
        </p:nvSpPr>
        <p:spPr>
          <a:xfrm>
            <a:off x="4496708" y="3120435"/>
            <a:ext cx="288032" cy="1800200"/>
          </a:xfrm>
          <a:prstGeom prst="homePlate">
            <a:avLst>
              <a:gd name="adj" fmla="val 95970"/>
            </a:avLst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5560666"/>
            <a:ext cx="570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ятиугольник 21"/>
          <p:cNvSpPr/>
          <p:nvPr/>
        </p:nvSpPr>
        <p:spPr>
          <a:xfrm>
            <a:off x="316470" y="3191832"/>
            <a:ext cx="4650840" cy="1008046"/>
          </a:xfrm>
          <a:prstGeom prst="homePlate">
            <a:avLst>
              <a:gd name="adj" fmla="val 29393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0122" y="3438575"/>
            <a:ext cx="3941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на случай гибели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посевов/посадок </a:t>
            </a:r>
            <a:r>
              <a:rPr lang="ru-RU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 </a:t>
            </a:r>
            <a:r>
              <a:rPr lang="ru-RU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74284" y="4810594"/>
            <a:ext cx="4094952" cy="1048215"/>
          </a:xfrm>
          <a:prstGeom prst="homePlate">
            <a:avLst>
              <a:gd name="adj" fmla="val 31562"/>
            </a:avLst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570836" y="1595417"/>
            <a:ext cx="4045557" cy="1027535"/>
          </a:xfrm>
          <a:prstGeom prst="homePlate">
            <a:avLst>
              <a:gd name="adj" fmla="val 25055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400600" cy="63394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элементы и преимущества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19" y="5868613"/>
            <a:ext cx="42193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*Коэффициент возмещения учитывает этап производственного</a:t>
            </a:r>
          </a:p>
          <a:p>
            <a:r>
              <a:rPr lang="ru-RU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цикла на момент страхового случая 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8720" y="1628800"/>
            <a:ext cx="39635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Страховая стоимость определяется исходя из прямых затрат на выращивание сельскохозяйственной культуры на единице площади </a:t>
            </a:r>
            <a:endParaRPr lang="ru-RU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0122" y="4857649"/>
            <a:ext cx="3784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Ущерб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определяется как произведение площади погибшего поля (га),  затрат на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выращивание 1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коэффициента возмещения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31343" y="1660783"/>
            <a:ext cx="3666728" cy="1027223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L="180975" indent="-180975" algn="just">
              <a:buClr>
                <a:srgbClr val="1C7935"/>
              </a:buClr>
              <a:buFont typeface="Wide Latin" panose="020A0A07050505020404" pitchFamily="18" charset="0"/>
              <a:buChar char="–"/>
              <a:defRPr sz="1300"/>
            </a:lvl1pPr>
          </a:lstStyle>
          <a:p>
            <a:pP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Учитываются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реальные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издержки хозяйства на конкретный с/х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сезон.</a:t>
            </a:r>
          </a:p>
          <a:p>
            <a:pPr>
              <a:buSzPct val="130000"/>
              <a:buFont typeface="Wingdings" panose="05000000000000000000" pitchFamily="2" charset="2"/>
              <a:buChar char="Ø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Стимулируется применение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современных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интенсивных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агротехнологий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1343" y="3148213"/>
            <a:ext cx="3634358" cy="1188359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L="180975" indent="-180975" algn="just">
              <a:buClr>
                <a:srgbClr val="1C7935"/>
              </a:buClr>
              <a:buFont typeface="Wingdings 2" panose="05020102010507070707" pitchFamily="18" charset="2"/>
              <a:buChar char="Ì"/>
              <a:defRPr sz="1300"/>
            </a:lvl1pPr>
          </a:lstStyle>
          <a:p>
            <a:pPr>
              <a:buClr>
                <a:srgbClr val="5DA038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Страховой случай – гибель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растений на всей площади поля 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 заранее  согласованной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со Страхователем методике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Clr>
                <a:srgbClr val="5DA038"/>
              </a:buClr>
              <a:buSzPct val="130000"/>
              <a:buFont typeface="Wingdings" panose="05000000000000000000" pitchFamily="2" charset="2"/>
              <a:buChar char="Ø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5DA038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Страховой случай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подтверждается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актом осмотра с участием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Страховщика.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31343" y="4725144"/>
            <a:ext cx="3584079" cy="1440160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L="180975" indent="-180975" algn="just">
              <a:buClr>
                <a:srgbClr val="1C7935"/>
              </a:buClr>
              <a:buFont typeface="Wingdings 2" panose="05020102010507070707" pitchFamily="18" charset="2"/>
              <a:buChar char="Ì"/>
              <a:defRPr sz="1300"/>
            </a:lvl1pPr>
          </a:lstStyle>
          <a:p>
            <a:pPr>
              <a:buClr>
                <a:srgbClr val="9ECC2C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Ущерб определяется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сразу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после наступления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страхового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случая без необходимости ждать формы статистики (4-СХ, 29-СХ)</a:t>
            </a:r>
          </a:p>
          <a:p>
            <a:pPr>
              <a:buClr>
                <a:srgbClr val="9ECC2C"/>
              </a:buClr>
              <a:buSzPct val="130000"/>
              <a:buFont typeface="Wingdings" panose="05000000000000000000" pitchFamily="2" charset="2"/>
              <a:buChar char="Ø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ECC2C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Между страховым случаем и страховой выплатой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минимальный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временной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лаг.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Левая круглая скобка 7"/>
          <p:cNvSpPr/>
          <p:nvPr/>
        </p:nvSpPr>
        <p:spPr>
          <a:xfrm>
            <a:off x="4967310" y="1605930"/>
            <a:ext cx="64151" cy="4415358"/>
          </a:xfrm>
          <a:prstGeom prst="leftBracket">
            <a:avLst/>
          </a:prstGeom>
          <a:ln>
            <a:solidFill>
              <a:srgbClr val="22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Левая круглая скобка 26"/>
          <p:cNvSpPr/>
          <p:nvPr/>
        </p:nvSpPr>
        <p:spPr>
          <a:xfrm rot="10800000">
            <a:off x="8920604" y="1605930"/>
            <a:ext cx="64151" cy="4415358"/>
          </a:xfrm>
          <a:prstGeom prst="leftBracket">
            <a:avLst/>
          </a:prstGeom>
          <a:ln>
            <a:solidFill>
              <a:srgbClr val="22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181622" y="1484784"/>
            <a:ext cx="3584079" cy="0"/>
          </a:xfrm>
          <a:prstGeom prst="line">
            <a:avLst/>
          </a:prstGeom>
          <a:ln w="12700">
            <a:solidFill>
              <a:srgbClr val="24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181622" y="2852936"/>
            <a:ext cx="3584079" cy="0"/>
          </a:xfrm>
          <a:prstGeom prst="line">
            <a:avLst/>
          </a:prstGeom>
          <a:ln w="12700">
            <a:solidFill>
              <a:srgbClr val="24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181622" y="4581128"/>
            <a:ext cx="3584079" cy="0"/>
          </a:xfrm>
          <a:prstGeom prst="line">
            <a:avLst/>
          </a:prstGeom>
          <a:ln w="12700">
            <a:solidFill>
              <a:srgbClr val="24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213992" y="6165304"/>
            <a:ext cx="3584079" cy="0"/>
          </a:xfrm>
          <a:prstGeom prst="line">
            <a:avLst/>
          </a:prstGeom>
          <a:ln w="12700">
            <a:solidFill>
              <a:srgbClr val="24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316470" y="1595416"/>
            <a:ext cx="190215" cy="1027535"/>
          </a:xfrm>
          <a:prstGeom prst="rect">
            <a:avLst/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16471" y="3191832"/>
            <a:ext cx="190214" cy="1008046"/>
          </a:xfrm>
          <a:prstGeom prst="rect">
            <a:avLst/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6471" y="4810594"/>
            <a:ext cx="190214" cy="1048215"/>
          </a:xfrm>
          <a:prstGeom prst="rect">
            <a:avLst/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43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 flipH="1">
            <a:off x="4478682" y="2506300"/>
            <a:ext cx="4392488" cy="778684"/>
          </a:xfrm>
          <a:prstGeom prst="rect">
            <a:avLst/>
          </a:prstGeom>
          <a:solidFill>
            <a:srgbClr val="A177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422" y="1688886"/>
            <a:ext cx="4104456" cy="4881461"/>
          </a:xfrm>
        </p:spPr>
        <p:txBody>
          <a:bodyPr anchor="ctr"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  <a:tabLst>
                <a:tab pos="176213" algn="l"/>
              </a:tabLst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СК «РСХБ-Страхование»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универсальная страховая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компания, предоставляющая услуги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корпоративным клиентам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частным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лицам.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  <a:tabLst>
                <a:tab pos="176213" algn="l"/>
              </a:tabLst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рисков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 агропромышленного комплекса и банкострахование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  <a:tabLst>
                <a:tab pos="176213" algn="l"/>
              </a:tabLs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Входит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состав группы компаний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АО «Россельхозбанк»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четвертого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объему чистых активов банка страны, 100% акций которого находятся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собственности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  <a:tabLst>
                <a:tab pos="176213" algn="l"/>
              </a:tabLs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компании застраховано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запасы зерна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интервенционного фонда России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  <a:tabLst>
                <a:tab pos="176213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компании работает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кандидатов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с/х и биологических наук,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ученых-агрономов,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ученых агронома-эколога,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ученый агроном селекционер 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кандидатов технических,  экономических и юридических наук</a:t>
            </a:r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  <a:tabLst>
                <a:tab pos="176213" algn="l"/>
              </a:tabLst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448" y="6527720"/>
            <a:ext cx="619028" cy="365125"/>
          </a:xfrm>
        </p:spPr>
        <p:txBody>
          <a:bodyPr/>
          <a:lstStyle/>
          <a:p>
            <a:pPr algn="just"/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just"/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32903" y="1052736"/>
            <a:ext cx="248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5400" b="1" dirty="0">
                <a:solidFill>
                  <a:srgbClr val="A177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5400" b="1" dirty="0" smtClean="0">
                <a:solidFill>
                  <a:srgbClr val="A177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78222" y="2564904"/>
            <a:ext cx="2428205" cy="0"/>
          </a:xfrm>
          <a:prstGeom prst="line">
            <a:avLst/>
          </a:prstGeom>
          <a:ln w="38100">
            <a:solidFill>
              <a:srgbClr val="A177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528" y="1700808"/>
            <a:ext cx="248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177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20380" y="2002244"/>
            <a:ext cx="254388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76213" algn="l"/>
              </a:tabLs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сельскохозяйственному страхованию в России по итогам 9 м. 2018 года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39972" y="2649686"/>
            <a:ext cx="248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5400" b="1" dirty="0" smtClean="0">
                <a:solidFill>
                  <a:srgbClr val="6F6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6459" y="3334296"/>
            <a:ext cx="248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F6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руб.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316459" y="3703628"/>
            <a:ext cx="2887390" cy="877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76213" algn="l"/>
              </a:tabLs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собранной премии по страхованию по итогам 9 м. 2018 года. В том числе 1,3 млрд. руб. по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агрострахованию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(+6,6% к аналогичному периоду прошлого года)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08520" y="473791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5400" b="1" dirty="0" smtClean="0">
                <a:solidFill>
                  <a:srgbClr val="4F67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+23,4%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222" y="5476582"/>
            <a:ext cx="328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F6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уровню 9 м. 2017 года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354979" y="5733256"/>
            <a:ext cx="2848869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76213" algn="l"/>
              </a:tabLs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прирост страховой премии по итогам 9 м. 2018 года. Прирост российского рынка страхования +13,7%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95536" y="4725144"/>
            <a:ext cx="2410891" cy="0"/>
          </a:xfrm>
          <a:prstGeom prst="line">
            <a:avLst/>
          </a:prstGeom>
          <a:ln w="38100">
            <a:solidFill>
              <a:srgbClr val="A177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421171" y="2506300"/>
            <a:ext cx="100224" cy="778684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8064388" y="3521180"/>
            <a:ext cx="482883" cy="193649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7344" y="5361534"/>
            <a:ext cx="985983" cy="164751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7344" y="5192405"/>
            <a:ext cx="7819927" cy="177623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7345" y="4706439"/>
            <a:ext cx="2404496" cy="169129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91348" y="4529292"/>
            <a:ext cx="2255923" cy="177147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7533" y="4032877"/>
            <a:ext cx="2376264" cy="180000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9573" y="3714829"/>
            <a:ext cx="2052228" cy="172158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15403" y="2864055"/>
            <a:ext cx="2088232" cy="180000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378320"/>
            <a:ext cx="8280920" cy="3622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56" y="516320"/>
            <a:ext cx="4168434" cy="63394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Наши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6517" y="1359696"/>
            <a:ext cx="6583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СК «РСХБ-Страхование»?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897982" y="2368212"/>
            <a:ext cx="1142070" cy="190804"/>
          </a:xfrm>
          <a:prstGeom prst="rect">
            <a:avLst/>
          </a:prstGeom>
          <a:solidFill>
            <a:srgbClr val="FDC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73320" y="2013457"/>
            <a:ext cx="8131128" cy="37918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0975" indent="-163513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00000"/>
              <a:buBlip>
                <a:blip r:embed="rId2"/>
              </a:buBlip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Мы - страховая компания федерального уровня, специализирующаяся на страховании сельскохозяйственных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рисков и банкостраховании.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данным ЦБ РФ,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 итогам 2018 г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АО СК «РСХБ-Страхование» занимает 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1-ое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России по сельскохозяйственному страхованию.</a:t>
            </a:r>
          </a:p>
          <a:p>
            <a:pPr marL="180975" indent="-163513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00000"/>
              <a:buBlip>
                <a:blip r:embed="rId2"/>
              </a:buBlip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Мы входим в группу компаний 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«Россельхозбанк»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банка, являющегося основой национальной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кредитно-финансовой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системы обслуживания агропромышленного комплекса России.</a:t>
            </a:r>
          </a:p>
          <a:p>
            <a:pPr marL="180975" indent="-163513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00000"/>
              <a:buBlip>
                <a:blip r:embed="rId2"/>
              </a:buBlip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Наша финансовая устойчивость подтверждена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действующим  рейтингом надежности </a:t>
            </a:r>
            <a:r>
              <a:rPr lang="en-US" alt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ruAA</a:t>
            </a:r>
            <a:r>
              <a:rPr lang="en-US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агентства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«Эксперт РА»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(исключительно высокий уровень надежности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00000"/>
              <a:buBlip>
                <a:blip r:embed="rId2"/>
              </a:buBlip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Ведущие банки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страны,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принимают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наши полисы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урожая, животных и имущества, переданных в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залог. </a:t>
            </a:r>
          </a:p>
          <a:p>
            <a:pPr marL="180975" indent="-163513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00000"/>
              <a:buBlip>
                <a:blip r:embed="rId2"/>
              </a:buBlip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Наши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высококвалифицированные сотрудники оказывают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помощь по вопросам страхования и оформления документов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975" indent="-163513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006600"/>
              </a:buClr>
              <a:buSzPct val="100000"/>
              <a:buBlip>
                <a:blip r:embed="rId2"/>
              </a:buBlip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Высокая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надежность наших страховых операций подкреплена программами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перестрахования в лидирующих отечественных и международных перестраховочных компаниях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«Российская Национальная Перестраховочная Компания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», АО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«СОГАЗ», ООО «СКОР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П.О.», Partner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Reinsurance Europe SE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General Reinsurance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4396"/>
            <a:ext cx="5184575" cy="633943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Крупнейшие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выплаты по страхованию урожая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2016-2018 гг.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54007"/>
              </p:ext>
            </p:extLst>
          </p:nvPr>
        </p:nvGraphicFramePr>
        <p:xfrm>
          <a:off x="395536" y="1412776"/>
          <a:ext cx="8496944" cy="497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8"/>
                <a:gridCol w="1538763"/>
                <a:gridCol w="1974072"/>
                <a:gridCol w="2105676"/>
                <a:gridCol w="944855"/>
              </a:tblGrid>
              <a:tr h="400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 выплаты, млн. руб.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Застрахованные культуры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Страховой случай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Сахарная свекла, подсолнечник и кукуруза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засуха, проникновение и распространение вредных организмов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Пензенская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Кукуруза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Переувлажнение почвы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Озимая пшеница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Почвенная засуха, проникновение и распространение вредных организмов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Озимый рапс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Почвенная засуха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Липецкая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Озимый рыжик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Переувлажнение почвы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Ульяновская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Сахарная свекла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засуха и переувлажнение почвы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Посевы яровой пшеницы, однолетних и многолетних трав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и почвенная засуха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Подсолнечник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и почвенная засуха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Озимая пшеница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Неблагоприятные климатические условия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Ленинградская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Яровая пшеница, яровой рапс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Переувлажнение почвы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8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49" y="2564904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СПАСИБО ЗА ВНИМАНИЕ</a:t>
            </a:r>
            <a:r>
              <a:rPr lang="ru-RU" sz="4000" b="1" dirty="0" smtClean="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  <a:endParaRPr lang="ru-RU" sz="4000" b="1" dirty="0">
              <a:solidFill>
                <a:srgbClr val="2B603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4005064"/>
            <a:ext cx="7992888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информация:</a:t>
            </a:r>
          </a:p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АО СК "РСХБ-Страхование" в г.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</a:t>
            </a: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</a:t>
            </a:r>
          </a:p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420097, </a:t>
            </a: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Татарстан, </a:t>
            </a: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</a:t>
            </a: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Достоевского, </a:t>
            </a: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80, </a:t>
            </a: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501В</a:t>
            </a:r>
            <a:endParaRPr lang="ru-RU" sz="1400" dirty="0">
              <a:solidFill>
                <a:srgbClr val="2B6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+7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(843) 524 99 04 (03)</a:t>
            </a:r>
            <a:endParaRPr lang="ru-RU" sz="1400" dirty="0">
              <a:solidFill>
                <a:srgbClr val="2B6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почта: </a:t>
            </a:r>
            <a:r>
              <a:rPr lang="en-US" sz="14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sankovaop</a:t>
            </a:r>
            <a:r>
              <a:rPr lang="ru-RU" sz="1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rshbins.ru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филиала: Санкова Ольга Петровна</a:t>
            </a:r>
            <a:endParaRPr lang="ru-RU" sz="1400" dirty="0">
              <a:solidFill>
                <a:srgbClr val="2B6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1400" dirty="0" smtClean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 филиала: Гарипов Рустем Музипович</a:t>
            </a:r>
            <a:endParaRPr lang="ru-RU" sz="1400" dirty="0">
              <a:solidFill>
                <a:srgbClr val="2B6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73" y="516468"/>
            <a:ext cx="4914037" cy="63394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Как снизить цену страхования?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809" y="1460000"/>
            <a:ext cx="3085123" cy="969496"/>
          </a:xfrm>
          <a:prstGeom prst="rect">
            <a:avLst/>
          </a:prstGeom>
          <a:solidFill>
            <a:srgbClr val="1C7935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Классическое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</a:t>
            </a:r>
          </a:p>
          <a:p>
            <a:pPr lvl="0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покрытия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мальный </a:t>
            </a: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Страховая стоимость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мальная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Страховая премия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значительная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89615" y="2525689"/>
            <a:ext cx="1689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Снижаем  </a:t>
            </a:r>
          </a:p>
          <a:p>
            <a:pPr lvl="0" algn="ctr">
              <a:defRPr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покрытия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21338" y="2310028"/>
            <a:ext cx="2030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Используем государственные субсидии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051959" y="2543221"/>
            <a:ext cx="2069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Уменьшаем </a:t>
            </a:r>
          </a:p>
          <a:p>
            <a:pPr lvl="0" algn="ctr">
              <a:defRPr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страховую стоимость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570940"/>
              </p:ext>
            </p:extLst>
          </p:nvPr>
        </p:nvGraphicFramePr>
        <p:xfrm>
          <a:off x="241282" y="3628458"/>
          <a:ext cx="8798916" cy="27695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85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73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80662">
                <a:tc>
                  <a:txBody>
                    <a:bodyPr/>
                    <a:lstStyle/>
                    <a:p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Страхование 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господдержкой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A03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Страхование отдельных рисков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CC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Страхование материальных затрат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6474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покрытия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</a:t>
                      </a: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мальный или</a:t>
                      </a:r>
                      <a:r>
                        <a:rPr lang="ru-RU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группа рисков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A03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</a:t>
                      </a: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мальный 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(только несколько рисков)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CC2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</a:t>
                      </a: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мальный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1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553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Страховая</a:t>
                      </a:r>
                      <a:r>
                        <a:rPr lang="ru-RU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стоимость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</a:t>
                      </a: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мальная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A03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</a:t>
                      </a: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мальная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CC2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Покрывает все затраты за исключением затрат на уборку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1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231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Страховая премия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Государство </a:t>
                      </a:r>
                    </a:p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субсидирует 50%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Невысокая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Невысокая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714153" y="1824350"/>
            <a:ext cx="5040560" cy="142275"/>
          </a:xfrm>
          <a:prstGeom prst="rect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 rot="5400000">
            <a:off x="4119485" y="3111329"/>
            <a:ext cx="405613" cy="410687"/>
          </a:xfrm>
          <a:prstGeom prst="stripedRightArrow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714154" y="2140395"/>
            <a:ext cx="1793950" cy="307777"/>
          </a:xfrm>
          <a:prstGeom prst="rect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 ГП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Штриховая стрелка вправо 40"/>
          <p:cNvSpPr/>
          <p:nvPr/>
        </p:nvSpPr>
        <p:spPr>
          <a:xfrm rot="5400000">
            <a:off x="5987170" y="3111329"/>
            <a:ext cx="405613" cy="410687"/>
          </a:xfrm>
          <a:prstGeom prst="stripedRightArrow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744868" y="2155784"/>
            <a:ext cx="3009845" cy="273712"/>
          </a:xfrm>
          <a:prstGeom prst="rect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ГП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Штриховая стрелка вправо 42"/>
          <p:cNvSpPr/>
          <p:nvPr/>
        </p:nvSpPr>
        <p:spPr>
          <a:xfrm rot="5400000">
            <a:off x="7897636" y="3105688"/>
            <a:ext cx="405613" cy="410687"/>
          </a:xfrm>
          <a:prstGeom prst="stripedRightArrow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22593" y="1513726"/>
            <a:ext cx="47356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Варианты снижения стоимости страхования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2780928"/>
            <a:ext cx="8712968" cy="483108"/>
          </a:xfr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/>
              <a:t>2. Страхование с государственной поддержкой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69" t="42066" r="35038" b="18981"/>
          <a:stretch/>
        </p:blipFill>
        <p:spPr>
          <a:xfrm>
            <a:off x="-1" y="1772816"/>
            <a:ext cx="9313035" cy="518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20" y="2852936"/>
            <a:ext cx="288032" cy="29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196"/>
            <a:ext cx="4986045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Объекты страхования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99399"/>
            <a:ext cx="8643364" cy="43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Перечень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с/х культур, подлежащих страхованию с господдержкой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2019 году: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724128" y="3888704"/>
            <a:ext cx="3552844" cy="2019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1494" y="1556792"/>
            <a:ext cx="3600400" cy="4968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зерновые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зернобобовые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масличные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кормовые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бахчевые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картофель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овощи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виноградники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плодовые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ягодные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орехоплодные насаждения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плантации хмеля и чая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6532"/>
          <a:stretch/>
        </p:blipFill>
        <p:spPr>
          <a:xfrm>
            <a:off x="3961894" y="1781596"/>
            <a:ext cx="5194479" cy="4051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34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6937"/>
            <a:ext cx="4986045" cy="63394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Предельные ставки субсидирования  в рамках Приказа № 92 от 4 марта 2019 года (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Татарстан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947188"/>
              </p:ext>
            </p:extLst>
          </p:nvPr>
        </p:nvGraphicFramePr>
        <p:xfrm>
          <a:off x="179512" y="1412776"/>
          <a:ext cx="8750471" cy="48801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83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2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3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06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36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83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36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5966"/>
                <a:gridCol w="651245"/>
                <a:gridCol w="544210"/>
              </a:tblGrid>
              <a:tr h="46019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 культур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 участия страхователя в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риске (%)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58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 </a:t>
                      </a:r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яровая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4,3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Ячмень яровой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зерновые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Зернобобовые </a:t>
                      </a:r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культуры(все виды)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Масличные культуры (все</a:t>
                      </a:r>
                      <a:r>
                        <a:rPr lang="ru-RU" sz="1200" b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виды)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Технические </a:t>
                      </a:r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культуры(все виды)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Кормовые </a:t>
                      </a:r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 (все виды)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Бахчевые </a:t>
                      </a:r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 (все</a:t>
                      </a:r>
                      <a:r>
                        <a:rPr lang="ru-RU" sz="1200" b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виды)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Картофель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Овощи (все виды)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5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Многолетние </a:t>
                      </a:r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насаждения(все виды)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6644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Посадки многолетних </a:t>
                      </a:r>
                      <a:r>
                        <a:rPr lang="ru-RU" sz="12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насаждений(все виды)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91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6937"/>
            <a:ext cx="4986045" cy="63394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Proxima Nova Rg" panose="02000506030000020004" pitchFamily="50" charset="0"/>
              </a:rPr>
              <a:t>Поправочные коэффициенты к базовым в рамках </a:t>
            </a:r>
            <a:br>
              <a:rPr lang="ru-RU" dirty="0" smtClean="0">
                <a:latin typeface="Proxima Nova Rg" panose="02000506030000020004" pitchFamily="50" charset="0"/>
              </a:rPr>
            </a:br>
            <a:r>
              <a:rPr lang="ru-RU" dirty="0" smtClean="0">
                <a:latin typeface="Proxima Nova Rg" panose="02000506030000020004" pitchFamily="50" charset="0"/>
              </a:rPr>
              <a:t>Приказа № 92 от 4 марта 2019 года (</a:t>
            </a:r>
            <a:r>
              <a:rPr lang="ru-RU" dirty="0" smtClean="0">
                <a:solidFill>
                  <a:srgbClr val="FF0000"/>
                </a:solidFill>
                <a:latin typeface="Proxima Nova Rg" panose="02000506030000020004" pitchFamily="50" charset="0"/>
              </a:rPr>
              <a:t>Татарстан</a:t>
            </a:r>
            <a:r>
              <a:rPr lang="ru-RU" dirty="0" smtClean="0">
                <a:latin typeface="Proxima Nova Rg" panose="02000506030000020004" pitchFamily="50" charset="0"/>
              </a:rPr>
              <a:t>)</a:t>
            </a:r>
            <a:endParaRPr lang="ru-RU" dirty="0">
              <a:latin typeface="Proxima Nova Rg" panose="02000506030000020004" pitchFamily="50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166343"/>
              </p:ext>
            </p:extLst>
          </p:nvPr>
        </p:nvGraphicFramePr>
        <p:xfrm>
          <a:off x="179512" y="1180881"/>
          <a:ext cx="8750471" cy="54193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83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3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60040"/>
                <a:gridCol w="792088"/>
                <a:gridCol w="1512168"/>
                <a:gridCol w="469551"/>
              </a:tblGrid>
              <a:tr h="69210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 культур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Поправочный коэффициент к  базовым предельным размерам ставок в зависимости от событий</a:t>
                      </a:r>
                      <a:r>
                        <a:rPr lang="ru-RU" sz="10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(событий, групп событий), от воздействия которого (которых) застрахован риск утраты (гибели) объекта страхования в соответствии с договором сельскохозяйственного страхования**** </a:t>
                      </a:r>
                      <a:endParaRPr lang="ru-RU" sz="105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260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засуха, почвенная засуха, суховей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Заморозки, </a:t>
                      </a:r>
                      <a:r>
                        <a:rPr lang="ru-RU" sz="900" b="1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выпревание</a:t>
                      </a:r>
                      <a:r>
                        <a:rPr lang="ru-RU" sz="9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вымерзание. ледяная корка. Ранее появление</a:t>
                      </a:r>
                      <a:r>
                        <a:rPr lang="ru-RU" sz="9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или установление снежного покрова., промерзание верхнего слоя почвы</a:t>
                      </a:r>
                      <a:endParaRPr lang="ru-RU" sz="9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Град, крупный град, сильный ливень, сильный и (или) продолжительный дождь, переувлажнение почвы</a:t>
                      </a:r>
                      <a:endParaRPr lang="ru-RU" sz="9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Половодье, наводнение, подтопление, паводок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Оползень, землетрясение, сход снежных лавин, сель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Сильная пыльная(</a:t>
                      </a:r>
                      <a:r>
                        <a:rPr lang="ru-RU" sz="9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песчанная</a:t>
                      </a:r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буря, сильный и (или)</a:t>
                      </a:r>
                      <a:r>
                        <a:rPr lang="ru-RU" sz="9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ураганный ветер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Природный пожар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Проникновение и (или) распространение вредных организмов, если такие события носят </a:t>
                      </a:r>
                      <a:r>
                        <a:rPr lang="ru-RU" sz="9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эпифитотический</a:t>
                      </a:r>
                      <a:r>
                        <a:rPr lang="ru-RU" sz="9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характер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</a:t>
                      </a:r>
                      <a:r>
                        <a:rPr lang="ru-RU" sz="9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электро-,и (или) тепло-, и (или) водоснабжения в результате опасных природных явлений и стихийных бедствий при  страховании сельскохозяйственных культур выращиваемых в защищенном грунте или на мелиорируемых землях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 события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C79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 </a:t>
                      </a:r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яровая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0,2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Ячмень яровой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зерновые культуры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56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Зернобобовые </a:t>
                      </a:r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культуры(все виды)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Масличные культуры (все</a:t>
                      </a:r>
                      <a:r>
                        <a:rPr lang="ru-RU" sz="1050" b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виды)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0,2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Технические </a:t>
                      </a:r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культуры(все виды)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Кормовые </a:t>
                      </a:r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 (все виды)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0,2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Бахчевые </a:t>
                      </a:r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 (все</a:t>
                      </a:r>
                      <a:r>
                        <a:rPr lang="ru-RU" sz="1050" b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виды)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Картофель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18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Овощи (все виды)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56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Многолетние </a:t>
                      </a:r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насаждения(все виды)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56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Посадки многолетних </a:t>
                      </a:r>
                      <a:r>
                        <a:rPr lang="ru-RU" sz="105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насаждений(все виды)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1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529126"/>
            <a:ext cx="4914037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 расчета ставки для расчета субсидии (тарифа)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8445" y="1628800"/>
            <a:ext cx="8784976" cy="35283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культуры: </a:t>
            </a:r>
            <a:r>
              <a:rPr lang="ru-RU" sz="1600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Пшеница яровая</a:t>
            </a:r>
          </a:p>
          <a:p>
            <a:pPr marL="17462" indent="0" algn="just" defTabSz="457200">
              <a:lnSpc>
                <a:spcPct val="80000"/>
              </a:lnSpc>
              <a:spcAft>
                <a:spcPts val="600"/>
              </a:spcAft>
              <a:buSzPct val="100000"/>
              <a:buNone/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Размер участия страхователя в риске(%) франшиза: 15%</a:t>
            </a:r>
          </a:p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Базовый предельный размер ставки: </a:t>
            </a:r>
            <a:r>
              <a:rPr lang="ru-RU" sz="1600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5,5%</a:t>
            </a:r>
          </a:p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Выбранные клиентом группы событий :</a:t>
            </a:r>
          </a:p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" indent="0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" indent="0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  <a:defRPr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 lang="ru-RU" sz="2400" b="1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5,5%х(0,8+0,1+0,0)=</a:t>
            </a:r>
            <a:r>
              <a:rPr lang="ru-RU" sz="2400" b="1" dirty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4,95%</a:t>
            </a:r>
          </a:p>
          <a:p>
            <a:pPr marL="17462" indent="0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" indent="0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</a:t>
            </a:r>
          </a:p>
          <a:p>
            <a:pPr marL="17462" indent="0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fontAlgn="t">
              <a:spcBef>
                <a:spcPts val="0"/>
              </a:spcBef>
              <a:buClr>
                <a:srgbClr val="CA3F3C"/>
              </a:buClr>
              <a:buNone/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fontAlgn="t">
              <a:spcBef>
                <a:spcPts val="0"/>
              </a:spcBef>
              <a:buClr>
                <a:srgbClr val="CA3F3C"/>
              </a:buClr>
              <a:buNone/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3284985"/>
            <a:ext cx="8894884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7512" lvl="1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7512" lvl="1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Атмосферная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засуха, почвенная засуха,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суховей –</a:t>
            </a:r>
            <a:r>
              <a:rPr lang="ru-RU" sz="1600" i="1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поправочный коэффициент- 0,8 </a:t>
            </a:r>
            <a:endParaRPr lang="ru-RU" sz="1600" i="1" dirty="0">
              <a:solidFill>
                <a:srgbClr val="1C79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7512" lvl="1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Природный пожар-</a:t>
            </a:r>
            <a:r>
              <a:rPr lang="ru-RU" sz="1600" i="1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поправочный </a:t>
            </a:r>
            <a:r>
              <a:rPr lang="ru-RU" sz="1600" i="1" dirty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коэффициент- </a:t>
            </a:r>
            <a:r>
              <a:rPr lang="ru-RU" sz="1600" i="1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</a:p>
          <a:p>
            <a:pPr marL="417512" lvl="1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Половодье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наводнение, подтопление,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паводок - </a:t>
            </a:r>
            <a:r>
              <a:rPr lang="ru-RU" sz="1600" i="1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поправочный </a:t>
            </a:r>
            <a:r>
              <a:rPr lang="ru-RU" sz="1600" i="1" dirty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коэффициент- </a:t>
            </a:r>
            <a:r>
              <a:rPr lang="ru-RU" sz="1600" i="1" dirty="0" smtClean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</a:t>
            </a:r>
            <a:endParaRPr lang="ru-RU" sz="1600" i="1" dirty="0">
              <a:solidFill>
                <a:srgbClr val="1C79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7512" lvl="1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defRPr/>
            </a:pPr>
            <a:endParaRPr lang="ru-RU" sz="1600" i="1" dirty="0" smtClean="0">
              <a:solidFill>
                <a:srgbClr val="1C79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7512" lvl="1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defRPr/>
            </a:pPr>
            <a:endParaRPr lang="ru-RU" sz="1600" dirty="0">
              <a:solidFill>
                <a:srgbClr val="1C79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http://new.sport-21.ru/files/img/big/1267636609ji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32" y="0"/>
            <a:ext cx="4986045" cy="126876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страхования с господдержкой с учетом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3646185" y="1584836"/>
            <a:ext cx="1960141" cy="2304256"/>
          </a:xfrm>
          <a:prstGeom prst="chevron">
            <a:avLst>
              <a:gd name="adj" fmla="val 4385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3945808" y="1393197"/>
            <a:ext cx="1355325" cy="958569"/>
          </a:xfrm>
          <a:prstGeom prst="diamond">
            <a:avLst/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5699" y="1844590"/>
            <a:ext cx="30886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>
              <a:spcAft>
                <a:spcPts val="0"/>
              </a:spcAft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Страхование 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отношении одного или нескольких видов с/х культур, посадок многолетних насаждений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на всей площади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земельных участков в субъекте РФ;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9796" y="1756890"/>
            <a:ext cx="3148507" cy="112950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3697" y="3109795"/>
            <a:ext cx="3148507" cy="1121572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2505" y="4436490"/>
            <a:ext cx="3148507" cy="1106500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18638" y="4647157"/>
            <a:ext cx="2878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>
              <a:buClr>
                <a:srgbClr val="CA3F3C"/>
              </a:buClr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Исключение порога гибели урожая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(ранее было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20%)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18638" y="1756890"/>
            <a:ext cx="3116702" cy="114114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22141" y="3107193"/>
            <a:ext cx="3116702" cy="111243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09977" y="4436490"/>
            <a:ext cx="3116702" cy="1106500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Нашивка 35"/>
          <p:cNvSpPr/>
          <p:nvPr/>
        </p:nvSpPr>
        <p:spPr>
          <a:xfrm rot="5400000">
            <a:off x="3635060" y="2928603"/>
            <a:ext cx="1960141" cy="2304256"/>
          </a:xfrm>
          <a:prstGeom prst="chevron">
            <a:avLst>
              <a:gd name="adj" fmla="val 43851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Нашивка 36"/>
          <p:cNvSpPr/>
          <p:nvPr/>
        </p:nvSpPr>
        <p:spPr>
          <a:xfrm rot="5400000">
            <a:off x="3623868" y="4272371"/>
            <a:ext cx="1960141" cy="2304256"/>
          </a:xfrm>
          <a:prstGeom prst="chevron">
            <a:avLst>
              <a:gd name="adj" fmla="val 4385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3697" y="4620408"/>
            <a:ext cx="30886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вступает в силу после оплаты 50% начисленной страховой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премии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2427" y="3193527"/>
            <a:ext cx="3088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заключен не позднее чем в течение 15 календарных дней после окончания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52175" y="3408970"/>
            <a:ext cx="28783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Франшиза 10 - 50% от страховой суммы (ранее была от 0 до 30%)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842370" y="1844589"/>
            <a:ext cx="287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Страховая сумма в договоре страхования установлена в размере не менее чем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% страховой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стоимости (ранее было 80%)</a:t>
            </a:r>
          </a:p>
        </p:txBody>
      </p:sp>
    </p:spTree>
    <p:extLst>
      <p:ext uri="{BB962C8B-B14F-4D97-AF65-F5344CB8AC3E}">
        <p14:creationId xmlns:p14="http://schemas.microsoft.com/office/powerpoint/2010/main" val="4042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с новым лого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</TotalTime>
  <Words>2723</Words>
  <Application>Microsoft Office PowerPoint</Application>
  <PresentationFormat>Экран (4:3)</PresentationFormat>
  <Paragraphs>710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Proxima Nova Rg</vt:lpstr>
      <vt:lpstr>Times New Roman</vt:lpstr>
      <vt:lpstr>Wingdings</vt:lpstr>
      <vt:lpstr>Тема с новым лого</vt:lpstr>
      <vt:lpstr>Страхование урожая</vt:lpstr>
      <vt:lpstr>Выбор программы страхования урожая</vt:lpstr>
      <vt:lpstr>Как снизить цену страхования?</vt:lpstr>
      <vt:lpstr>2. Страхование с государственной поддержкой </vt:lpstr>
      <vt:lpstr>Объекты страхования</vt:lpstr>
      <vt:lpstr>Предельные ставки субсидирования  в рамках Приказа № 92 от 4 марта 2019 года (Татарстан)</vt:lpstr>
      <vt:lpstr>Поправочные коэффициенты к базовым в рамках  Приказа № 92 от 4 марта 2019 года (Татарстан)</vt:lpstr>
      <vt:lpstr>Пример расчета ставки для расчета субсидии (тарифа)</vt:lpstr>
      <vt:lpstr>Особенности страхования с господдержкой с учетом Изменений</vt:lpstr>
      <vt:lpstr>ОФОРМЛЕНИЕ СТРАХОВКИ </vt:lpstr>
      <vt:lpstr>Пример расчета затрат на страхование по полному пакету рисков</vt:lpstr>
      <vt:lpstr>1. Классическое страхование </vt:lpstr>
      <vt:lpstr>Объекты страхования</vt:lpstr>
      <vt:lpstr>Объем покрытия (Страховые события)</vt:lpstr>
      <vt:lpstr>Особенности страхования по программе Классика </vt:lpstr>
      <vt:lpstr>3. Страхование отдельных рисков (Программа страхования основных региональных катастрофических рисков) </vt:lpstr>
      <vt:lpstr>Страхование отдельных рисков </vt:lpstr>
      <vt:lpstr>Критерии опасных природных явлений</vt:lpstr>
      <vt:lpstr>Критерии опасных природных явлений</vt:lpstr>
      <vt:lpstr>Преимущество страхования отдельных рисков </vt:lpstr>
      <vt:lpstr>4. Страхование материальных затрат</vt:lpstr>
      <vt:lpstr>Презентация PowerPoint</vt:lpstr>
      <vt:lpstr>Основные элементы и преимущества</vt:lpstr>
      <vt:lpstr>О компании</vt:lpstr>
      <vt:lpstr>Наши преимущества</vt:lpstr>
      <vt:lpstr>Крупнейшие выплаты по страхованию урожая  в 2016-2018 гг.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Закрытое акционерное общество «Страховая компания «РСХБ-Страхование»</dc:title>
  <dc:creator>Борульник Наталья Вячеславовна</dc:creator>
  <cp:lastModifiedBy>Казань - Санкова Ольга Петровна</cp:lastModifiedBy>
  <cp:revision>353</cp:revision>
  <cp:lastPrinted>2019-03-26T17:02:41Z</cp:lastPrinted>
  <dcterms:created xsi:type="dcterms:W3CDTF">2014-11-25T08:29:21Z</dcterms:created>
  <dcterms:modified xsi:type="dcterms:W3CDTF">2019-03-26T17:09:26Z</dcterms:modified>
</cp:coreProperties>
</file>