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5"/>
  </p:notesMasterIdLst>
  <p:sldIdLst>
    <p:sldId id="257" r:id="rId2"/>
    <p:sldId id="268" r:id="rId3"/>
    <p:sldId id="331" r:id="rId4"/>
    <p:sldId id="315" r:id="rId5"/>
    <p:sldId id="308" r:id="rId6"/>
    <p:sldId id="310" r:id="rId7"/>
    <p:sldId id="311" r:id="rId8"/>
    <p:sldId id="258" r:id="rId9"/>
    <p:sldId id="348" r:id="rId10"/>
    <p:sldId id="276" r:id="rId11"/>
    <p:sldId id="350" r:id="rId12"/>
    <p:sldId id="294" r:id="rId13"/>
    <p:sldId id="267" r:id="rId14"/>
    <p:sldId id="342" r:id="rId15"/>
    <p:sldId id="343" r:id="rId16"/>
    <p:sldId id="344" r:id="rId17"/>
    <p:sldId id="340" r:id="rId18"/>
    <p:sldId id="341" r:id="rId19"/>
    <p:sldId id="345" r:id="rId20"/>
    <p:sldId id="346" r:id="rId21"/>
    <p:sldId id="316" r:id="rId22"/>
    <p:sldId id="349" r:id="rId23"/>
    <p:sldId id="333" r:id="rId24"/>
    <p:sldId id="334" r:id="rId25"/>
    <p:sldId id="355" r:id="rId26"/>
    <p:sldId id="354" r:id="rId27"/>
    <p:sldId id="325" r:id="rId28"/>
    <p:sldId id="326" r:id="rId29"/>
    <p:sldId id="327" r:id="rId30"/>
    <p:sldId id="351" r:id="rId31"/>
    <p:sldId id="352" r:id="rId32"/>
    <p:sldId id="353" r:id="rId33"/>
    <p:sldId id="274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7" autoAdjust="0"/>
  </p:normalViewPr>
  <p:slideViewPr>
    <p:cSldViewPr>
      <p:cViewPr>
        <p:scale>
          <a:sx n="70" d="100"/>
          <a:sy n="70" d="100"/>
        </p:scale>
        <p:origin x="-2730" y="-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2581374973930834E-2"/>
          <c:y val="3.1251419154001252E-2"/>
          <c:w val="0.92897775953330985"/>
          <c:h val="0.7752978226174237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Урожайность,т/га</c:v>
                </c:pt>
              </c:strCache>
            </c:strRef>
          </c:tx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29.2</c:v>
                </c:pt>
                <c:pt idx="1">
                  <c:v>34.1</c:v>
                </c:pt>
                <c:pt idx="2">
                  <c:v>37.4</c:v>
                </c:pt>
                <c:pt idx="3">
                  <c:v>36.700000000000003</c:v>
                </c:pt>
                <c:pt idx="4">
                  <c:v>36.9</c:v>
                </c:pt>
                <c:pt idx="5">
                  <c:v>36.800000000000004</c:v>
                </c:pt>
                <c:pt idx="6">
                  <c:v>37.5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axId val="149865216"/>
        <c:axId val="149866752"/>
      </c:barChart>
      <c:catAx>
        <c:axId val="149865216"/>
        <c:scaling>
          <c:orientation val="minMax"/>
        </c:scaling>
        <c:axPos val="b"/>
        <c:numFmt formatCode="General" sourceLinked="1"/>
        <c:tickLblPos val="nextTo"/>
        <c:crossAx val="149866752"/>
        <c:crosses val="autoZero"/>
        <c:auto val="1"/>
        <c:lblAlgn val="ctr"/>
        <c:lblOffset val="100"/>
      </c:catAx>
      <c:valAx>
        <c:axId val="149866752"/>
        <c:scaling>
          <c:orientation val="minMax"/>
        </c:scaling>
        <c:axPos val="l"/>
        <c:majorGridlines/>
        <c:numFmt formatCode="General" sourceLinked="1"/>
        <c:tickLblPos val="nextTo"/>
        <c:crossAx val="1498652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8965317412942822E-2"/>
          <c:y val="5.2653080740677212E-2"/>
          <c:w val="0.92386486247290789"/>
          <c:h val="0.757691831709288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Урожайность,ц/га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22.7</c:v>
                </c:pt>
                <c:pt idx="1">
                  <c:v>34.300000000000004</c:v>
                </c:pt>
                <c:pt idx="2">
                  <c:v>37.6</c:v>
                </c:pt>
                <c:pt idx="3">
                  <c:v>26</c:v>
                </c:pt>
                <c:pt idx="4">
                  <c:v>33</c:v>
                </c:pt>
                <c:pt idx="5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Масса 1000 зерен,г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dLbls>
            <c:dLbl>
              <c:idx val="1"/>
              <c:layout>
                <c:manualLayout>
                  <c:x val="2.989310038997604E-3"/>
                  <c:y val="-8.9300907494104034E-3"/>
                </c:manualLayout>
              </c:layout>
              <c:showVal val="1"/>
            </c:dLbl>
            <c:dLbl>
              <c:idx val="2"/>
              <c:layout>
                <c:manualLayout>
                  <c:x val="8.9679301169926767E-3"/>
                  <c:y val="-1.339513612411560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33.800000000000004</c:v>
                </c:pt>
                <c:pt idx="1">
                  <c:v>36.300000000000004</c:v>
                </c:pt>
                <c:pt idx="2">
                  <c:v>39.08</c:v>
                </c:pt>
                <c:pt idx="3">
                  <c:v>45.24</c:v>
                </c:pt>
                <c:pt idx="4">
                  <c:v>47.7</c:v>
                </c:pt>
                <c:pt idx="5">
                  <c:v>50.38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Клейковина,%</c:v>
                </c:pt>
              </c:strCache>
            </c:strRef>
          </c:tx>
          <c:spPr>
            <a:solidFill>
              <a:schemeClr val="accent2"/>
            </a:solidFill>
            <a:ln w="25400" cap="rnd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Pt>
            <c:idx val="3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rnd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rnd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5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rnd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>
                  <a:srgbClr val="000000">
                    <a:alpha val="38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19.690000000000001</c:v>
                </c:pt>
                <c:pt idx="1">
                  <c:v>23.32</c:v>
                </c:pt>
                <c:pt idx="2">
                  <c:v>23.38</c:v>
                </c:pt>
                <c:pt idx="3">
                  <c:v>8.25</c:v>
                </c:pt>
                <c:pt idx="4">
                  <c:v>9.3000000000000007</c:v>
                </c:pt>
                <c:pt idx="5">
                  <c:v>9.4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Белок,%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10.33</c:v>
                </c:pt>
                <c:pt idx="1">
                  <c:v>11.41</c:v>
                </c:pt>
                <c:pt idx="2">
                  <c:v>11.5</c:v>
                </c:pt>
              </c:numCache>
            </c:numRef>
          </c:val>
        </c:ser>
        <c:axId val="156520448"/>
        <c:axId val="156521984"/>
      </c:barChart>
      <c:catAx>
        <c:axId val="156520448"/>
        <c:scaling>
          <c:orientation val="minMax"/>
        </c:scaling>
        <c:axPos val="b"/>
        <c:numFmt formatCode="General" sourceLinked="1"/>
        <c:tickLblPos val="nextTo"/>
        <c:crossAx val="156521984"/>
        <c:crosses val="autoZero"/>
        <c:auto val="1"/>
        <c:lblAlgn val="ctr"/>
        <c:lblOffset val="100"/>
      </c:catAx>
      <c:valAx>
        <c:axId val="156521984"/>
        <c:scaling>
          <c:orientation val="minMax"/>
        </c:scaling>
        <c:axPos val="l"/>
        <c:numFmt formatCode="General" sourceLinked="1"/>
        <c:tickLblPos val="nextTo"/>
        <c:crossAx val="156520448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 h="6350"/>
        </a:sp3d>
      </c:spPr>
    </c:plotArea>
    <c:legend>
      <c:legendPos val="r"/>
      <c:layout>
        <c:manualLayout>
          <c:xMode val="edge"/>
          <c:yMode val="edge"/>
          <c:x val="6.8101307952600429E-2"/>
          <c:y val="3.8960860888874606E-2"/>
          <c:w val="0.25930393327295526"/>
          <c:h val="0.17641570064648404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0.07018</cdr:x>
      <cdr:y>0.8336</cdr:y>
    </cdr:from>
    <cdr:to>
      <cdr:x>0.19298</cdr:x>
      <cdr:y>0.9259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4552280"/>
          <a:ext cx="100811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Контроль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0.18644</cdr:x>
      <cdr:y>0.82676</cdr:y>
    </cdr:from>
    <cdr:to>
      <cdr:x>0.32679</cdr:x>
      <cdr:y>0.90541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4680520"/>
          <a:ext cx="1192553" cy="445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err="1">
              <a:latin typeface="+mn-lt"/>
              <a:ea typeface="+mn-ea"/>
              <a:cs typeface="+mn-cs"/>
            </a:rPr>
            <a:t>Ризоторфин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0.31579</cdr:x>
      <cdr:y>0.82676</cdr:y>
    </cdr:from>
    <cdr:to>
      <cdr:x>0.48246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83245" y="4680520"/>
          <a:ext cx="1416158" cy="98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err="1" smtClean="0">
              <a:latin typeface="+mn-lt"/>
              <a:ea typeface="+mn-ea"/>
              <a:cs typeface="+mn-cs"/>
            </a:rPr>
            <a:t>Ризоторфин</a:t>
          </a:r>
          <a:r>
            <a:rPr lang="ru-RU" sz="1400" b="1" dirty="0" smtClean="0">
              <a:latin typeface="+mn-lt"/>
              <a:ea typeface="+mn-ea"/>
              <a:cs typeface="+mn-cs"/>
            </a:rPr>
            <a:t> </a:t>
          </a:r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+</a:t>
          </a:r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б/</a:t>
          </a:r>
          <a:r>
            <a:rPr lang="ru-RU" sz="1400" b="1" dirty="0" err="1" smtClean="0">
              <a:latin typeface="+mn-lt"/>
              <a:ea typeface="+mn-ea"/>
              <a:cs typeface="+mn-cs"/>
            </a:rPr>
            <a:t>ф</a:t>
          </a:r>
          <a:r>
            <a:rPr lang="ru-RU" sz="1400" b="1" dirty="0" smtClean="0">
              <a:latin typeface="+mn-lt"/>
              <a:ea typeface="+mn-ea"/>
              <a:cs typeface="+mn-cs"/>
            </a:rPr>
            <a:t> Майский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0.45763</cdr:x>
      <cdr:y>0.82676</cdr:y>
    </cdr:from>
    <cdr:to>
      <cdr:x>0.59798</cdr:x>
      <cdr:y>0.97181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88432" y="4680520"/>
          <a:ext cx="1192553" cy="821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err="1" smtClean="0">
              <a:latin typeface="+mn-lt"/>
              <a:ea typeface="+mn-ea"/>
              <a:cs typeface="+mn-cs"/>
            </a:rPr>
            <a:t>Ризоторфин+</a:t>
          </a:r>
          <a:r>
            <a:rPr lang="ru-RU" sz="1400" b="1" dirty="0" smtClean="0">
              <a:latin typeface="+mn-lt"/>
              <a:ea typeface="+mn-ea"/>
              <a:cs typeface="+mn-cs"/>
            </a:rPr>
            <a:t> </a:t>
          </a:r>
        </a:p>
        <a:p xmlns:a="http://schemas.openxmlformats.org/drawingml/2006/main">
          <a:pPr algn="ctr"/>
          <a:r>
            <a:rPr lang="ru-RU" sz="1400" b="1" dirty="0" err="1" smtClean="0">
              <a:latin typeface="+mn-lt"/>
              <a:ea typeface="+mn-ea"/>
              <a:cs typeface="+mn-cs"/>
            </a:rPr>
            <a:t>Фитотрикс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0.58475</cdr:x>
      <cdr:y>0.82676</cdr:y>
    </cdr:from>
    <cdr:to>
      <cdr:x>0.72881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968552" y="4680520"/>
          <a:ext cx="1224135" cy="98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err="1" smtClean="0">
              <a:latin typeface="+mn-lt"/>
              <a:ea typeface="+mn-ea"/>
              <a:cs typeface="+mn-cs"/>
            </a:rPr>
            <a:t>Ризоторфин</a:t>
          </a:r>
          <a:r>
            <a:rPr lang="ru-RU" sz="1400" b="1" dirty="0" smtClean="0">
              <a:latin typeface="+mn-lt"/>
              <a:ea typeface="+mn-ea"/>
              <a:cs typeface="+mn-cs"/>
            </a:rPr>
            <a:t> </a:t>
          </a:r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+ </a:t>
          </a:r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Росток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0.70339</cdr:x>
      <cdr:y>0.82676</cdr:y>
    </cdr:from>
    <cdr:to>
      <cdr:x>0.87422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976664" y="4680520"/>
          <a:ext cx="1451530" cy="98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err="1" smtClean="0">
              <a:latin typeface="+mn-lt"/>
              <a:ea typeface="+mn-ea"/>
              <a:cs typeface="+mn-cs"/>
            </a:rPr>
            <a:t>Ризоторфин</a:t>
          </a:r>
          <a:endParaRPr lang="ru-RU" sz="1400" b="1" dirty="0" smtClean="0"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+</a:t>
          </a:r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 </a:t>
          </a:r>
          <a:r>
            <a:rPr lang="ru-RU" sz="1400" b="1" dirty="0" err="1" smtClean="0">
              <a:latin typeface="+mn-lt"/>
              <a:ea typeface="+mn-ea"/>
              <a:cs typeface="+mn-cs"/>
            </a:rPr>
            <a:t>Фитотонус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0.84746</cdr:x>
      <cdr:y>0.82676</cdr:y>
    </cdr:from>
    <cdr:to>
      <cdr:x>0.99123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200800" y="4680520"/>
          <a:ext cx="1221609" cy="98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err="1" smtClean="0">
              <a:latin typeface="+mn-lt"/>
              <a:ea typeface="+mn-ea"/>
              <a:cs typeface="+mn-cs"/>
            </a:rPr>
            <a:t>Ризоторфин</a:t>
          </a:r>
          <a:endParaRPr lang="ru-RU" sz="1400" b="1" dirty="0" smtClean="0"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+</a:t>
          </a:r>
          <a:endParaRPr lang="ru-RU" sz="1400" b="1" dirty="0"/>
        </a:p>
        <a:p xmlns:a="http://schemas.openxmlformats.org/drawingml/2006/main">
          <a:pPr algn="ctr"/>
          <a:r>
            <a:rPr lang="ru-RU" sz="1400" b="1" dirty="0" smtClean="0">
              <a:latin typeface="+mn-lt"/>
              <a:ea typeface="+mn-ea"/>
              <a:cs typeface="+mn-cs"/>
            </a:rPr>
            <a:t>Уникальный </a:t>
          </a:r>
          <a:r>
            <a:rPr lang="ru-RU" sz="1400" b="1" dirty="0">
              <a:latin typeface="+mn-lt"/>
              <a:ea typeface="+mn-ea"/>
              <a:cs typeface="+mn-cs"/>
            </a:rPr>
            <a:t>Гумус +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0.33051</cdr:x>
      <cdr:y>0.22895</cdr:y>
    </cdr:from>
    <cdr:to>
      <cdr:x>0.45763</cdr:x>
      <cdr:y>0.33071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2808312" y="1296144"/>
          <a:ext cx="1080120" cy="576064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+28,08</a:t>
          </a:r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0.45763</cdr:x>
      <cdr:y>0.30527</cdr:y>
    </cdr:from>
    <cdr:to>
      <cdr:x>0.58475</cdr:x>
      <cdr:y>0.41974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3888432" y="1728192"/>
          <a:ext cx="1080120" cy="648072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+25,68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0.59322</cdr:x>
      <cdr:y>0.24167</cdr:y>
    </cdr:from>
    <cdr:to>
      <cdr:x>0.72034</cdr:x>
      <cdr:y>0.35614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5040560" y="1368152"/>
          <a:ext cx="1080120" cy="648072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+26,36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0.73729</cdr:x>
      <cdr:y>0.31799</cdr:y>
    </cdr:from>
    <cdr:to>
      <cdr:x>0.87288</cdr:x>
      <cdr:y>0.41974</cdr:y>
    </cdr:to>
    <cdr:sp macro="" textlink="">
      <cdr:nvSpPr>
        <cdr:cNvPr id="18" name="Овал 17"/>
        <cdr:cNvSpPr/>
      </cdr:nvSpPr>
      <cdr:spPr>
        <a:xfrm xmlns:a="http://schemas.openxmlformats.org/drawingml/2006/main">
          <a:off x="6264696" y="1800200"/>
          <a:ext cx="1152128" cy="576064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+26,02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0.85593</cdr:x>
      <cdr:y>0.19079</cdr:y>
    </cdr:from>
    <cdr:to>
      <cdr:x>0.99153</cdr:x>
      <cdr:y>0.29255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7272808" y="1080120"/>
          <a:ext cx="1152128" cy="576064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00"/>
        </a:solidFill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+28,42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0.07627</cdr:x>
      <cdr:y>0.82278</cdr:y>
    </cdr:from>
    <cdr:to>
      <cdr:x>0.19492</cdr:x>
      <cdr:y>0.91369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4680520"/>
          <a:ext cx="1008112" cy="517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Контроль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0.24576</cdr:x>
      <cdr:y>0.81013</cdr:y>
    </cdr:from>
    <cdr:to>
      <cdr:x>0.37288</cdr:x>
      <cdr:y>0.91369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88232" y="4608512"/>
          <a:ext cx="1080120" cy="589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Жидкая форма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0.39831</cdr:x>
      <cdr:y>0.81013</cdr:y>
    </cdr:from>
    <cdr:to>
      <cdr:x>0.49153</cdr:x>
      <cdr:y>0.91369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84376" y="4608512"/>
          <a:ext cx="792088" cy="589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Сухая форма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0.54237</cdr:x>
      <cdr:y>0.82278</cdr:y>
    </cdr:from>
    <cdr:to>
      <cdr:x>0.66949</cdr:x>
      <cdr:y>0.92668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608512" y="4680520"/>
          <a:ext cx="1080120" cy="591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Контроль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0.50847</cdr:x>
      <cdr:y>0.84416</cdr:y>
    </cdr:from>
    <cdr:to>
      <cdr:x>0.62712</cdr:x>
      <cdr:y>0.90909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320480" y="4680520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0.69492</cdr:x>
      <cdr:y>0.81013</cdr:y>
    </cdr:from>
    <cdr:to>
      <cdr:x>0.80508</cdr:x>
      <cdr:y>0.91139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904656" y="4608512"/>
          <a:ext cx="93610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Жидкая форма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0.84746</cdr:x>
      <cdr:y>0.81013</cdr:y>
    </cdr:from>
    <cdr:to>
      <cdr:x>0.94915</cdr:x>
      <cdr:y>0.91402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200800" y="4608512"/>
          <a:ext cx="864096" cy="591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Сухая форма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0.05932</cdr:x>
      <cdr:y>0.86076</cdr:y>
    </cdr:from>
    <cdr:to>
      <cdr:x>0.50847</cdr:x>
      <cdr:y>0.93868</cdr:y>
    </cdr:to>
    <cdr:sp macro="" textlink="">
      <cdr:nvSpPr>
        <cdr:cNvPr id="9" name="Левая фигурная скобка 8"/>
        <cdr:cNvSpPr/>
      </cdr:nvSpPr>
      <cdr:spPr>
        <a:xfrm xmlns:a="http://schemas.openxmlformats.org/drawingml/2006/main" rot="16200000">
          <a:off x="2190633" y="3209967"/>
          <a:ext cx="443270" cy="3816424"/>
        </a:xfrm>
        <a:prstGeom xmlns:a="http://schemas.openxmlformats.org/drawingml/2006/main" prst="leftBrac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0.52542</cdr:x>
      <cdr:y>0.86076</cdr:y>
    </cdr:from>
    <cdr:to>
      <cdr:x>0.97458</cdr:x>
      <cdr:y>0.93868</cdr:y>
    </cdr:to>
    <cdr:sp macro="" textlink="">
      <cdr:nvSpPr>
        <cdr:cNvPr id="10" name="Левая фигурная скобка 9"/>
        <cdr:cNvSpPr/>
      </cdr:nvSpPr>
      <cdr:spPr>
        <a:xfrm xmlns:a="http://schemas.openxmlformats.org/drawingml/2006/main" rot="16200000">
          <a:off x="6151073" y="3209967"/>
          <a:ext cx="443270" cy="3816424"/>
        </a:xfrm>
        <a:prstGeom xmlns:a="http://schemas.openxmlformats.org/drawingml/2006/main" prst="leftBrac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chemeClr val="tx1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0.10541</cdr:x>
      <cdr:y>0.91087</cdr:y>
    </cdr:from>
    <cdr:to>
      <cdr:x>0.45736</cdr:x>
      <cdr:y>0.97721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895672" y="5181600"/>
          <a:ext cx="2990528" cy="377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Пшеница(</a:t>
          </a:r>
          <a:r>
            <a:rPr lang="ru-RU" sz="1600" b="1" dirty="0" err="1" smtClean="0"/>
            <a:t>Мизорин+Фитотонус</a:t>
          </a:r>
          <a:r>
            <a:rPr lang="ru-RU" sz="1600" b="1" dirty="0" smtClean="0"/>
            <a:t>)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0.57395</cdr:x>
      <cdr:y>0.92426</cdr:y>
    </cdr:from>
    <cdr:to>
      <cdr:x>0.9237</cdr:x>
      <cdr:y>0.97784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876800" y="5257800"/>
          <a:ext cx="2971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Ячмень(</a:t>
          </a:r>
          <a:r>
            <a:rPr lang="ru-RU" sz="1600" b="1" dirty="0" err="1" smtClean="0"/>
            <a:t>Ризоагрин+Фитотрикс</a:t>
          </a:r>
          <a:r>
            <a:rPr lang="ru-RU" sz="1600" b="1" dirty="0" smtClean="0"/>
            <a:t>)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0.34975</cdr:x>
      <cdr:y>0.37506</cdr:y>
    </cdr:from>
    <cdr:to>
      <cdr:x>0.43943</cdr:x>
      <cdr:y>0.42864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2971800" y="2133600"/>
          <a:ext cx="762000" cy="3048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60000"/>
            <a:lumOff val="40000"/>
          </a:scheme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+65,6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0.19729</cdr:x>
      <cdr:y>0.40185</cdr:y>
    </cdr:from>
    <cdr:to>
      <cdr:x>0.28697</cdr:x>
      <cdr:y>0.45543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1676400" y="2286000"/>
          <a:ext cx="762000" cy="3048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60000"/>
            <a:lumOff val="40000"/>
          </a:schemeClr>
        </a:solidFill>
        <a:ln xmlns:a="http://schemas.openxmlformats.org/drawingml/2006/main" w="25400" cap="rnd" cmpd="sng" algn="ctr">
          <a:solidFill>
            <a:srgbClr val="00B05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+57,8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0.37665</cdr:x>
      <cdr:y>0.5492</cdr:y>
    </cdr:from>
    <cdr:to>
      <cdr:x>0.46633</cdr:x>
      <cdr:y>0.60278</cdr:y>
    </cdr:to>
    <cdr:sp macro="" textlink="">
      <cdr:nvSpPr>
        <cdr:cNvPr id="18" name="Овал 17"/>
        <cdr:cNvSpPr/>
      </cdr:nvSpPr>
      <cdr:spPr>
        <a:xfrm xmlns:a="http://schemas.openxmlformats.org/drawingml/2006/main">
          <a:off x="3200400" y="3124200"/>
          <a:ext cx="762000" cy="3048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000"/>
        </a:solidFill>
        <a:ln xmlns:a="http://schemas.openxmlformats.org/drawingml/2006/main" w="25400" cap="rnd" cmpd="sng" algn="ctr">
          <a:solidFill>
            <a:schemeClr val="accent6">
              <a:lumMod val="75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+15,6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0.2242</cdr:x>
      <cdr:y>0.53581</cdr:y>
    </cdr:from>
    <cdr:to>
      <cdr:x>0.31388</cdr:x>
      <cdr:y>0.58939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1905000" y="3048000"/>
          <a:ext cx="762000" cy="3048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000"/>
        </a:solidFill>
        <a:ln xmlns:a="http://schemas.openxmlformats.org/drawingml/2006/main" w="25400" cap="rnd" cmpd="sng" algn="ctr">
          <a:solidFill>
            <a:schemeClr val="accent6">
              <a:lumMod val="75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+7,4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0.28697</cdr:x>
      <cdr:y>0.75013</cdr:y>
    </cdr:from>
    <cdr:to>
      <cdr:x>0.38562</cdr:x>
      <cdr:y>0.80371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2438400" y="4267200"/>
          <a:ext cx="838200" cy="3048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 w="25400" cap="rnd" cmpd="sng" algn="ctr">
          <a:solidFill>
            <a:schemeClr val="accent2">
              <a:lumMod val="50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+10,45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0.43943</cdr:x>
      <cdr:y>0.75013</cdr:y>
    </cdr:from>
    <cdr:to>
      <cdr:x>0.53808</cdr:x>
      <cdr:y>0.80371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3733800" y="4267200"/>
          <a:ext cx="838200" cy="3048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 w="25400" cap="rnd" cmpd="sng" algn="ctr">
          <a:solidFill>
            <a:schemeClr val="accent2">
              <a:lumMod val="50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+11,3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0.2511</cdr:x>
      <cdr:y>0.68315</cdr:y>
    </cdr:from>
    <cdr:to>
      <cdr:x>0.34975</cdr:x>
      <cdr:y>0.73673</cdr:y>
    </cdr:to>
    <cdr:sp macro="" textlink="">
      <cdr:nvSpPr>
        <cdr:cNvPr id="22" name="Овал 21"/>
        <cdr:cNvSpPr/>
      </cdr:nvSpPr>
      <cdr:spPr>
        <a:xfrm xmlns:a="http://schemas.openxmlformats.org/drawingml/2006/main">
          <a:off x="2133600" y="3886200"/>
          <a:ext cx="838200" cy="3048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25400" cap="rnd" cmpd="sng" algn="ctr">
          <a:solidFill>
            <a:schemeClr val="accent2">
              <a:lumMod val="75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+18,43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0.40356</cdr:x>
      <cdr:y>0.68315</cdr:y>
    </cdr:from>
    <cdr:to>
      <cdr:x>0.5022</cdr:x>
      <cdr:y>0.73673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3429000" y="3886200"/>
          <a:ext cx="838200" cy="3048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25400" cap="rnd" cmpd="sng" algn="ctr">
          <a:solidFill>
            <a:schemeClr val="accent2">
              <a:lumMod val="75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+18,74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0.65466</cdr:x>
      <cdr:y>0.57599</cdr:y>
    </cdr:from>
    <cdr:to>
      <cdr:x>0.75331</cdr:x>
      <cdr:y>0.62957</cdr:y>
    </cdr:to>
    <cdr:sp macro="" textlink="">
      <cdr:nvSpPr>
        <cdr:cNvPr id="24" name="Овал 23"/>
        <cdr:cNvSpPr/>
      </cdr:nvSpPr>
      <cdr:spPr>
        <a:xfrm xmlns:a="http://schemas.openxmlformats.org/drawingml/2006/main">
          <a:off x="5562600" y="3276600"/>
          <a:ext cx="838200" cy="304800"/>
        </a:xfrm>
        <a:prstGeom xmlns:a="http://schemas.openxmlformats.org/drawingml/2006/main" prst="ellipse">
          <a:avLst/>
        </a:prstGeom>
        <a:solidFill xmlns:a="http://schemas.openxmlformats.org/drawingml/2006/main">
          <a:srgbClr val="9BBB59">
            <a:lumMod val="60000"/>
            <a:lumOff val="40000"/>
          </a:srgbClr>
        </a:solidFill>
        <a:ln xmlns:a="http://schemas.openxmlformats.org/drawingml/2006/main" w="25400" cap="rnd" cmpd="sng" algn="ctr">
          <a:solidFill>
            <a:srgbClr val="00B05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+26,92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0.6995</cdr:x>
      <cdr:y>0.46883</cdr:y>
    </cdr:from>
    <cdr:to>
      <cdr:x>0.78918</cdr:x>
      <cdr:y>0.52241</cdr:y>
    </cdr:to>
    <cdr:sp macro="" textlink="">
      <cdr:nvSpPr>
        <cdr:cNvPr id="25" name="Овал 24"/>
        <cdr:cNvSpPr/>
      </cdr:nvSpPr>
      <cdr:spPr>
        <a:xfrm xmlns:a="http://schemas.openxmlformats.org/drawingml/2006/main">
          <a:off x="5943600" y="2667000"/>
          <a:ext cx="762000" cy="3048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000"/>
        </a:solidFill>
        <a:ln xmlns:a="http://schemas.openxmlformats.org/drawingml/2006/main" w="25400" cap="rnd" cmpd="sng" algn="ctr">
          <a:solidFill>
            <a:schemeClr val="accent6">
              <a:lumMod val="75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+5,43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0.80711</cdr:x>
      <cdr:y>0.5492</cdr:y>
    </cdr:from>
    <cdr:to>
      <cdr:x>0.90576</cdr:x>
      <cdr:y>0.60278</cdr:y>
    </cdr:to>
    <cdr:sp macro="" textlink="">
      <cdr:nvSpPr>
        <cdr:cNvPr id="26" name="Овал 25"/>
        <cdr:cNvSpPr/>
      </cdr:nvSpPr>
      <cdr:spPr>
        <a:xfrm xmlns:a="http://schemas.openxmlformats.org/drawingml/2006/main">
          <a:off x="6858000" y="3124200"/>
          <a:ext cx="838200" cy="304800"/>
        </a:xfrm>
        <a:prstGeom xmlns:a="http://schemas.openxmlformats.org/drawingml/2006/main" prst="ellipse">
          <a:avLst/>
        </a:prstGeom>
        <a:solidFill xmlns:a="http://schemas.openxmlformats.org/drawingml/2006/main">
          <a:srgbClr val="9BBB59">
            <a:lumMod val="60000"/>
            <a:lumOff val="40000"/>
          </a:srgbClr>
        </a:solidFill>
        <a:ln xmlns:a="http://schemas.openxmlformats.org/drawingml/2006/main" w="25400" cap="rnd" cmpd="sng" algn="ctr">
          <a:solidFill>
            <a:srgbClr val="00B05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+34,61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0.85195</cdr:x>
      <cdr:y>0.44204</cdr:y>
    </cdr:from>
    <cdr:to>
      <cdr:x>0.9506</cdr:x>
      <cdr:y>0.49562</cdr:y>
    </cdr:to>
    <cdr:sp macro="" textlink="">
      <cdr:nvSpPr>
        <cdr:cNvPr id="27" name="Овал 26"/>
        <cdr:cNvSpPr/>
      </cdr:nvSpPr>
      <cdr:spPr>
        <a:xfrm xmlns:a="http://schemas.openxmlformats.org/drawingml/2006/main">
          <a:off x="7239000" y="2514600"/>
          <a:ext cx="838200" cy="3048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000"/>
        </a:solidFill>
        <a:ln xmlns:a="http://schemas.openxmlformats.org/drawingml/2006/main" w="25400" cap="rnd" cmpd="sng" algn="ctr">
          <a:solidFill>
            <a:schemeClr val="accent6">
              <a:lumMod val="75000"/>
            </a:scheme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+11,36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0.86989</cdr:x>
      <cdr:y>0.72334</cdr:y>
    </cdr:from>
    <cdr:to>
      <cdr:x>0.96854</cdr:x>
      <cdr:y>0.77692</cdr:y>
    </cdr:to>
    <cdr:sp macro="" textlink="">
      <cdr:nvSpPr>
        <cdr:cNvPr id="28" name="Овал 27"/>
        <cdr:cNvSpPr/>
      </cdr:nvSpPr>
      <cdr:spPr>
        <a:xfrm xmlns:a="http://schemas.openxmlformats.org/drawingml/2006/main">
          <a:off x="7391400" y="4114800"/>
          <a:ext cx="838224" cy="304796"/>
        </a:xfrm>
        <a:prstGeom xmlns:a="http://schemas.openxmlformats.org/drawingml/2006/main" prst="ellipse">
          <a:avLst/>
        </a:prstGeom>
        <a:solidFill xmlns:a="http://schemas.openxmlformats.org/drawingml/2006/main">
          <a:srgbClr val="C0504D">
            <a:lumMod val="20000"/>
            <a:lumOff val="80000"/>
          </a:srgbClr>
        </a:solidFill>
        <a:ln xmlns:a="http://schemas.openxmlformats.org/drawingml/2006/main" w="25400" cap="rnd" cmpd="sng" algn="ctr">
          <a:solidFill>
            <a:srgbClr val="C0504D">
              <a:lumMod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+13,93</a:t>
          </a:r>
          <a:endParaRPr lang="ru-RU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0.71743</cdr:x>
      <cdr:y>0.73673</cdr:y>
    </cdr:from>
    <cdr:to>
      <cdr:x>0.81608</cdr:x>
      <cdr:y>0.79031</cdr:y>
    </cdr:to>
    <cdr:sp macro="" textlink="">
      <cdr:nvSpPr>
        <cdr:cNvPr id="29" name="Овал 28"/>
        <cdr:cNvSpPr/>
      </cdr:nvSpPr>
      <cdr:spPr>
        <a:xfrm xmlns:a="http://schemas.openxmlformats.org/drawingml/2006/main">
          <a:off x="6096000" y="4191000"/>
          <a:ext cx="838224" cy="304796"/>
        </a:xfrm>
        <a:prstGeom xmlns:a="http://schemas.openxmlformats.org/drawingml/2006/main" prst="ellipse">
          <a:avLst/>
        </a:prstGeom>
        <a:solidFill xmlns:a="http://schemas.openxmlformats.org/drawingml/2006/main">
          <a:srgbClr val="C0504D">
            <a:lumMod val="20000"/>
            <a:lumOff val="80000"/>
          </a:srgbClr>
        </a:solidFill>
        <a:ln xmlns:a="http://schemas.openxmlformats.org/drawingml/2006/main" w="25400" cap="rnd" cmpd="sng" algn="ctr">
          <a:solidFill>
            <a:srgbClr val="C0504D">
              <a:lumMod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C00000"/>
              </a:solidFill>
            </a:rPr>
            <a:t>+12,72</a:t>
          </a:r>
          <a:endParaRPr lang="ru-RU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5D08E-CA1C-42C6-956A-249CFD7F71AF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52F29-D85B-4F8F-AEEA-E5F507302E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7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5.jpe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biopreparaty@maiI.ru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http://www.biopreparaty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2286000" y="0"/>
            <a:ext cx="5334000" cy="1829254"/>
          </a:xfrm>
        </p:spPr>
        <p:txBody>
          <a:bodyPr anchorCtr="1">
            <a:normAutofit fontScale="90000"/>
          </a:bodyPr>
          <a:lstStyle/>
          <a:p>
            <a:pPr marL="53969">
              <a:defRPr/>
            </a:pPr>
            <a:r>
              <a:rPr lang="ru-RU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ООО  НПИ «Биопрепараты»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3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3352800" y="3581400"/>
            <a:ext cx="5181600" cy="20574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ru-RU" sz="9600" b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Arial" charset="0"/>
              </a:rPr>
              <a:t>Освоение </a:t>
            </a:r>
            <a:r>
              <a:rPr lang="ru-RU" sz="11200" b="1" dirty="0" err="1" smtClean="0">
                <a:solidFill>
                  <a:srgbClr val="FF0000"/>
                </a:solidFill>
                <a:latin typeface="Arial" charset="0"/>
              </a:rPr>
              <a:t>биологизации</a:t>
            </a:r>
            <a:r>
              <a:rPr lang="ru-RU" sz="11200" b="1" dirty="0" smtClean="0">
                <a:solidFill>
                  <a:srgbClr val="FF0000"/>
                </a:solidFill>
                <a:latin typeface="Arial" charset="0"/>
              </a:rPr>
              <a:t> земледелия для снятия проблем почвоутомления и микробиологической деградации почвы                                                      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ru-RU" sz="2400" b="1" dirty="0" smtClean="0">
              <a:effectLst>
                <a:outerShdw blurRad="38100" dist="38100" dir="2700000" algn="tl">
                  <a:srgbClr val="04617B"/>
                </a:outerShdw>
              </a:effectLst>
              <a:latin typeface="Arial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                                               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ru-RU" sz="2400" b="1" dirty="0" smtClean="0">
              <a:effectLst>
                <a:outerShdw blurRad="38100" dist="38100" dir="2700000" algn="tl">
                  <a:srgbClr val="04617B"/>
                </a:outerShdw>
              </a:effectLst>
              <a:latin typeface="Arial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                                                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ru-RU" sz="2400" b="1" dirty="0" smtClean="0">
              <a:effectLst>
                <a:outerShdw blurRad="38100" dist="38100" dir="2700000" algn="tl">
                  <a:srgbClr val="04617B"/>
                </a:outerShdw>
              </a:effectLst>
              <a:latin typeface="Arial" charset="0"/>
            </a:endParaRP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76800" y="62484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4617B"/>
                  </a:outerShdw>
                </a:effectLst>
              </a:rPr>
              <a:t>Ибатуллина Р.П - к.б.н.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2132856"/>
            <a:ext cx="8280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</a:rPr>
              <a:t>Почвоутомление – современная глобальная проблема!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10" name="32-конечная звезда 9"/>
          <p:cNvSpPr/>
          <p:nvPr/>
        </p:nvSpPr>
        <p:spPr>
          <a:xfrm>
            <a:off x="7524328" y="0"/>
            <a:ext cx="1296144" cy="1052736"/>
          </a:xfrm>
          <a:prstGeom prst="star32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55</a:t>
            </a:r>
          </a:p>
          <a:p>
            <a:pPr algn="ctr"/>
            <a:r>
              <a:rPr lang="ru-RU" sz="2400" b="1" dirty="0" smtClean="0"/>
              <a:t>лет</a:t>
            </a:r>
            <a:endParaRPr lang="ru-RU" sz="2400" b="1" dirty="0"/>
          </a:p>
        </p:txBody>
      </p:sp>
      <p:sp>
        <p:nvSpPr>
          <p:cNvPr id="11" name="Круглая лента лицом вниз 10"/>
          <p:cNvSpPr/>
          <p:nvPr/>
        </p:nvSpPr>
        <p:spPr>
          <a:xfrm>
            <a:off x="7164288" y="692696"/>
            <a:ext cx="1979712" cy="648072"/>
          </a:xfrm>
          <a:prstGeom prst="ellipseRibbon">
            <a:avLst>
              <a:gd name="adj1" fmla="val 25000"/>
              <a:gd name="adj2" fmla="val 58574"/>
              <a:gd name="adj3" fmla="val 18671"/>
            </a:avLst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НА РЫНКЕ БИОПРЕПАРАТОВ</a:t>
            </a:r>
            <a:endParaRPr lang="ru-RU" sz="1000" b="1" dirty="0"/>
          </a:p>
        </p:txBody>
      </p:sp>
      <p:pic>
        <p:nvPicPr>
          <p:cNvPr id="12" name="Picture 2" descr="C:\Users\user\Desktop\Новая папка\фото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581400"/>
            <a:ext cx="2286000" cy="301845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ФОТО 100-106\112APPLE\IMG_2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371850"/>
          </a:xfrm>
          <a:prstGeom prst="rect">
            <a:avLst/>
          </a:prstGeom>
          <a:noFill/>
        </p:spPr>
      </p:pic>
      <p:pic>
        <p:nvPicPr>
          <p:cNvPr id="34819" name="Picture 3" descr="C:\Users\user\Desktop\ФОТО 100-106\112APPLE\IMG_2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4470400" cy="3352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Клубеньки донника</a:t>
            </a:r>
            <a:endParaRPr lang="ru-RU" b="1" dirty="0"/>
          </a:p>
        </p:txBody>
      </p:sp>
      <p:pic>
        <p:nvPicPr>
          <p:cNvPr id="6" name="Picture 4" descr="C:\Users\user\Desktop\ФОТО 100-106\112APPLE\Берлек пшеничное поле\IMG_2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65459" y="339941"/>
            <a:ext cx="2209800" cy="18347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86600" y="1371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Монолит  (донник)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45679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У каждого гриба есть свой жизненный цикл, какое - то время они находятся в стадии покоя. Поэтому их количественное отношение может меняться. </a:t>
            </a:r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Если биомасса бактерий повышается, при этом биомасса грибов может понижаться.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При увеличении биологической активности почвы увеличивается эффективность действия минеральных удобрений.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Величина симбиотического аппарата многолетних кормовых трав  первого года жизни в зависимости от вида биопрепарата,  (почвенный слой  0-20см)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г/0,01 м</a:t>
            </a:r>
            <a:r>
              <a:rPr lang="ru-RU" sz="2000" b="1" baseline="30000" dirty="0" smtClean="0">
                <a:solidFill>
                  <a:srgbClr val="FF0000"/>
                </a:solidFill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</a:rPr>
              <a:t>   монолит (0,2*0,2*0,25)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199" y="3604950"/>
          <a:ext cx="8382000" cy="3253050"/>
        </p:xfrm>
        <a:graphic>
          <a:graphicData uri="http://schemas.openxmlformats.org/drawingml/2006/table">
            <a:tbl>
              <a:tblPr/>
              <a:tblGrid>
                <a:gridCol w="2301162"/>
                <a:gridCol w="1308442"/>
                <a:gridCol w="1672169"/>
                <a:gridCol w="1672169"/>
                <a:gridCol w="1428058"/>
              </a:tblGrid>
              <a:tr h="29787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Элементы корневой системы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Варианты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8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контроль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опыт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8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сырые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сухие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сырые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сухие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7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Люцерна (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8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Ризоторфин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 + «</a:t>
                      </a:r>
                      <a:r>
                        <a:rPr lang="ru-RU" sz="18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Фитотрикс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»)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8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Корни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885,0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354,5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1 065,0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528,0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Клубеньки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7,75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Корневая система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885,0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354,5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1 072,75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528,0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7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Донник (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8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Ризоторфин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 + «</a:t>
                      </a:r>
                      <a:r>
                        <a:rPr lang="ru-RU" sz="18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Фитотонус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»)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4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Корни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3579,22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1526,54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4 709,5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2 090,0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Клубеньки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Корневая система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3579,22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1526,54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4 716,0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2 090,0 </a:t>
                      </a:r>
                    </a:p>
                  </a:txBody>
                  <a:tcPr marL="63913" marR="63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1992" name="Object 8"/>
          <p:cNvGraphicFramePr>
            <a:graphicFrameLocks noChangeAspect="1"/>
          </p:cNvGraphicFramePr>
          <p:nvPr/>
        </p:nvGraphicFramePr>
        <p:xfrm>
          <a:off x="6553200" y="4800600"/>
          <a:ext cx="762000" cy="272955"/>
        </p:xfrm>
        <a:graphic>
          <a:graphicData uri="http://schemas.openxmlformats.org/presentationml/2006/ole">
            <p:oleObj spid="_x0000_s113666" name="Формула" r:id="rId3" imgW="634680" imgH="228600" progId="Equation.3">
              <p:embed/>
            </p:oleObj>
          </a:graphicData>
        </a:graphic>
      </p:graphicFrame>
      <p:graphicFrame>
        <p:nvGraphicFramePr>
          <p:cNvPr id="41991" name="Object 7"/>
          <p:cNvGraphicFramePr>
            <a:graphicFrameLocks noChangeAspect="1"/>
          </p:cNvGraphicFramePr>
          <p:nvPr/>
        </p:nvGraphicFramePr>
        <p:xfrm>
          <a:off x="8077200" y="4800600"/>
          <a:ext cx="685800" cy="245660"/>
        </p:xfrm>
        <a:graphic>
          <a:graphicData uri="http://schemas.openxmlformats.org/presentationml/2006/ole">
            <p:oleObj spid="_x0000_s113667" name="Формула" r:id="rId4" imgW="634725" imgH="228501" progId="Equation.3">
              <p:embed/>
            </p:oleObj>
          </a:graphicData>
        </a:graphic>
      </p:graphicFrame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6705600" y="5410200"/>
          <a:ext cx="685800" cy="245660"/>
        </p:xfrm>
        <a:graphic>
          <a:graphicData uri="http://schemas.openxmlformats.org/presentationml/2006/ole">
            <p:oleObj spid="_x0000_s113668" name="Формула" r:id="rId5" imgW="634725" imgH="228501" progId="Equation.3">
              <p:embed/>
            </p:oleObj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8077200" y="5410200"/>
          <a:ext cx="762001" cy="243840"/>
        </p:xfrm>
        <a:graphic>
          <a:graphicData uri="http://schemas.openxmlformats.org/presentationml/2006/ole">
            <p:oleObj spid="_x0000_s113669" name="Формула" r:id="rId6" imgW="634680" imgH="228600" progId="Equation.3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6553200" y="6019800"/>
          <a:ext cx="825500" cy="304800"/>
        </p:xfrm>
        <a:graphic>
          <a:graphicData uri="http://schemas.openxmlformats.org/presentationml/2006/ole">
            <p:oleObj spid="_x0000_s113670" name="Формула" r:id="rId7" imgW="622030" imgH="228501" progId="Equation.3">
              <p:embed/>
            </p:oleObj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8153400" y="6019800"/>
          <a:ext cx="638175" cy="228600"/>
        </p:xfrm>
        <a:graphic>
          <a:graphicData uri="http://schemas.openxmlformats.org/presentationml/2006/ole">
            <p:oleObj spid="_x0000_s113671" name="Формула" r:id="rId8" imgW="634725" imgH="228501" progId="Equation.3">
              <p:embed/>
            </p:oleObj>
          </a:graphicData>
        </a:graphic>
      </p:graphicFrame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6629400" y="6553200"/>
          <a:ext cx="825500" cy="304800"/>
        </p:xfrm>
        <a:graphic>
          <a:graphicData uri="http://schemas.openxmlformats.org/presentationml/2006/ole">
            <p:oleObj spid="_x0000_s113672" name="Формула" r:id="rId9" imgW="622030" imgH="228501" progId="Equation.3">
              <p:embed/>
            </p:oleObj>
          </a:graphicData>
        </a:graphic>
      </p:graphicFrame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8229600" y="6629400"/>
          <a:ext cx="638175" cy="228600"/>
        </p:xfrm>
        <a:graphic>
          <a:graphicData uri="http://schemas.openxmlformats.org/presentationml/2006/ole">
            <p:oleObj spid="_x0000_s113673" name="Формула" r:id="rId10" imgW="634680" imgH="228600" progId="Equation.3">
              <p:embed/>
            </p:oleObj>
          </a:graphicData>
        </a:graphic>
      </p:graphicFrame>
      <p:pic>
        <p:nvPicPr>
          <p:cNvPr id="41993" name="Picture 9" descr="C:\Users\user\Desktop\ФОТО 100-106\110APPLE\IMG_06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791199" y="1295401"/>
            <a:ext cx="2438401" cy="1828800"/>
          </a:xfrm>
          <a:prstGeom prst="rect">
            <a:avLst/>
          </a:prstGeom>
          <a:noFill/>
        </p:spPr>
      </p:pic>
      <p:pic>
        <p:nvPicPr>
          <p:cNvPr id="41994" name="Picture 10" descr="C:\Users\user\Desktop\ФОТО 100-106\110APPLE\IMG_062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3200400" y="1295400"/>
            <a:ext cx="2438400" cy="1828800"/>
          </a:xfrm>
          <a:prstGeom prst="rect">
            <a:avLst/>
          </a:prstGeom>
          <a:noFill/>
        </p:spPr>
      </p:pic>
      <p:pic>
        <p:nvPicPr>
          <p:cNvPr id="41995" name="Picture 11" descr="C:\Users\user\Desktop\ФОТО 100-106\112\IMG_194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382637" y="1237346"/>
            <a:ext cx="2649607" cy="1766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95536" y="1196752"/>
          <a:ext cx="8496944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1569368" y="3342184"/>
            <a:ext cx="360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Урожайность, т/га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Эффективность влияния </a:t>
            </a:r>
            <a:r>
              <a:rPr lang="ru-RU" sz="2000" b="1" dirty="0" err="1" smtClean="0"/>
              <a:t>биоудобрения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Ризоторфин</a:t>
            </a:r>
            <a:r>
              <a:rPr lang="ru-RU" sz="2000" b="1" dirty="0" smtClean="0"/>
              <a:t>, в комплексе с </a:t>
            </a:r>
            <a:r>
              <a:rPr lang="ru-RU" sz="2000" b="1" dirty="0" err="1" smtClean="0"/>
              <a:t>биофунгицидами</a:t>
            </a:r>
            <a:r>
              <a:rPr lang="ru-RU" sz="2000" b="1" dirty="0" smtClean="0"/>
              <a:t> на результаты урожайности гороха «Тан». Агрокомплекс «</a:t>
            </a:r>
            <a:r>
              <a:rPr lang="ru-RU" sz="2000" b="1" dirty="0" err="1" smtClean="0"/>
              <a:t>Ак</a:t>
            </a:r>
            <a:r>
              <a:rPr lang="ru-RU" sz="2000" b="1" dirty="0" smtClean="0"/>
              <a:t> Барс» 2017 г. 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 50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/50%. Гумус за  6 лет 0,2% (2008-2013гг.)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051720" y="3717032"/>
            <a:ext cx="1080120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+16,78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22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Биохимический потенциал почвы  (численность </a:t>
            </a:r>
            <a:r>
              <a:rPr lang="ru-RU" sz="2000" b="1" dirty="0" err="1" smtClean="0">
                <a:solidFill>
                  <a:srgbClr val="FF0000"/>
                </a:solidFill>
              </a:rPr>
              <a:t>микромицетов</a:t>
            </a:r>
            <a:r>
              <a:rPr lang="ru-RU" sz="2000" b="1" dirty="0" smtClean="0">
                <a:solidFill>
                  <a:srgbClr val="FF0000"/>
                </a:solidFill>
              </a:rPr>
              <a:t> и актиномицетов  в почве  под посевами гороха и люцерны)  Агрокомплекс «</a:t>
            </a:r>
            <a:r>
              <a:rPr lang="ru-RU" sz="2000" b="1" dirty="0" err="1" smtClean="0">
                <a:solidFill>
                  <a:srgbClr val="FF0000"/>
                </a:solidFill>
              </a:rPr>
              <a:t>Ак</a:t>
            </a:r>
            <a:r>
              <a:rPr lang="ru-RU" sz="2000" b="1" dirty="0" smtClean="0">
                <a:solidFill>
                  <a:srgbClr val="FF0000"/>
                </a:solidFill>
              </a:rPr>
              <a:t> Барс»</a:t>
            </a: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62000" y="609601"/>
          <a:ext cx="7772400" cy="2926080"/>
        </p:xfrm>
        <a:graphic>
          <a:graphicData uri="http://schemas.openxmlformats.org/drawingml/2006/table">
            <a:tbl>
              <a:tblPr/>
              <a:tblGrid>
                <a:gridCol w="2266950"/>
                <a:gridCol w="2914368"/>
                <a:gridCol w="2591082"/>
              </a:tblGrid>
              <a:tr h="16844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Фаза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развития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растения(горох)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Варианты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6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К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онтроль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(без обработки)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Опыт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биокомплекс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Ризоторфин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»+ «Майский»)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44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Микромицеты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, КОЕ/г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99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Ветвления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1,8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Fusarium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6,0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latin typeface="Times New Roman"/>
                          <a:ea typeface="Times New Roman"/>
                        </a:rPr>
                        <a:t>Trichoderma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 30%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Fusarium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9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Полного налива бобов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5,0·10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latin typeface="Times New Roman"/>
                          <a:ea typeface="Times New Roman"/>
                        </a:rPr>
                        <a:t>Trichoderma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20%</a:t>
                      </a: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,     </a:t>
                      </a:r>
                      <a:r>
                        <a:rPr lang="en-US" sz="1300" i="1" dirty="0" err="1" smtClean="0"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 27%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i="1" dirty="0" smtClean="0">
                          <a:latin typeface="Times New Roman"/>
                          <a:ea typeface="Times New Roman"/>
                        </a:rPr>
                        <a:t>   </a:t>
                      </a:r>
                      <a:r>
                        <a:rPr lang="en-US" sz="1300" i="1" dirty="0" err="1" smtClean="0">
                          <a:latin typeface="Times New Roman"/>
                          <a:ea typeface="Times New Roman"/>
                        </a:rPr>
                        <a:t>Penicillium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 23%</a:t>
                      </a: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,      </a:t>
                      </a:r>
                      <a:r>
                        <a:rPr lang="en-US" sz="1300" i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Fusarium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8,0·10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latin typeface="Times New Roman"/>
                          <a:ea typeface="Times New Roman"/>
                        </a:rPr>
                        <a:t>Trichoderma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 70%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 25%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Times New Roman"/>
                          <a:ea typeface="Times New Roman"/>
                        </a:rPr>
                        <a:t>       </a:t>
                      </a:r>
                      <a:r>
                        <a:rPr lang="en-US" sz="1300" i="1" dirty="0" err="1">
                          <a:latin typeface="Times New Roman"/>
                          <a:ea typeface="Times New Roman"/>
                        </a:rPr>
                        <a:t>Penicillium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 25%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44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Актиномицеты, КОЕ/г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4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Ветвления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3,0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</a:rPr>
                        <a:t>4,3·10</a:t>
                      </a:r>
                      <a:r>
                        <a:rPr lang="ru-RU" sz="1300" baseline="3000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Полного налива бобов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8,0</a:t>
                      </a:r>
                      <a:r>
                        <a:rPr lang="ru-RU" sz="130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6,2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38200" y="3733800"/>
          <a:ext cx="7772400" cy="2926080"/>
        </p:xfrm>
        <a:graphic>
          <a:graphicData uri="http://schemas.openxmlformats.org/drawingml/2006/table">
            <a:tbl>
              <a:tblPr/>
              <a:tblGrid>
                <a:gridCol w="2617693"/>
                <a:gridCol w="2720925"/>
                <a:gridCol w="2433782"/>
              </a:tblGrid>
              <a:tr h="17298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Фаза развития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растения(люцерна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Варианты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К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онтроль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(без обработки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Опыт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биокомплекс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Ризоторфин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»+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Фитотрикс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8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Микромицеты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, КОЕ/г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95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Кущения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Fusarium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6,0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latin typeface="Times New Roman"/>
                          <a:ea typeface="Times New Roman"/>
                        </a:rPr>
                        <a:t>Trichoderma</a:t>
                      </a:r>
                      <a:r>
                        <a:rPr lang="en-US" sz="13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25%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35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Fusarium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8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Фаза налива первых бобов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5,0·10</a:t>
                      </a:r>
                      <a:r>
                        <a:rPr lang="ru-RU" sz="1300" baseline="30000" dirty="0" smtClean="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200" baseline="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 dirty="0" err="1" smtClean="0">
                          <a:latin typeface="Times New Roman"/>
                          <a:ea typeface="Times New Roman"/>
                        </a:rPr>
                        <a:t>Trichoderma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 20%</a:t>
                      </a: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,    </a:t>
                      </a:r>
                      <a:r>
                        <a:rPr lang="en-US" sz="1300" i="1" dirty="0" err="1" smtClean="0"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 27%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i="1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300" i="1" dirty="0" err="1" smtClean="0">
                          <a:latin typeface="Times New Roman"/>
                          <a:ea typeface="Times New Roman"/>
                        </a:rPr>
                        <a:t>Penicillium</a:t>
                      </a:r>
                      <a:r>
                        <a:rPr lang="ru-RU" sz="1300" dirty="0" smtClean="0">
                          <a:latin typeface="Times New Roman"/>
                          <a:ea typeface="Times New Roman"/>
                        </a:rPr>
                        <a:t> 23%</a:t>
                      </a: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en-US" sz="1200" baseline="0" dirty="0" smtClean="0">
                          <a:latin typeface="Times New Roman"/>
                          <a:ea typeface="Times New Roman"/>
                        </a:rPr>
                        <a:t>      </a:t>
                      </a:r>
                      <a:r>
                        <a:rPr lang="en-US" sz="1300" i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Fusarium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</a:rPr>
                        <a:t>7,0·10</a:t>
                      </a:r>
                      <a:r>
                        <a:rPr lang="ru-RU" sz="13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>
                          <a:latin typeface="Times New Roman"/>
                          <a:ea typeface="Times New Roman"/>
                        </a:rPr>
                        <a:t>Trichoderma</a:t>
                      </a:r>
                      <a:r>
                        <a:rPr lang="en-US" sz="130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300">
                          <a:latin typeface="Times New Roman"/>
                          <a:ea typeface="Times New Roman"/>
                        </a:rPr>
                        <a:t>65%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i="1">
                          <a:latin typeface="Times New Roman"/>
                          <a:ea typeface="Times New Roman"/>
                        </a:rPr>
                        <a:t>Aspergillus</a:t>
                      </a:r>
                      <a:r>
                        <a:rPr lang="ru-RU" sz="1300">
                          <a:latin typeface="Times New Roman"/>
                          <a:ea typeface="Times New Roman"/>
                        </a:rPr>
                        <a:t> 15%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i="1">
                          <a:latin typeface="Times New Roman"/>
                          <a:ea typeface="Times New Roman"/>
                        </a:rPr>
                        <a:t>       </a:t>
                      </a:r>
                      <a:r>
                        <a:rPr lang="en-US" sz="1300" i="1">
                          <a:latin typeface="Times New Roman"/>
                          <a:ea typeface="Times New Roman"/>
                        </a:rPr>
                        <a:t>Penicillium</a:t>
                      </a:r>
                      <a:r>
                        <a:rPr lang="ru-RU" sz="1300">
                          <a:latin typeface="Times New Roman"/>
                          <a:ea typeface="Times New Roman"/>
                        </a:rPr>
                        <a:t> 20%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8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Актиномицеты, КОЕ/г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Кущения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3,0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3,5·10</a:t>
                      </a:r>
                      <a:r>
                        <a:rPr lang="ru-RU" sz="1300" baseline="30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Фаза налива первых бобов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8,0</a:t>
                      </a:r>
                      <a:r>
                        <a:rPr lang="ru-RU" sz="1300" dirty="0">
                          <a:latin typeface="Times New Roman"/>
                          <a:ea typeface="Times New Roman"/>
                        </a:rPr>
                        <a:t>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5·10</a:t>
                      </a:r>
                      <a:r>
                        <a:rPr lang="ru-RU" sz="13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Уникальный </a:t>
            </a:r>
            <a:r>
              <a:rPr lang="ru-RU" sz="4400" b="1" dirty="0" err="1" smtClean="0">
                <a:solidFill>
                  <a:schemeClr val="accent6">
                    <a:lumMod val="75000"/>
                  </a:schemeClr>
                </a:solidFill>
              </a:rPr>
              <a:t>Гумус+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4400" b="1" dirty="0" err="1" smtClean="0">
                <a:solidFill>
                  <a:schemeClr val="accent6">
                    <a:lumMod val="75000"/>
                  </a:schemeClr>
                </a:solidFill>
              </a:rPr>
              <a:t>биодеструктор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ru-RU" sz="2000" b="1" dirty="0" smtClean="0"/>
              <a:t>Для разложения растительных остатков и санации почвы</a:t>
            </a:r>
            <a:endParaRPr lang="ru-RU" sz="2000" dirty="0" smtClean="0"/>
          </a:p>
          <a:p>
            <a:pPr algn="ctr"/>
            <a:r>
              <a:rPr lang="ru-RU" sz="2000" b="1" dirty="0" smtClean="0"/>
              <a:t> (после сбора урожая зерновых, технических и других культур доза - 2,5 л/га)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Решаем сразу несколько </a:t>
            </a:r>
            <a:r>
              <a:rPr lang="ru-RU" dirty="0" err="1" smtClean="0">
                <a:solidFill>
                  <a:srgbClr val="FF0000"/>
                </a:solidFill>
              </a:rPr>
              <a:t>несколько</a:t>
            </a:r>
            <a:r>
              <a:rPr lang="ru-RU" dirty="0" smtClean="0">
                <a:solidFill>
                  <a:srgbClr val="FF0000"/>
                </a:solidFill>
              </a:rPr>
              <a:t> задач: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b="1" dirty="0" smtClean="0"/>
              <a:t>Ускорение разложения растительных остатков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 Разуплотнение почвы(аэрация)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 Снижение уровня почвенной инфекции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 Повышение плодородия почвы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 Насыщение почвы </a:t>
            </a:r>
            <a:r>
              <a:rPr lang="ru-RU" sz="2000" b="1" dirty="0" err="1" smtClean="0"/>
              <a:t>агрономически</a:t>
            </a:r>
            <a:r>
              <a:rPr lang="ru-RU" sz="2000" b="1" dirty="0" smtClean="0"/>
              <a:t> полезными  микроорганизмами 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/>
              <a:t> Превращение пожнивных остатков в высокоценное органическое удобрение с помощью специальных микроорганизмов.</a:t>
            </a:r>
          </a:p>
          <a:p>
            <a:endParaRPr lang="ru-RU" b="1" dirty="0"/>
          </a:p>
        </p:txBody>
      </p:sp>
      <p:pic>
        <p:nvPicPr>
          <p:cNvPr id="5" name="Picture 11" descr="D:\Документы\Desktop\ООО НПИ Биопрепраты\Уникальный Гумус+\1341220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600200"/>
            <a:ext cx="2472680" cy="126572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00200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червя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438400"/>
            <a:ext cx="554182" cy="457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8100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Только с помощью этого БП можно контролировать активность возбудителей болезней и вредителей, а также удерживать влагу в почве.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а)Опрыскивание стерни </a:t>
            </a:r>
            <a:r>
              <a:rPr lang="ru-RU" sz="1600" b="1" dirty="0" err="1" smtClean="0"/>
              <a:t>перез</a:t>
            </a:r>
            <a:r>
              <a:rPr lang="ru-RU" sz="1600" b="1" dirty="0" smtClean="0"/>
              <a:t> ее заделкой;</a:t>
            </a:r>
          </a:p>
          <a:p>
            <a:r>
              <a:rPr lang="ru-RU" sz="1600" b="1" dirty="0" smtClean="0"/>
              <a:t>б) с заделкой вместе с </a:t>
            </a:r>
            <a:r>
              <a:rPr lang="ru-RU" sz="1600" b="1" dirty="0" err="1" smtClean="0"/>
              <a:t>сидератами</a:t>
            </a:r>
            <a:r>
              <a:rPr lang="ru-RU" sz="1600" b="1" dirty="0" smtClean="0"/>
              <a:t>;</a:t>
            </a:r>
          </a:p>
          <a:p>
            <a:r>
              <a:rPr lang="ru-RU" sz="1600" b="1" dirty="0" smtClean="0"/>
              <a:t>в)опрыскивание перед основной обработкой почвы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410200"/>
            <a:ext cx="891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Благодаря уникальному консорциуму (регенерирующие функции)   в почве ускоряется обмен веществ, минеральные и органические вещества переходят в усвояемую для растений форму.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81000"/>
            <a:ext cx="6781800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90500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9144000" cy="721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Научно обоснованный подбор эффективных  комбинаций </a:t>
            </a:r>
            <a:r>
              <a:rPr lang="ru-RU" sz="2000" b="1" dirty="0" err="1" smtClean="0">
                <a:solidFill>
                  <a:srgbClr val="FF0000"/>
                </a:solidFill>
              </a:rPr>
              <a:t>Фитотрикс</a:t>
            </a:r>
            <a:r>
              <a:rPr lang="ru-RU" sz="2000" b="1" dirty="0" smtClean="0">
                <a:solidFill>
                  <a:srgbClr val="FF0000"/>
                </a:solidFill>
              </a:rPr>
              <a:t> с бактериальными препаратами </a:t>
            </a:r>
            <a:r>
              <a:rPr lang="ru-RU" sz="2000" b="1" dirty="0" smtClean="0"/>
              <a:t>для усиления </a:t>
            </a:r>
            <a:r>
              <a:rPr lang="ru-RU" sz="2000" b="1" dirty="0" err="1" smtClean="0"/>
              <a:t>супрессивности</a:t>
            </a:r>
            <a:r>
              <a:rPr lang="ru-RU" sz="2000" b="1" dirty="0" smtClean="0"/>
              <a:t>  почвы (устойчивости почвы к заражению) для </a:t>
            </a:r>
            <a:r>
              <a:rPr lang="ru-RU" sz="2000" b="1" dirty="0" smtClean="0">
                <a:solidFill>
                  <a:srgbClr val="FF0000"/>
                </a:solidFill>
              </a:rPr>
              <a:t>повышения эффективности мероприятий по </a:t>
            </a:r>
            <a:r>
              <a:rPr lang="ru-RU" sz="2000" b="1" dirty="0" err="1" smtClean="0">
                <a:solidFill>
                  <a:srgbClr val="FF0000"/>
                </a:solidFill>
              </a:rPr>
              <a:t>биологизации</a:t>
            </a:r>
            <a:r>
              <a:rPr lang="ru-RU" sz="2000" b="1" dirty="0" smtClean="0">
                <a:solidFill>
                  <a:srgbClr val="FF0000"/>
                </a:solidFill>
              </a:rPr>
              <a:t> земледелия </a:t>
            </a:r>
            <a:r>
              <a:rPr lang="ru-RU" sz="2000" b="1" dirty="0" smtClean="0"/>
              <a:t>Татарстана</a:t>
            </a:r>
          </a:p>
          <a:p>
            <a:pPr lvl="0">
              <a:lnSpc>
                <a:spcPct val="150000"/>
              </a:lnSpc>
            </a:pPr>
            <a:endParaRPr lang="ru-RU" sz="2000" dirty="0" smtClean="0"/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1)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Фиторикс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Trichoderma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) +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Ризоторфин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</a:rPr>
              <a:t>2) </a:t>
            </a:r>
            <a:r>
              <a:rPr lang="ru-RU" sz="1600" b="1" dirty="0" err="1" smtClean="0">
                <a:solidFill>
                  <a:srgbClr val="002060"/>
                </a:solidFill>
              </a:rPr>
              <a:t>Фиторикс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(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Trichoderma</a:t>
            </a:r>
            <a:r>
              <a:rPr lang="ru-RU" sz="1600" b="1" dirty="0" smtClean="0">
                <a:solidFill>
                  <a:srgbClr val="002060"/>
                </a:solidFill>
              </a:rPr>
              <a:t>) +азотобактер( </a:t>
            </a:r>
            <a:r>
              <a:rPr lang="ru-RU" sz="1600" b="1" dirty="0" err="1" smtClean="0">
                <a:solidFill>
                  <a:srgbClr val="002060"/>
                </a:solidFill>
              </a:rPr>
              <a:t>Ризоагрин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  <a:r>
              <a:rPr lang="ru-RU" sz="1600" b="1" dirty="0" err="1" smtClean="0">
                <a:solidFill>
                  <a:srgbClr val="002060"/>
                </a:solidFill>
              </a:rPr>
              <a:t>Мизорин</a:t>
            </a:r>
            <a:r>
              <a:rPr lang="ru-RU" sz="1600" b="1" dirty="0" smtClean="0">
                <a:solidFill>
                  <a:srgbClr val="002060"/>
                </a:solidFill>
              </a:rPr>
              <a:t>;)</a:t>
            </a: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3) </a:t>
            </a:r>
            <a:r>
              <a:rPr lang="ru-RU" sz="1600" b="1" dirty="0" err="1" smtClean="0">
                <a:solidFill>
                  <a:schemeClr val="accent3">
                    <a:lumMod val="50000"/>
                  </a:schemeClr>
                </a:solidFill>
              </a:rPr>
              <a:t>Фиторикс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Trichoderma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) + бактерии рода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Pseudomonas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(Майский)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600" dirty="0" smtClean="0">
                <a:solidFill>
                  <a:schemeClr val="accent2"/>
                </a:solidFill>
              </a:rPr>
              <a:t>4</a:t>
            </a:r>
            <a:r>
              <a:rPr lang="ru-RU" sz="1600" b="1" dirty="0" smtClean="0">
                <a:solidFill>
                  <a:schemeClr val="accent2"/>
                </a:solidFill>
              </a:rPr>
              <a:t>) </a:t>
            </a:r>
            <a:r>
              <a:rPr lang="ru-RU" sz="1600" b="1" dirty="0" err="1" smtClean="0">
                <a:solidFill>
                  <a:schemeClr val="accent2"/>
                </a:solidFill>
              </a:rPr>
              <a:t>Фиторикс</a:t>
            </a:r>
            <a:r>
              <a:rPr lang="ru-RU" sz="1600" b="1" dirty="0" smtClean="0">
                <a:solidFill>
                  <a:schemeClr val="accent2"/>
                </a:solidFill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(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Trichoderma</a:t>
            </a:r>
            <a:r>
              <a:rPr lang="ru-RU" sz="1600" b="1" dirty="0" smtClean="0">
                <a:solidFill>
                  <a:schemeClr val="accent2"/>
                </a:solidFill>
              </a:rPr>
              <a:t>)+</a:t>
            </a:r>
            <a:r>
              <a:rPr lang="en-US" sz="1600" b="1" i="1" dirty="0" smtClean="0">
                <a:solidFill>
                  <a:schemeClr val="accent2"/>
                </a:solidFill>
              </a:rPr>
              <a:t> </a:t>
            </a:r>
            <a:r>
              <a:rPr lang="ru-RU" sz="1600" b="1" i="1" dirty="0" smtClean="0">
                <a:solidFill>
                  <a:schemeClr val="accent2"/>
                </a:solidFill>
              </a:rPr>
              <a:t>бактерии р.</a:t>
            </a:r>
            <a:r>
              <a:rPr lang="en-US" sz="1600" b="1" i="1" dirty="0" smtClean="0">
                <a:solidFill>
                  <a:schemeClr val="accent2"/>
                </a:solidFill>
              </a:rPr>
              <a:t>Bacillus</a:t>
            </a:r>
            <a:r>
              <a:rPr lang="ru-RU" sz="1600" b="1" i="1" dirty="0" smtClean="0">
                <a:solidFill>
                  <a:schemeClr val="accent2"/>
                </a:solidFill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</a:rPr>
              <a:t>amyloliquefaciens</a:t>
            </a:r>
            <a:endParaRPr lang="ru-RU" sz="1600" b="1" dirty="0" smtClean="0">
              <a:solidFill>
                <a:schemeClr val="accent2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2"/>
                </a:solidFill>
              </a:rPr>
              <a:t>( </a:t>
            </a:r>
            <a:r>
              <a:rPr lang="ru-RU" b="1" dirty="0" err="1" smtClean="0">
                <a:solidFill>
                  <a:schemeClr val="accent2"/>
                </a:solidFill>
              </a:rPr>
              <a:t>Бацизулин</a:t>
            </a:r>
            <a:r>
              <a:rPr lang="ru-RU" b="1" dirty="0" smtClean="0">
                <a:solidFill>
                  <a:schemeClr val="accent2"/>
                </a:solidFill>
              </a:rPr>
              <a:t>) </a:t>
            </a:r>
          </a:p>
          <a:p>
            <a:pPr lvl="0"/>
            <a:endParaRPr lang="ru-RU" sz="2000" b="1" dirty="0" smtClean="0"/>
          </a:p>
          <a:p>
            <a:pPr lvl="0"/>
            <a:r>
              <a:rPr lang="ru-RU" sz="2000" b="1" dirty="0" smtClean="0"/>
              <a:t>Результат:</a:t>
            </a:r>
            <a:endParaRPr lang="ru-RU" b="1" dirty="0" smtClean="0"/>
          </a:p>
          <a:p>
            <a:pPr lvl="0"/>
            <a:r>
              <a:rPr lang="ru-RU" sz="1600" b="1" dirty="0" smtClean="0"/>
              <a:t>1) стабилизации равновесной структуры микробного сообщества </a:t>
            </a:r>
          </a:p>
          <a:p>
            <a:r>
              <a:rPr lang="ru-RU" sz="1600" b="1" dirty="0" smtClean="0"/>
              <a:t>  2) эффективное подавление смешанной </a:t>
            </a:r>
            <a:r>
              <a:rPr lang="ru-RU" sz="1600" b="1" dirty="0" err="1" smtClean="0"/>
              <a:t>бактериально-грибной</a:t>
            </a:r>
            <a:r>
              <a:rPr lang="ru-RU" sz="1600" b="1" dirty="0" smtClean="0"/>
              <a:t> инфекции</a:t>
            </a:r>
          </a:p>
          <a:p>
            <a:r>
              <a:rPr lang="ru-RU" sz="1600" b="1" dirty="0" smtClean="0"/>
              <a:t>3) повышение биологический активности почвы.</a:t>
            </a:r>
          </a:p>
          <a:p>
            <a:r>
              <a:rPr lang="ru-RU" sz="1400" dirty="0" smtClean="0"/>
              <a:t> Для этого нами  проводятся в течение многих десятилетий  мелко деляночные и полевые испытания на разных типах почв РТ на фоне различных типов антропогенного воздействия и севооборота с учетом типов механической обработки почвы и т.д.</a:t>
            </a: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Почва здоровая: имеет богатую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биоту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, умеет обезвреживать пестициды и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микотоксины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подавлять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фитопатогенов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600" dirty="0" smtClean="0"/>
              <a:t> </a:t>
            </a:r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6019800"/>
            <a:ext cx="937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.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551837"/>
            <a:ext cx="4572000" cy="463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2"/>
                </a:solidFill>
              </a:rPr>
              <a:t>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836712"/>
          <a:ext cx="8712966" cy="41381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84176"/>
                <a:gridCol w="1368150"/>
                <a:gridCol w="1404157"/>
                <a:gridCol w="1452161"/>
                <a:gridCol w="1452161"/>
                <a:gridCol w="1452161"/>
              </a:tblGrid>
              <a:tr h="57888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Вариант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аэробных </a:t>
                      </a:r>
                      <a:r>
                        <a:rPr lang="ru-RU" sz="1600" dirty="0" err="1" smtClean="0"/>
                        <a:t>целлюлозоразлагающих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/>
                        <a:t>микроорганизмов, тыс. на 1 г воздушно-сухой почвы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Степень разрушения </a:t>
                      </a:r>
                      <a:r>
                        <a:rPr lang="ru-RU" sz="1600" dirty="0" err="1"/>
                        <a:t>целлюлозы,%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Группы микроорганизмов, </a:t>
                      </a:r>
                      <a:r>
                        <a:rPr lang="ru-RU" sz="1600" dirty="0" err="1"/>
                        <a:t>тыч</a:t>
                      </a:r>
                      <a:r>
                        <a:rPr lang="ru-RU" sz="1600" dirty="0"/>
                        <a:t>. на 1 г воздушно-сухой почвы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3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Общее количество бактерий на МПА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Общее количество бактерий на КАА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/>
                        <a:t>Микроско-пические</a:t>
                      </a:r>
                      <a:r>
                        <a:rPr lang="ru-RU" sz="1600" b="1" dirty="0"/>
                        <a:t> грибы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2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Круйзер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3,8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7,2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2960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2842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55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8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Флаво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бактерин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7,2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23,8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4120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2924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8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</a:rPr>
                        <a:t>Круйзер+Флавобактерин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</a:rPr>
                        <a:t>6,1</a:t>
                      </a:r>
                      <a:endParaRPr lang="ru-RU" sz="16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</a:rPr>
                        <a:t>20,6</a:t>
                      </a:r>
                      <a:endParaRPr lang="ru-RU" sz="16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</a:rPr>
                        <a:t>3041</a:t>
                      </a:r>
                      <a:endParaRPr lang="ru-RU" sz="1600" b="1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2856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53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Контроль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3,0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8,4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3213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2993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60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Влияние предпосевной обработки семян горчицы различными средствами на биологическую активность почвы ( в среднем за 3 года) (ВНИИСХМ С-П)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10367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 этом количество </a:t>
            </a:r>
            <a:r>
              <a:rPr lang="ru-RU" b="1" dirty="0" err="1" smtClean="0"/>
              <a:t>целлюлозоразлагающих</a:t>
            </a:r>
            <a:r>
              <a:rPr lang="ru-RU" b="1" dirty="0" smtClean="0"/>
              <a:t> микроорганизмов увеличивалось в 2,5 раза по сравнению с контролем и в 1,9-2,9 раза относительно вариантов с применением химического пестицида. Несколько ниже, чем при использовании биопрепарата, были показатели </a:t>
            </a:r>
            <a:r>
              <a:rPr lang="ru-RU" b="1" dirty="0" smtClean="0">
                <a:solidFill>
                  <a:srgbClr val="FF0000"/>
                </a:solidFill>
              </a:rPr>
              <a:t>на варианте </a:t>
            </a:r>
            <a:r>
              <a:rPr lang="ru-RU" b="1" dirty="0" err="1" smtClean="0">
                <a:solidFill>
                  <a:srgbClr val="FF0000"/>
                </a:solidFill>
              </a:rPr>
              <a:t>Круйзер+Флавобактерин</a:t>
            </a:r>
            <a:r>
              <a:rPr lang="ru-RU" b="1" dirty="0" smtClean="0">
                <a:solidFill>
                  <a:srgbClr val="FF0000"/>
                </a:solidFill>
              </a:rPr>
              <a:t>, где также отмечалась активизация (в 1,6-2,3 раза) </a:t>
            </a:r>
            <a:r>
              <a:rPr lang="ru-RU" b="1" dirty="0" err="1" smtClean="0">
                <a:solidFill>
                  <a:srgbClr val="FF0000"/>
                </a:solidFill>
              </a:rPr>
              <a:t>целлюлозоразлагающих</a:t>
            </a:r>
            <a:r>
              <a:rPr lang="ru-RU" b="1" dirty="0" smtClean="0">
                <a:solidFill>
                  <a:srgbClr val="FF0000"/>
                </a:solidFill>
              </a:rPr>
              <a:t> процессов по сравнению с контролем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908720"/>
          <a:ext cx="8568954" cy="391182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28159"/>
                <a:gridCol w="1428159"/>
                <a:gridCol w="1428159"/>
                <a:gridCol w="1428159"/>
                <a:gridCol w="1428159"/>
                <a:gridCol w="1428159"/>
              </a:tblGrid>
              <a:tr h="389015">
                <a:tc rowSpan="2"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Энтомофаги </a:t>
                      </a:r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Варианты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4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Круйзер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Флаво</a:t>
                      </a:r>
                      <a:r>
                        <a:rPr lang="ru-RU" b="1" dirty="0" smtClean="0"/>
                        <a:t>-</a:t>
                      </a:r>
                    </a:p>
                    <a:p>
                      <a:pPr algn="ctr"/>
                      <a:r>
                        <a:rPr lang="ru-RU" b="1" dirty="0" err="1" smtClean="0"/>
                        <a:t>бактерин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/>
                        <a:t>Круйзер+</a:t>
                      </a:r>
                      <a:endParaRPr lang="ru-RU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/>
                        <a:t>флавобактерин</a:t>
                      </a:r>
                      <a:endParaRPr lang="ru-RU" sz="1800" b="1" dirty="0" smtClean="0"/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Фурадан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Контроль</a:t>
                      </a:r>
                      <a:endParaRPr lang="ru-RU" b="1" dirty="0"/>
                    </a:p>
                  </a:txBody>
                  <a:tcPr/>
                </a:tc>
              </a:tr>
              <a:tr h="77803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Хищные насекомые</a:t>
                      </a:r>
                      <a:r>
                        <a:rPr lang="ru-RU" b="1" baseline="0" dirty="0" smtClean="0"/>
                        <a:t>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4,2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5,4</a:t>
                      </a:r>
                      <a:endParaRPr lang="ru-RU" b="1" dirty="0"/>
                    </a:p>
                  </a:txBody>
                  <a:tcPr/>
                </a:tc>
              </a:tr>
              <a:tr h="77803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Пауки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1,7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3,2</a:t>
                      </a:r>
                      <a:endParaRPr lang="ru-RU" b="1" dirty="0"/>
                    </a:p>
                  </a:txBody>
                  <a:tcPr/>
                </a:tc>
              </a:tr>
              <a:tr h="77803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5,9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9,1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6,7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8,6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0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Численность энтомофагов на посеве горчицы в период </a:t>
            </a:r>
            <a:r>
              <a:rPr lang="ru-RU" sz="2000" b="1" dirty="0" err="1" smtClean="0"/>
              <a:t>всхода</a:t>
            </a:r>
            <a:r>
              <a:rPr lang="ru-RU" sz="2000" b="1" dirty="0" smtClean="0"/>
              <a:t> – стеблевание при предпосевной обработке семян, тыс. шт./га  (ВНИИСХМ С-П)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01317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Более мягким воздействием на </a:t>
            </a:r>
            <a:r>
              <a:rPr lang="ru-RU" b="1" dirty="0" err="1" smtClean="0"/>
              <a:t>энтомокомплекс</a:t>
            </a:r>
            <a:r>
              <a:rPr lang="ru-RU" b="1" dirty="0" smtClean="0"/>
              <a:t> характеризовались варианты с применением </a:t>
            </a:r>
            <a:r>
              <a:rPr lang="ru-RU" b="1" dirty="0" err="1" smtClean="0"/>
              <a:t>Круйзера</a:t>
            </a:r>
            <a:r>
              <a:rPr lang="ru-RU" b="1" dirty="0" smtClean="0"/>
              <a:t> и смесевой композиции </a:t>
            </a:r>
            <a:r>
              <a:rPr lang="ru-RU" b="1" dirty="0" err="1" smtClean="0"/>
              <a:t>Круйзера</a:t>
            </a:r>
            <a:r>
              <a:rPr lang="ru-RU" b="1" dirty="0" smtClean="0"/>
              <a:t> и </a:t>
            </a:r>
            <a:r>
              <a:rPr lang="ru-RU" b="1" dirty="0" err="1" smtClean="0"/>
              <a:t>Флавобактерина</a:t>
            </a:r>
            <a:r>
              <a:rPr lang="ru-RU" b="1" dirty="0" smtClean="0"/>
              <a:t>. </a:t>
            </a:r>
            <a:r>
              <a:rPr lang="ru-RU" b="1" dirty="0" err="1" smtClean="0"/>
              <a:t>Круйзер</a:t>
            </a:r>
            <a:endParaRPr lang="ru-RU" b="1" dirty="0" smtClean="0"/>
          </a:p>
          <a:p>
            <a:r>
              <a:rPr lang="ru-RU" b="1" dirty="0" smtClean="0"/>
              <a:t> ( при использовании в чистом виде) снижал численность пауков почти в 1,9 раза, чего не наблюдалось на варианте с применением смеси пестицида с удобрением. </a:t>
            </a:r>
            <a:r>
              <a:rPr lang="ru-RU" b="1" dirty="0" smtClean="0">
                <a:solidFill>
                  <a:srgbClr val="FF0000"/>
                </a:solidFill>
              </a:rPr>
              <a:t>Применение </a:t>
            </a:r>
            <a:r>
              <a:rPr lang="ru-RU" b="1" dirty="0" err="1" smtClean="0">
                <a:solidFill>
                  <a:srgbClr val="FF0000"/>
                </a:solidFill>
              </a:rPr>
              <a:t>Флавобактерина</a:t>
            </a:r>
            <a:r>
              <a:rPr lang="ru-RU" b="1" dirty="0" smtClean="0">
                <a:solidFill>
                  <a:srgbClr val="FF0000"/>
                </a:solidFill>
              </a:rPr>
              <a:t> практически не влияло на численность хищных насекомых, наблюдалось некоторое увеличение количества паукообразных (в 1,2 раза).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11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Обрати ВНИМАНИЕ !!!</a:t>
            </a:r>
          </a:p>
          <a:p>
            <a:pPr algn="ctr">
              <a:buFontTx/>
              <a:buChar char="-"/>
            </a:pPr>
            <a:r>
              <a:rPr lang="ru-RU" sz="1400" b="1" dirty="0" smtClean="0">
                <a:cs typeface="Times New Roman" pitchFamily="18" charset="0"/>
              </a:rPr>
              <a:t> В республике Татарстан за последние 40 лет содержание гумуса в пахотном слое снизилось на 1,2 %( с 5,7% - 1970г, 4,9% – 2012г.)и баланс основных элементов питания сельскохозяйственных культур в земледелии остается отрицательным(в естественных условиях содержание гумуса  повышается за 100 лет на  1%)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52304" y="1484784"/>
            <a:ext cx="4024370" cy="26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b="1" u="sng" dirty="0" smtClean="0"/>
              <a:t>Почвоутомление.  </a:t>
            </a:r>
            <a:r>
              <a:rPr lang="ru-RU" b="1" dirty="0" smtClean="0"/>
              <a:t>         </a:t>
            </a:r>
            <a:r>
              <a:rPr lang="ru-RU" b="1" u="sng" dirty="0" smtClean="0"/>
              <a:t>Пути решения.</a:t>
            </a:r>
            <a:endParaRPr lang="ru-RU" b="1" u="sng" dirty="0"/>
          </a:p>
        </p:txBody>
      </p:sp>
      <p:sp>
        <p:nvSpPr>
          <p:cNvPr id="9" name="Блок-схема: узел 8"/>
          <p:cNvSpPr/>
          <p:nvPr/>
        </p:nvSpPr>
        <p:spPr>
          <a:xfrm>
            <a:off x="899592" y="2348880"/>
            <a:ext cx="2099640" cy="1791088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cs typeface="Times New Roman" pitchFamily="18" charset="0"/>
              </a:rPr>
              <a:t>1</a:t>
            </a:r>
            <a:r>
              <a:rPr lang="ru-RU" sz="1050" b="1" dirty="0" smtClean="0">
                <a:cs typeface="Times New Roman" pitchFamily="18" charset="0"/>
              </a:rPr>
              <a:t>.Обработка растительных пожнивных остатков Уникальный ГУМУС+  (2,5 л/га).  Энергией для всего живого в почве является неразложившаяся органика.</a:t>
            </a:r>
          </a:p>
          <a:p>
            <a:pPr algn="ctr"/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0" y="3789040"/>
            <a:ext cx="2203700" cy="20899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cs typeface="Times New Roman" pitchFamily="18" charset="0"/>
              </a:rPr>
              <a:t>2</a:t>
            </a:r>
            <a:r>
              <a:rPr lang="ru-RU" sz="1100" b="1" dirty="0" smtClean="0">
                <a:cs typeface="Times New Roman" pitchFamily="18" charset="0"/>
              </a:rPr>
              <a:t>. Предпосевная обработка семян (0,3 л/т  в зависимости от степени зараженности)</a:t>
            </a:r>
          </a:p>
          <a:p>
            <a:pPr algn="ctr"/>
            <a:r>
              <a:rPr lang="ru-RU" sz="1100" b="1" dirty="0" err="1" smtClean="0">
                <a:cs typeface="Times New Roman" pitchFamily="18" charset="0"/>
              </a:rPr>
              <a:t>биоудобрение</a:t>
            </a:r>
            <a:r>
              <a:rPr lang="ru-RU" sz="1100" b="1" dirty="0" smtClean="0">
                <a:cs typeface="Times New Roman" pitchFamily="18" charset="0"/>
              </a:rPr>
              <a:t> + </a:t>
            </a:r>
            <a:r>
              <a:rPr lang="ru-RU" sz="1100" b="1" dirty="0" err="1" smtClean="0">
                <a:cs typeface="Times New Roman" pitchFamily="18" charset="0"/>
              </a:rPr>
              <a:t>биофунгицид</a:t>
            </a:r>
            <a:r>
              <a:rPr lang="ru-RU" sz="1100" b="1" dirty="0" smtClean="0">
                <a:cs typeface="Times New Roman" pitchFamily="18" charset="0"/>
              </a:rPr>
              <a:t> или </a:t>
            </a:r>
            <a:r>
              <a:rPr lang="ru-RU" sz="1100" b="1" dirty="0" err="1" smtClean="0">
                <a:cs typeface="Times New Roman" pitchFamily="18" charset="0"/>
              </a:rPr>
              <a:t>биофунгицид</a:t>
            </a:r>
            <a:r>
              <a:rPr lang="ru-RU" sz="1100" b="1" dirty="0" smtClean="0">
                <a:cs typeface="Times New Roman" pitchFamily="18" charset="0"/>
              </a:rPr>
              <a:t> + хим. протравитель.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2051720" y="3933056"/>
            <a:ext cx="1779672" cy="1659042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cs typeface="Times New Roman" pitchFamily="18" charset="0"/>
              </a:rPr>
              <a:t>3</a:t>
            </a:r>
            <a:r>
              <a:rPr lang="ru-RU" sz="1050" b="1" dirty="0" smtClean="0">
                <a:cs typeface="Times New Roman" pitchFamily="18" charset="0"/>
              </a:rPr>
              <a:t>.Обработка растений по вегетации </a:t>
            </a:r>
            <a:r>
              <a:rPr lang="ru-RU" sz="1050" b="1" dirty="0" err="1" smtClean="0">
                <a:cs typeface="Times New Roman" pitchFamily="18" charset="0"/>
              </a:rPr>
              <a:t>биофунгицидами</a:t>
            </a:r>
            <a:r>
              <a:rPr lang="ru-RU" sz="1050" b="1" dirty="0" smtClean="0">
                <a:cs typeface="Times New Roman" pitchFamily="18" charset="0"/>
              </a:rPr>
              <a:t> (2л/га), корневые и внекорневые подкормки.</a:t>
            </a:r>
          </a:p>
          <a:p>
            <a:pPr algn="ctr"/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492896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Получен Патент на способ оценки пригодности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почвы для возделывания сельскохозяйственных культур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 descr="F:\патент\диплом1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65104"/>
            <a:ext cx="936104" cy="1152128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 descr="C:\Users\Aliya\AppData\Local\Microsoft\Windows\INetCache\Content.Word\IMG_26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52120" y="4365104"/>
            <a:ext cx="158417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liya\Desktop\Насих-патент фото\IMG_23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020272" y="4293096"/>
            <a:ext cx="15841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031432" y="593467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cs typeface="Times New Roman" pitchFamily="18" charset="0"/>
              </a:rPr>
              <a:t>Изобретатели:</a:t>
            </a:r>
            <a:r>
              <a:rPr lang="ru-RU" b="1" dirty="0" smtClean="0">
                <a:cs typeface="Times New Roman" pitchFamily="18" charset="0"/>
              </a:rPr>
              <a:t>     Главный агроном ООО НПИ "Биопрепараты" </a:t>
            </a:r>
            <a:r>
              <a:rPr lang="ru-RU" b="1" dirty="0" err="1" smtClean="0">
                <a:cs typeface="Times New Roman" pitchFamily="18" charset="0"/>
              </a:rPr>
              <a:t>Гимадиев</a:t>
            </a:r>
            <a:r>
              <a:rPr lang="ru-RU" b="1" dirty="0" smtClean="0">
                <a:cs typeface="Times New Roman" pitchFamily="18" charset="0"/>
              </a:rPr>
              <a:t> Н. Г. и руководитель СХПК «Урал»  </a:t>
            </a:r>
            <a:r>
              <a:rPr lang="ru-RU" b="1" dirty="0" err="1" smtClean="0">
                <a:cs typeface="Times New Roman" pitchFamily="18" charset="0"/>
              </a:rPr>
              <a:t>Хабибрахманов</a:t>
            </a:r>
            <a:r>
              <a:rPr lang="ru-RU" b="1" dirty="0" smtClean="0">
                <a:cs typeface="Times New Roman" pitchFamily="18" charset="0"/>
              </a:rPr>
              <a:t> Г. Х.</a:t>
            </a:r>
            <a:endParaRPr lang="ru-RU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2182111">
            <a:off x="2736604" y="3268359"/>
            <a:ext cx="344533" cy="480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9261989">
            <a:off x="3447704" y="3107200"/>
            <a:ext cx="360040" cy="673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ятно 1 19"/>
          <p:cNvSpPr/>
          <p:nvPr/>
        </p:nvSpPr>
        <p:spPr>
          <a:xfrm rot="20129035">
            <a:off x="-159021" y="1219338"/>
            <a:ext cx="2852652" cy="1578172"/>
          </a:xfrm>
          <a:prstGeom prst="irregularSeal1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Новинка «Уникальный ГУМУС+» - санация и разуплотнение почвы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5856" y="170080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Брать курс на оздоровление почвы!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5776" y="20608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Пути оздоровления (</a:t>
            </a:r>
            <a:r>
              <a:rPr lang="ru-RU" b="1" dirty="0" err="1" smtClean="0"/>
              <a:t>низкозатратные</a:t>
            </a:r>
            <a:r>
              <a:rPr lang="ru-RU" b="1" dirty="0" smtClean="0"/>
              <a:t> биотехнологии!)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5919281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У каждый культуры своя микрофлора.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(обогащать </a:t>
            </a:r>
            <a:r>
              <a:rPr lang="ru-RU" sz="1100" b="1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агрономически</a:t>
            </a:r>
            <a:r>
              <a:rPr lang="ru-RU" sz="11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полезными правильными микробами!)</a:t>
            </a:r>
            <a:endParaRPr lang="ru-RU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95936" y="3140968"/>
            <a:ext cx="5148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Book Antiqua" pitchFamily="18" charset="0"/>
              </a:rPr>
              <a:t>Задачей (целью) изобретения является повышение точности и объективности  оценки пригодности почвы для возделывания культур с учетом физико-химических и биологических факторов.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066800"/>
            <a:ext cx="5459288" cy="14465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Биоудобрения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биостимуляторы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(комплексного действия):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РИЗОТОРФИН,  РИЗОАГРИН,  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1"/>
                </a:solidFill>
              </a:rPr>
              <a:t>МИЗОРИН,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АГРОФИЛ</a:t>
            </a:r>
          </a:p>
          <a:p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ФЛАВОБАКТЕРИН , АЗОРИЗИН.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2590800"/>
            <a:ext cx="5707360" cy="923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Биофунгициды</a:t>
            </a:r>
            <a:r>
              <a:rPr lang="ru-RU" b="1" dirty="0" smtClean="0">
                <a:solidFill>
                  <a:srgbClr val="C00000"/>
                </a:solidFill>
              </a:rPr>
              <a:t> ( фитосанитарного назначения):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ФИТОТОНУС , ФИТОТРИКС , МАЙСКИЙ, БАЦИЗУЛИН.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Picture 5" descr="C:\Users\user\Desktop\101APPLE\IMG_1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21288" y="407504"/>
            <a:ext cx="1872208" cy="186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user\Desktop\101APPLE\IMG_1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290047" y="627857"/>
            <a:ext cx="1872209" cy="183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00400" y="3733800"/>
            <a:ext cx="5752728" cy="10156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Биодеструкторы</a:t>
            </a:r>
            <a:r>
              <a:rPr lang="ru-RU" dirty="0" smtClean="0"/>
              <a:t>: </a:t>
            </a:r>
            <a:r>
              <a:rPr lang="ru-RU" sz="2000" b="1" dirty="0" smtClean="0">
                <a:solidFill>
                  <a:schemeClr val="tx1"/>
                </a:solidFill>
              </a:rPr>
              <a:t>Уникальный </a:t>
            </a:r>
            <a:r>
              <a:rPr lang="ru-RU" sz="2000" b="1" dirty="0" err="1" smtClean="0">
                <a:solidFill>
                  <a:schemeClr val="tx1"/>
                </a:solidFill>
              </a:rPr>
              <a:t>Гумус+</a:t>
            </a:r>
            <a:r>
              <a:rPr lang="ru-RU" sz="2000" b="1" dirty="0" smtClean="0">
                <a:solidFill>
                  <a:schemeClr val="tx1"/>
                </a:solidFill>
              </a:rPr>
              <a:t> для разложения пожнивных остатков,  санации и разуплотнении  почвы.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0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Назначение биологических препаратов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ООО НПИ БИОПРЕПАРАТЫ</a:t>
            </a:r>
            <a:r>
              <a:rPr lang="ru-RU" sz="3600" b="1" u="sng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endParaRPr lang="ru-RU" dirty="0"/>
          </a:p>
        </p:txBody>
      </p:sp>
      <p:pic>
        <p:nvPicPr>
          <p:cNvPr id="12" name="Picture 2" descr="C:\Users\user\Desktop\tsena-sdachi-buhotchetnost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2520280" cy="243141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39552" y="2708920"/>
            <a:ext cx="1872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1 кг молекулярного </a:t>
            </a:r>
            <a:r>
              <a:rPr lang="en-US" sz="1400" b="1" dirty="0" smtClean="0"/>
              <a:t>N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3284984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 </a:t>
            </a:r>
            <a:r>
              <a:rPr lang="en-US" b="1" dirty="0" smtClean="0"/>
              <a:t>15 </a:t>
            </a:r>
            <a:r>
              <a:rPr lang="ru-RU" b="1" dirty="0" smtClean="0"/>
              <a:t>раз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63688" y="3573016"/>
            <a:ext cx="1074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дешевле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4221088"/>
            <a:ext cx="18020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1 кг минерального</a:t>
            </a:r>
            <a:r>
              <a:rPr lang="en-US" sz="1400" b="1" dirty="0" smtClean="0">
                <a:solidFill>
                  <a:srgbClr val="C00000"/>
                </a:solidFill>
              </a:rPr>
              <a:t> N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021288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Franklin Gothic Book"/>
              </a:rPr>
              <a:t>Некоторые полезные виды м/организмов на грани исчезновения. </a:t>
            </a:r>
          </a:p>
          <a:p>
            <a:pPr algn="ctr"/>
            <a:r>
              <a:rPr lang="ru-RU" b="1" dirty="0" smtClean="0">
                <a:latin typeface="Franklin Gothic Book"/>
              </a:rPr>
              <a:t>На их место приходят м/организмы-паразиты.(Хим. Защита становится неэффективным! </a:t>
            </a:r>
            <a:endParaRPr lang="ru-RU" b="1" dirty="0" smtClean="0">
              <a:solidFill>
                <a:srgbClr val="00B050"/>
              </a:solidFill>
            </a:endParaRPr>
          </a:p>
          <a:p>
            <a:endParaRPr lang="ru-RU" sz="2000" b="1" dirty="0" smtClean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4941168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cs typeface="Times New Roman" pitchFamily="18" charset="0"/>
              </a:rPr>
              <a:t>Микробные препараты должны быть антагонистичны как к грибным , так и бактериальным компонентам сложных инфекций. Хотя грибные болезни наносят ущерб урожаю лишь при совпадении ряда определенных условий( температура, влага ит.д.), а  бактериальные накапливаются из года в год.</a:t>
            </a:r>
            <a:endParaRPr lang="ru-RU" sz="1600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Рекомендации ООО НПИ «Биопрепараты» для управления почвенным плодородием:</a:t>
            </a:r>
            <a:endParaRPr lang="tt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578429"/>
            <a:ext cx="8382000" cy="5061857"/>
          </a:xfrm>
        </p:spPr>
        <p:txBody>
          <a:bodyPr>
            <a:normAutofit lnSpcReduction="10000"/>
          </a:bodyPr>
          <a:lstStyle/>
          <a:p>
            <a:pPr marL="0" indent="450796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1)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елективн</a:t>
            </a:r>
            <a:r>
              <a:rPr lang="ru-RU" sz="20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ая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инактивации отдельных групп болезнетворных микроорганизмов с  помощью биопрепаратов на основе микробов - антагонистов; </a:t>
            </a:r>
          </a:p>
          <a:p>
            <a:pPr marL="0" indent="450796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2)селективная инокуляция почв, органических удобрений и семян определенными группами микроорганизмов - ответственных за увеличение важнейших элементов – азота, фосфора и т.д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tt-RU" sz="2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indent="450796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3)использование микроорганизмов участвующих в синтезе гумусовых соединений и подавление микроорганимов – разрушающих гумус;</a:t>
            </a:r>
          </a:p>
          <a:p>
            <a:pPr marL="0" indent="450796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4)инокуляция пожнивных остатков полезными микроорганизмами, участвующими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разложении пожнивных</a:t>
            </a:r>
            <a:r>
              <a:rPr lang="ru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растительных</a:t>
            </a:r>
            <a:r>
              <a:rPr lang="tt-RU" sz="20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остатков, контроле растительных патогенов;</a:t>
            </a:r>
            <a:endParaRPr lang="tt-RU" sz="2000" b="1" dirty="0" smtClean="0">
              <a:latin typeface="Arial" pitchFamily="34" charset="0"/>
              <a:cs typeface="Arial" pitchFamily="34" charset="0"/>
            </a:endParaRPr>
          </a:p>
          <a:p>
            <a:pPr marL="0" indent="450796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t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5)использование интегрированных методов защиты растений – т.е использование биопрепаратов на фоне сниженной производственной дозы пестицидов или минеральных удобрений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t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450796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tt-RU" sz="1600" dirty="0" smtClean="0">
              <a:latin typeface="Arial" pitchFamily="34" charset="0"/>
              <a:cs typeface="Arial" pitchFamily="34" charset="0"/>
            </a:endParaRPr>
          </a:p>
          <a:p>
            <a:pPr marL="0" indent="450796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tt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30411" y="90106"/>
            <a:ext cx="683178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pPr indent="450796" algn="just" fontAlgn="base">
              <a:spcBef>
                <a:spcPct val="0"/>
              </a:spcBef>
              <a:spcAft>
                <a:spcPct val="0"/>
              </a:spcAft>
            </a:pPr>
            <a:r>
              <a:rPr lang="tt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tt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762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5600" y="35814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Доброе семя - добрый </a:t>
            </a:r>
            <a:r>
              <a:rPr lang="ru-RU" sz="2000" b="1" dirty="0" err="1" smtClean="0">
                <a:solidFill>
                  <a:srgbClr val="C00000"/>
                </a:solidFill>
              </a:rPr>
              <a:t>всход</a:t>
            </a:r>
            <a:r>
              <a:rPr lang="ru-RU" sz="2000" b="1" dirty="0" smtClean="0">
                <a:solidFill>
                  <a:srgbClr val="C00000"/>
                </a:solidFill>
              </a:rPr>
              <a:t>! </a:t>
            </a:r>
            <a:endParaRPr lang="ru-RU" sz="2000" dirty="0" smtClean="0">
              <a:solidFill>
                <a:srgbClr val="C00000"/>
              </a:solidFill>
            </a:endParaRPr>
          </a:p>
          <a:p>
            <a:endParaRPr lang="ru-RU" sz="2000" b="1" dirty="0"/>
          </a:p>
        </p:txBody>
      </p:sp>
      <p:pic>
        <p:nvPicPr>
          <p:cNvPr id="4" name="Picture 13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191000"/>
            <a:ext cx="2232248" cy="2133600"/>
          </a:xfrm>
          <a:prstGeom prst="rect">
            <a:avLst/>
          </a:prstGeom>
          <a:solidFill>
            <a:srgbClr val="C00000"/>
          </a:solidFill>
          <a:ln w="38100">
            <a:solidFill>
              <a:srgbClr val="FF0000"/>
            </a:solidFill>
          </a:ln>
        </p:spPr>
      </p:pic>
      <p:pic>
        <p:nvPicPr>
          <p:cNvPr id="5" name="Picture 12" descr="C:\Users\user\Desktop\ФОТО 100-106\110APPLE\IMG_0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76936" y="4033664"/>
            <a:ext cx="2133600" cy="24482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4572000"/>
            <a:ext cx="220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Контроль: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Сеянцы яровой пшеницы зараженные корневой гнилью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10400" y="4343400"/>
            <a:ext cx="251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Опыт: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Сеянцы яровой пшеницы обработанные с </a:t>
            </a:r>
          </a:p>
          <a:p>
            <a:r>
              <a:rPr lang="ru-RU" b="1" dirty="0" err="1" smtClean="0">
                <a:solidFill>
                  <a:srgbClr val="00B050"/>
                </a:solidFill>
              </a:rPr>
              <a:t>биоудобрением</a:t>
            </a:r>
            <a:r>
              <a:rPr lang="ru-RU" b="1" dirty="0" smtClean="0">
                <a:solidFill>
                  <a:srgbClr val="00B050"/>
                </a:solidFill>
              </a:rPr>
              <a:t>  </a:t>
            </a:r>
            <a:r>
              <a:rPr lang="ru-RU" sz="2400" b="1" dirty="0" err="1" smtClean="0">
                <a:solidFill>
                  <a:srgbClr val="00B050"/>
                </a:solidFill>
              </a:rPr>
              <a:t>Ризоагрин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2517599"/>
              </p:ext>
            </p:extLst>
          </p:nvPr>
        </p:nvGraphicFramePr>
        <p:xfrm>
          <a:off x="228596" y="1078426"/>
          <a:ext cx="8686804" cy="4507732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92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6585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№№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пп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Пораженность</a:t>
                      </a: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семян, %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Примерный </a:t>
                      </a:r>
                      <a:r>
                        <a:rPr lang="ru-RU" sz="1400" b="1" i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фитосани</a:t>
                      </a: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-тарный </a:t>
                      </a:r>
                      <a:r>
                        <a:rPr lang="ru-RU" sz="1400" b="1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регламент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Контроль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Бацизулин</a:t>
                      </a: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i="1" baseline="30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•</a:t>
                      </a:r>
                      <a:endParaRPr lang="ru-RU" sz="2000" baseline="300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Майский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27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Внутренняя</a:t>
                      </a:r>
                      <a:r>
                        <a:rPr lang="ru-RU" sz="1400" b="1" u="non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инфицированность:</a:t>
                      </a:r>
                      <a:endParaRPr lang="ru-RU" sz="1400" u="none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Fusarium</a:t>
                      </a:r>
                      <a:r>
                        <a:rPr lang="en-US" sz="1400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spp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(фузариозы) </a:t>
                      </a:r>
                      <a:endParaRPr lang="ru-RU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Alternaria alternata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альтернариоз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Septoria nodorum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(септориоз)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Внешняя контаминация плесневыми грибами</a:t>
                      </a:r>
                      <a:r>
                        <a:rPr lang="en-US" sz="1400" b="1" u="non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 </a:t>
                      </a:r>
                      <a:endParaRPr lang="ru-RU" sz="1400" u="none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Penicillium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spp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пенициллез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Aspergillus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spp</a:t>
                      </a:r>
                      <a:r>
                        <a:rPr lang="en-US" sz="14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аспергиллез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Mucor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spp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плесневение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Cladosporium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herbarum</a:t>
                      </a:r>
                      <a:r>
                        <a:rPr lang="en-US" sz="140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ru-RU" sz="1400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оливковая плесень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36,0</a:t>
                      </a:r>
                      <a:endParaRPr lang="ru-RU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2,0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4,0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79,0</a:t>
                      </a:r>
                      <a:endParaRPr lang="ru-RU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11,0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40,0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3,0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2,0*</a:t>
                      </a:r>
                      <a:endParaRPr lang="ru-RU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9,0*</a:t>
                      </a:r>
                      <a:endParaRPr lang="ru-RU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3,0*</a:t>
                      </a:r>
                      <a:endParaRPr lang="ru-RU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10,0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*</a:t>
                      </a:r>
                      <a:endParaRPr lang="ru-RU" sz="14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 более 10%</a:t>
                      </a:r>
                      <a:endParaRPr lang="ru-RU" sz="12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5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ru-RU" sz="14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Бактериозы:</a:t>
                      </a:r>
                      <a:endParaRPr lang="ru-RU" sz="1400" b="1" u="none" smtClean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базальная пятнистость </a:t>
                      </a:r>
                      <a:endParaRPr lang="ru-RU" sz="1400" smtClean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i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Pseudomonas atrofaciens</a:t>
                      </a:r>
                      <a:r>
                        <a:rPr lang="ru-RU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</a:t>
                      </a:r>
                      <a:endParaRPr lang="ru-RU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13,0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**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**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–</a:t>
                      </a:r>
                      <a:endParaRPr lang="ru-RU" sz="14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8938" marR="38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76200" y="214699"/>
            <a:ext cx="8762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фитоэкспертизы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семян кукурузы сорта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«Машук»: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эффективность протравливания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биофунгицидами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5715000"/>
            <a:ext cx="868679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Примечание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семена исходно обработаны химическим фунгицидом Максим (1,5 л/т);</a:t>
            </a:r>
          </a:p>
          <a:p>
            <a:pPr algn="ctr">
              <a:lnSpc>
                <a:spcPct val="120000"/>
              </a:lnSpc>
            </a:pPr>
            <a:r>
              <a:rPr lang="ru-RU" b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• </a:t>
            </a:r>
            <a:r>
              <a:rPr 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предрегистрационные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испытания;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но – не обнаружено; *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разница между опытом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достоверна при р≤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0.05;</a:t>
            </a:r>
          </a:p>
          <a:p>
            <a:pPr algn="ctr">
              <a:lnSpc>
                <a:spcPct val="120000"/>
              </a:lnSpc>
            </a:pP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**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фоне бактериальной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обработки выявление возбудителей бактериозов не проводилось</a:t>
            </a:r>
            <a:endParaRPr lang="ru-RU" sz="14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user\Desktop\ФОТО 100-106\антогонизм\IMG_4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5323114" cy="4140200"/>
          </a:xfrm>
          <a:prstGeom prst="rect">
            <a:avLst/>
          </a:prstGeom>
          <a:noFill/>
        </p:spPr>
      </p:pic>
      <p:pic>
        <p:nvPicPr>
          <p:cNvPr id="71683" name="Picture 3" descr="C:\Users\user\Desktop\ФОТО 100-106\антогонизм\IMG_4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81100"/>
            <a:ext cx="3810000" cy="2857500"/>
          </a:xfrm>
          <a:prstGeom prst="rect">
            <a:avLst/>
          </a:prstGeom>
          <a:noFill/>
        </p:spPr>
      </p:pic>
      <p:pic>
        <p:nvPicPr>
          <p:cNvPr id="71684" name="Picture 4" descr="C:\Users\user\Desktop\ФОТО 100-106\антогонизм\IMG_4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057650"/>
            <a:ext cx="3810000" cy="28003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Антогонические</a:t>
            </a:r>
            <a:r>
              <a:rPr lang="ru-RU" sz="3200" b="1" dirty="0" smtClean="0"/>
              <a:t> действия </a:t>
            </a:r>
          </a:p>
          <a:p>
            <a:pPr algn="ctr"/>
            <a:r>
              <a:rPr lang="ru-RU" sz="3200" b="1" dirty="0" err="1" smtClean="0"/>
              <a:t>биофунгицида</a:t>
            </a:r>
            <a:r>
              <a:rPr lang="ru-RU" sz="3200" b="1" dirty="0" smtClean="0"/>
              <a:t> Майский (</a:t>
            </a:r>
            <a:r>
              <a:rPr lang="en-US" sz="3200" b="1" dirty="0" smtClean="0"/>
              <a:t>Pseudo</a:t>
            </a:r>
            <a:r>
              <a:rPr lang="ru-RU" sz="3200" b="1" dirty="0" err="1" smtClean="0"/>
              <a:t>mona</a:t>
            </a:r>
            <a:r>
              <a:rPr lang="en-US" sz="3200" b="1" dirty="0" smtClean="0"/>
              <a:t>s</a:t>
            </a:r>
            <a:r>
              <a:rPr lang="ru-RU" sz="3200" b="1" dirty="0" smtClean="0"/>
              <a:t> ПГ-5) 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C:\Users\user\Desktop\ФОТО 100-106\антогонизм\IMG_4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990600"/>
            <a:ext cx="4876799" cy="36829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" y="1524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Антогонические</a:t>
            </a:r>
            <a:r>
              <a:rPr lang="ru-RU" sz="2400" b="1" dirty="0" smtClean="0"/>
              <a:t> действия  </a:t>
            </a:r>
            <a:r>
              <a:rPr lang="ru-RU" sz="2400" b="1" dirty="0" err="1" smtClean="0"/>
              <a:t>биофунгицида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Бацизулин</a:t>
            </a:r>
            <a:r>
              <a:rPr lang="ru-RU" sz="2400" b="1" dirty="0" smtClean="0"/>
              <a:t>  </a:t>
            </a:r>
          </a:p>
          <a:p>
            <a:pPr algn="ctr"/>
            <a:r>
              <a:rPr lang="ru-RU" sz="2400" b="1" dirty="0" smtClean="0"/>
              <a:t>(</a:t>
            </a:r>
            <a:r>
              <a:rPr lang="en-US" sz="2400" b="1" dirty="0" smtClean="0"/>
              <a:t>Bacillus </a:t>
            </a:r>
            <a:r>
              <a:rPr lang="en-US" sz="2400" b="1" dirty="0" err="1" smtClean="0"/>
              <a:t>amyloliquefaciens</a:t>
            </a:r>
            <a:r>
              <a:rPr lang="ru-RU" sz="2400" b="1" dirty="0" smtClean="0"/>
              <a:t>) </a:t>
            </a:r>
            <a:endParaRPr lang="ru-RU" sz="2400" b="1" dirty="0"/>
          </a:p>
        </p:txBody>
      </p:sp>
      <p:pic>
        <p:nvPicPr>
          <p:cNvPr id="5" name="Picture 2" descr="C:\Users\user\Desktop\ФОТО 100-106\антогонизм\IMG_4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7200" y="838200"/>
          <a:ext cx="8077196" cy="2456910"/>
        </p:xfrm>
        <a:graphic>
          <a:graphicData uri="http://schemas.openxmlformats.org/drawingml/2006/table">
            <a:tbl>
              <a:tblPr/>
              <a:tblGrid>
                <a:gridCol w="1345918"/>
                <a:gridCol w="1345918"/>
                <a:gridCol w="1345918"/>
                <a:gridCol w="1345918"/>
                <a:gridCol w="1346762"/>
                <a:gridCol w="1346762"/>
              </a:tblGrid>
              <a:tr h="225331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Варианты обработки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Численность микроорганизмов КОЕ/г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3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Аммонификаторы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Азотфиксаторы 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Денитрификаторы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Бактерии, использующие минеральные формы азота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Фосфатмобилизующие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4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Ризоагрин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» 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6,0×10</a:t>
                      </a:r>
                      <a:r>
                        <a:rPr lang="ru-RU" sz="16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1,1×10</a:t>
                      </a:r>
                      <a:r>
                        <a:rPr lang="ru-RU" sz="16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5,0×10</a:t>
                      </a:r>
                      <a:r>
                        <a:rPr lang="ru-RU" sz="16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1,9×10</a:t>
                      </a:r>
                      <a:r>
                        <a:rPr lang="ru-RU" sz="16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1,5×10</a:t>
                      </a:r>
                      <a:r>
                        <a:rPr lang="ru-RU" sz="16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284043" y="426422"/>
            <a:ext cx="8362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Численность бактерий микрофлоры почвы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СХПК «Урал»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июль 2017 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33399" y="3886200"/>
          <a:ext cx="8077201" cy="990600"/>
        </p:xfrm>
        <a:graphic>
          <a:graphicData uri="http://schemas.openxmlformats.org/drawingml/2006/table">
            <a:tbl>
              <a:tblPr/>
              <a:tblGrid>
                <a:gridCol w="1615103"/>
                <a:gridCol w="1615103"/>
                <a:gridCol w="1615103"/>
                <a:gridCol w="1615946"/>
                <a:gridCol w="1615946"/>
              </a:tblGrid>
              <a:tr h="2476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Назначение пахотных земель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Агрохимические  показатели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Макроэлементы, мг/кг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рН (К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CL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Органическое вещество, 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Подвижный фосфор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Подвижный калий 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Посев ячменя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5,8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4,65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170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28600" y="3384321"/>
            <a:ext cx="853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агрохимические показатели почв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ы 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фазе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кущения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38199" y="5410200"/>
          <a:ext cx="7772401" cy="1158240"/>
        </p:xfrm>
        <a:graphic>
          <a:graphicData uri="http://schemas.openxmlformats.org/drawingml/2006/table">
            <a:tbl>
              <a:tblPr/>
              <a:tblGrid>
                <a:gridCol w="1336703"/>
                <a:gridCol w="1350562"/>
                <a:gridCol w="3234565"/>
                <a:gridCol w="1850571"/>
              </a:tblGrid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Культура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Сорт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Биоудобрение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Урожайность,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Ячмень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Нур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Контроль </a:t>
                      </a:r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(без обработки)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Ячмень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Нур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Опыт </a:t>
                      </a:r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Ризоагрин</a:t>
                      </a: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565286" y="4998423"/>
            <a:ext cx="7547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влияния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биоудобрения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урожайность ячменя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" y="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Управление почвенным плодородием –основа успешного земледелия</a:t>
            </a:r>
            <a:r>
              <a:rPr lang="en-US" sz="20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r>
              <a:rPr lang="ru-RU" sz="20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user\Desktop\николашкин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6630286" cy="4800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6057781"/>
            <a:ext cx="8686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b="1" cap="all" dirty="0" err="1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агротехнология</a:t>
            </a:r>
            <a:r>
              <a:rPr lang="ru-RU" b="1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возможна только на фоне интеграции</a:t>
            </a:r>
          </a:p>
          <a:p>
            <a:pPr algn="ctr"/>
            <a:r>
              <a:rPr lang="ru-RU" b="1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биопрепаратов и химикатов! АЭСТ!!! </a:t>
            </a:r>
            <a:r>
              <a:rPr lang="ru-RU" b="1" dirty="0" smtClean="0">
                <a:solidFill>
                  <a:srgbClr val="C00000"/>
                </a:solidFill>
              </a:rPr>
              <a:t>Себестоимость продукции снижается 1,5-2 раза.</a:t>
            </a:r>
          </a:p>
          <a:p>
            <a:pPr algn="ctr"/>
            <a:endParaRPr lang="ru-RU" sz="2000" b="1" cap="all" dirty="0" smtClean="0"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3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Комплексный подход к защите семени – успех высокого урожая!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"/>
          <a:ext cx="9144000" cy="6857998"/>
        </p:xfrm>
        <a:graphic>
          <a:graphicData uri="http://schemas.openxmlformats.org/drawingml/2006/table">
            <a:tbl>
              <a:tblPr/>
              <a:tblGrid>
                <a:gridCol w="1060758"/>
                <a:gridCol w="1477003"/>
                <a:gridCol w="1653239"/>
                <a:gridCol w="4953000"/>
              </a:tblGrid>
              <a:tr h="47555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t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ООО НПИ "Биопрепараты"</a:t>
                      </a:r>
                    </a:p>
                  </a:txBody>
                  <a:tcPr marL="7099" marR="7099" marT="7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51309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Обработка семян биопрепаратами проводить в день посева, под навесом, избегая прямых солнечных лучей.                                                                                               Семена должны быть высеяны в тот же день.</a:t>
                      </a:r>
                    </a:p>
                  </a:txBody>
                  <a:tcPr marL="7099" marR="7099" marT="7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33789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t-RU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                         </a:t>
                      </a:r>
                      <a:r>
                        <a:rPr lang="tt-RU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Яровая пшеница </a:t>
                      </a:r>
                    </a:p>
                  </a:txBody>
                  <a:tcPr marL="7099" marR="7099" marT="70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3378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Степень зараженности 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t-RU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Предлагаемая </a:t>
                      </a:r>
                      <a:r>
                        <a:rPr lang="tt-RU" sz="16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обработка в зависимости от</a:t>
                      </a:r>
                      <a:r>
                        <a:rPr lang="tt-RU" sz="1600" b="1" i="0" u="none" strike="noStrike" baseline="0" dirty="0" smtClean="0">
                          <a:solidFill>
                            <a:srgbClr val="FF0000"/>
                          </a:solidFill>
                          <a:latin typeface="Calibri"/>
                        </a:rPr>
                        <a:t> степени  зараженности </a:t>
                      </a:r>
                      <a:r>
                        <a:rPr lang="tt-RU" sz="16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endParaRPr lang="tt-RU" sz="16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99" marR="7099" marT="7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475554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Варианты 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Преобладающий вид болезней</a:t>
                      </a:r>
                    </a:p>
                  </a:txBody>
                  <a:tcPr marL="7099" marR="7099" marT="7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препарата 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6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 30 %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I вариант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(ОЗ до 20%)         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фузариоз, гельминтоспориз, септориоз,бактериоз,    альтернариоз, стеблевая ржавчина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Мизорин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Ж (1,2 л/т) или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Ризоагрин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+ 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или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Майский,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Бацизулин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(1,2 л/т) +  микроудобрения (0,1 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127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II - III вариант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(ОЗ 25-30%) 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(0,65 % от полной дозы)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Мизорин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Ж (1,2 кг/т) или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Ризоагрин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583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t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99" marR="7099" marT="7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(0,4-0,5 л/т) + Стимулятор роста(0,05 кг/т) + микроудобрения  (0,1 кг/т)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31 - 50 %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фузариоз,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гельминтоспориз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септориоз,бактериоз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 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альтернариоз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 стеблевая ржавчина,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плесневение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семян 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(0,4-0,5 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ФитотонусЖ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(или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Майский,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Бацизулин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)(1,2л/т)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614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(0,4-0,5 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ФитотриксЖ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(или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Майский,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Бацизулин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(1,2 л/т) + микроудобрения  (0,1кг/т)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244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III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(0,75-1,0 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(1,2 л/т) +  Стимулятор роста (0,05кг/т) + микроудобрения (0,1 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9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51% и выше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(1,5-2,0 л/т)  + стимулятор роста (0,05 кг/т) + микроудобрения (0,1 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99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(0,4-0,5 л/т)  + стимулятор роста (0,05 кг/т) + микроудобрения (0,1кг/т)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97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III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препарат(0,75-1,0 л/т)  + микроудобрения (0,1 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"/>
          <a:ext cx="9144000" cy="6955548"/>
        </p:xfrm>
        <a:graphic>
          <a:graphicData uri="http://schemas.openxmlformats.org/drawingml/2006/table">
            <a:tbl>
              <a:tblPr/>
              <a:tblGrid>
                <a:gridCol w="1522888"/>
                <a:gridCol w="1335865"/>
                <a:gridCol w="1335865"/>
                <a:gridCol w="4949382"/>
              </a:tblGrid>
              <a:tr h="59419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t-RU" sz="3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ООО НПИ "Биопрепараты"</a:t>
                      </a:r>
                    </a:p>
                  </a:txBody>
                  <a:tcPr marL="7099" marR="7099" marT="7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62500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Обработка семян биопрепаратами проводить в день посева, под навесом, избегая прямых солнечных лучей.                                                                     Семена должны быть высеяны в тот же день.</a:t>
                      </a:r>
                    </a:p>
                  </a:txBody>
                  <a:tcPr marL="7099" marR="7099" marT="70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35899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t-RU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                             Ячмень </a:t>
                      </a:r>
                    </a:p>
                  </a:txBody>
                  <a:tcPr marL="7099" marR="7099" marT="70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2475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Степень зараженности 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t-RU" sz="16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Предлагаемая обработка </a:t>
                      </a:r>
                      <a:r>
                        <a:rPr lang="tt-RU" sz="16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в зависимости от</a:t>
                      </a:r>
                      <a:r>
                        <a:rPr lang="tt-RU" sz="1600" b="1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степени  зараженности </a:t>
                      </a:r>
                      <a:endParaRPr lang="tt-RU" sz="16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99" marR="7099" marT="7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532299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Варианты 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болезней</a:t>
                      </a:r>
                    </a:p>
                  </a:txBody>
                  <a:tcPr marL="7099" marR="7099" marT="70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препарата 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9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 30 %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I вариант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(ОЗ до 20%) 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фузариоз,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гельминтоспориз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септориоз,  бактериоз,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альтернариоз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Ризогрин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Ж (1,2 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инсектицидный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протравитель (0,3-0,6 л/т)+ микроудобрения (0,1кг/т) 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40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II </a:t>
                      </a:r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 </a:t>
                      </a:r>
                      <a:r>
                        <a:rPr lang="tt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(ОЗ 25-30%) 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Ризогрин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Ж (1,2 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(или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Майский,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Бацизулин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(1,2 л/т)</a:t>
                      </a:r>
                    </a:p>
                  </a:txBody>
                  <a:tcPr marL="7099" marR="7099" marT="70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2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31 - 50 %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 </a:t>
                      </a:r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(0,4-0,5 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Инсектицидный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протравитель (0,3-0,6 л/т)+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ФитотонусЖ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(или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Майский,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Бацизулин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)(1,2л/т) + микроудобрения (0,1кг/т)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1737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II </a:t>
                      </a:r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фузариоз, гельминтоспориз, септориоз,бактериоз,альтернариоз, плесневение семян 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препарат(0,75л/т)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Инсектицидный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протравитель (0,3-0,6 л/т) 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(1,2 л/т)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7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51% и выше</a:t>
                      </a:r>
                    </a:p>
                  </a:txBody>
                  <a:tcPr marL="7099" marR="7099" marT="7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 </a:t>
                      </a:r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фузариоз, гельминтоспориоз,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плесневение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семян, в т.ч.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альтернария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(0,75-1,0 л/т)+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Инсектицидный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протравитель (0,3-0,6 л/т) + микроудобрения (0,1 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050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II </a:t>
                      </a:r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 (0,4-0,5 л/т) +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Инсектицидный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протравитель (0,3-0,6 л/т)+ стимулятор роста (0,05 кг/т) + микроудобрения (0,1кг/т)</a:t>
                      </a:r>
                    </a:p>
                  </a:txBody>
                  <a:tcPr marL="7099" marR="7099" marT="7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0"/>
          <a:ext cx="9144001" cy="6925380"/>
        </p:xfrm>
        <a:graphic>
          <a:graphicData uri="http://schemas.openxmlformats.org/drawingml/2006/table">
            <a:tbl>
              <a:tblPr/>
              <a:tblGrid>
                <a:gridCol w="1221977"/>
                <a:gridCol w="1527472"/>
                <a:gridCol w="1530943"/>
                <a:gridCol w="4863609"/>
              </a:tblGrid>
              <a:tr h="43076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t-RU" sz="2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ООО НПИ "Биопрепараты"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69886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Обработка семян биопрепаратами проводить в день посева, под навесом, избегая прямых солнечных лучей. Семена должны быть высеяны в тот же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день.Применять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препарат для обработки той культуры для которой он приготовлен.</a:t>
                      </a: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3702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t-RU" sz="2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                            Горох</a:t>
                      </a:r>
                    </a:p>
                  </a:txBody>
                  <a:tcPr marL="7495" marR="7495" marT="74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2495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Степень зараженности </a:t>
                      </a:r>
                    </a:p>
                  </a:txBody>
                  <a:tcPr marL="7495" marR="7495" marT="7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t-RU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Предлагаемая обработка </a:t>
                      </a:r>
                      <a:r>
                        <a:rPr lang="tt-RU" sz="14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в зависимости от</a:t>
                      </a:r>
                      <a:r>
                        <a:rPr lang="tt-RU" sz="1400" b="1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степени  зараженности </a:t>
                      </a:r>
                      <a:endParaRPr lang="tt-RU" sz="1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495" marR="7495" marT="7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  <a:tr h="483546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Варианты 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болезней</a:t>
                      </a:r>
                    </a:p>
                  </a:txBody>
                  <a:tcPr marL="7495" marR="7495" marT="7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 препарата 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7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 30 %</a:t>
                      </a:r>
                    </a:p>
                  </a:txBody>
                  <a:tcPr marL="7495" marR="7495" marT="7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I вариант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(ОЗ до 20%)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фузариоз,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гельминтоспориз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септориоз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бактериоз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         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альтернариоз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аскохитоз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а)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Ризоторфин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Ж (1,2-1,5 л/т) +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биоактивированные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гуминовые удобрения (Гуми-20,Борогум - (0,1-0,2 л/т)+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биофунгициды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Фитотрикс,Майский,Бацизулин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                                                                                    б)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Ризоторфин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С (1,2 кг/т)                                                                                                 </a:t>
                      </a: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742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II вариант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(ОЗ до 20%)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фузариоз,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гельминтоспориз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септориоз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бактериоз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           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альтернариоз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плесневение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495" marR="7495" marT="74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а)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Ризоторфин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Ж (1,2 л/т) +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Мизорин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(1,2 л/т) в соотношении 1:1 (по 0,3 л/га)+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биофунгициды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Фитотрикс,Майский,Бацизулин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                                                                                                                             б)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Ризоторфин+Фитотрикс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(или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Майский,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Бацизулин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в соотношении 1:1 (по 0,3 л/га)  </a:t>
                      </a:r>
                    </a:p>
                  </a:txBody>
                  <a:tcPr marL="7495" marR="7495" marT="74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85"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31 - 50 %</a:t>
                      </a:r>
                    </a:p>
                  </a:txBody>
                  <a:tcPr marL="7495" marR="7495" marT="7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фузариоз,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гельминтоспориз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септориоз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бактериоз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            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альтернариоз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аскохитоз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прпарат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(0,4-0,5 л/т) +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Фитотонус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(или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Фитотрикс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Майский,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Бацизулин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(1,2 л/т) 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51% и выше</a:t>
                      </a:r>
                    </a:p>
                  </a:txBody>
                  <a:tcPr marL="7495" marR="7495" marT="7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(1,5-2,0 л/т) + стимулятор роста (0,05 кг/т)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584"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II </a:t>
                      </a:r>
                      <a:r>
                        <a:rPr lang="tt-RU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вариант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Хим. препарат  (1,5-2,0 л/т) ) +  микроудобрения (0,1кг/т)</a:t>
                      </a:r>
                    </a:p>
                  </a:txBody>
                  <a:tcPr marL="7495" marR="7495" marT="7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94">
                <a:tc gridSpan="4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t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4876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0"/>
            <a:ext cx="5812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</a:t>
            </a:r>
            <a:r>
              <a:rPr lang="ru-RU" sz="4000" b="1" dirty="0" smtClean="0">
                <a:solidFill>
                  <a:srgbClr val="FF0000"/>
                </a:solidFill>
              </a:rPr>
              <a:t>Мы лечим землю!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684584" y="1844824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Arial" charset="0"/>
              </a:rPr>
              <a:t>                </a:t>
            </a:r>
            <a:r>
              <a:rPr lang="ru-RU" sz="1600" b="1" dirty="0" err="1" smtClean="0">
                <a:solidFill>
                  <a:srgbClr val="00B050"/>
                </a:solidFill>
                <a:latin typeface="Arial" charset="0"/>
              </a:rPr>
              <a:t>Фитотрикс</a:t>
            </a:r>
            <a:r>
              <a:rPr lang="ru-RU" sz="1600" b="1" dirty="0" smtClean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GB" sz="1600" b="1" dirty="0" smtClean="0">
                <a:solidFill>
                  <a:srgbClr val="00B050"/>
                </a:solidFill>
                <a:latin typeface="Arial" charset="0"/>
              </a:rPr>
              <a:t>(</a:t>
            </a:r>
            <a:r>
              <a:rPr lang="en-US" sz="1200" b="1" dirty="0" err="1" smtClean="0">
                <a:solidFill>
                  <a:srgbClr val="00B050"/>
                </a:solidFill>
                <a:latin typeface="Arial" charset="0"/>
              </a:rPr>
              <a:t>Trichoderma</a:t>
            </a:r>
            <a:r>
              <a:rPr lang="ru-RU" sz="1200" b="1" dirty="0" smtClean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  <a:latin typeface="Arial" charset="0"/>
              </a:rPr>
              <a:t>M 18</a:t>
            </a:r>
            <a:r>
              <a:rPr lang="en-US" sz="1600" b="1" dirty="0" smtClean="0">
                <a:solidFill>
                  <a:srgbClr val="00B050"/>
                </a:solidFill>
                <a:latin typeface="Arial" charset="0"/>
              </a:rPr>
              <a:t>)</a:t>
            </a:r>
            <a:r>
              <a:rPr lang="ru-RU" sz="1600" b="1" dirty="0" smtClean="0">
                <a:solidFill>
                  <a:srgbClr val="00B050"/>
                </a:solidFill>
                <a:latin typeface="Arial" charset="0"/>
              </a:rPr>
              <a:t>                                    </a:t>
            </a:r>
            <a:r>
              <a:rPr lang="ru-RU" sz="1600" b="1" dirty="0" err="1" smtClean="0">
                <a:solidFill>
                  <a:srgbClr val="00B050"/>
                </a:solidFill>
                <a:latin typeface="Arial" charset="0"/>
              </a:rPr>
              <a:t>Фитотонус</a:t>
            </a:r>
            <a:r>
              <a:rPr lang="ru-RU" sz="1600" b="1" dirty="0" smtClean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GB" sz="1600" b="1" dirty="0" smtClean="0">
                <a:solidFill>
                  <a:srgbClr val="00B050"/>
                </a:solidFill>
                <a:latin typeface="Arial" charset="0"/>
              </a:rPr>
              <a:t>(</a:t>
            </a:r>
            <a:r>
              <a:rPr lang="en-GB" sz="1200" b="1" dirty="0" smtClean="0">
                <a:solidFill>
                  <a:srgbClr val="00B050"/>
                </a:solidFill>
                <a:latin typeface="Arial" charset="0"/>
              </a:rPr>
              <a:t>Bacillus</a:t>
            </a:r>
            <a:r>
              <a:rPr lang="ru-RU" sz="1200" b="1" dirty="0" smtClean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GB" sz="1200" b="1" dirty="0" err="1" smtClean="0">
                <a:solidFill>
                  <a:srgbClr val="00B050"/>
                </a:solidFill>
                <a:latin typeface="Arial" charset="0"/>
              </a:rPr>
              <a:t>subtilis</a:t>
            </a:r>
            <a:r>
              <a:rPr lang="en-GB" sz="1200" b="1" dirty="0" smtClean="0">
                <a:solidFill>
                  <a:srgbClr val="00B050"/>
                </a:solidFill>
                <a:latin typeface="Arial" charset="0"/>
              </a:rPr>
              <a:t>/</a:t>
            </a:r>
            <a:r>
              <a:rPr lang="en-US" sz="1200" b="1" dirty="0" err="1" smtClean="0">
                <a:solidFill>
                  <a:srgbClr val="00B050"/>
                </a:solidFill>
                <a:latin typeface="Arial" charset="0"/>
              </a:rPr>
              <a:t>pumilus</a:t>
            </a:r>
            <a:r>
              <a:rPr lang="en-GB" sz="1600" b="1" dirty="0" smtClean="0">
                <a:solidFill>
                  <a:srgbClr val="00B050"/>
                </a:solidFill>
                <a:latin typeface="Arial" charset="0"/>
              </a:rPr>
              <a:t>)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276872"/>
            <a:ext cx="8892480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      </a:t>
            </a:r>
            <a:r>
              <a:rPr lang="ru-RU" sz="1400" b="1" dirty="0" smtClean="0">
                <a:solidFill>
                  <a:srgbClr val="FF0000"/>
                </a:solidFill>
              </a:rPr>
              <a:t>Оздоровить почву или снизить инфекционный фон можно только биопрепаратами! </a:t>
            </a:r>
          </a:p>
          <a:p>
            <a:pPr>
              <a:spcAft>
                <a:spcPts val="300"/>
              </a:spcAft>
            </a:pPr>
            <a:r>
              <a:rPr lang="ru-RU" sz="1600" b="1" dirty="0" smtClean="0"/>
              <a:t>Эту задачу можно решить только за счёт ежегодного внесения в почву полезных микроорганизмов в  виде конкретных биопрепаратов, которые могут регулировать соотношение возбудителей заболеваний, их активность и численность, а также наличие баланса между полезными и патогенными микроорганизмами в сторону увеличения первых. </a:t>
            </a:r>
          </a:p>
          <a:p>
            <a:pPr>
              <a:spcAft>
                <a:spcPts val="30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Приемы повышения и восстановления почвенного плодородия через </a:t>
            </a:r>
            <a:r>
              <a:rPr lang="ru-RU" b="1" dirty="0" err="1" smtClean="0">
                <a:solidFill>
                  <a:srgbClr val="C00000"/>
                </a:solidFill>
              </a:rPr>
              <a:t>биологизацию</a:t>
            </a:r>
            <a:r>
              <a:rPr lang="ru-RU" b="1" dirty="0" smtClean="0"/>
              <a:t>:</a:t>
            </a:r>
            <a:endParaRPr lang="ru-RU" sz="14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54102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Важнейшим является наличие в почве «в нужном месте и в нужное время» достаточного количества конкурентоспособных к местной микрофлоре бактерий эффективного(специфичного, активного, вирулентного) штамма биопрепаратов соответствующих агроэкологическим условиям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548680"/>
            <a:ext cx="3216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00B050"/>
                </a:solidFill>
                <a:latin typeface="Arial" charset="0"/>
              </a:rPr>
              <a:t>Фитосанитары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689456">
            <a:off x="1890634" y="1170729"/>
            <a:ext cx="351953" cy="62628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563888" y="1196752"/>
            <a:ext cx="362653" cy="36602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33400" y="6273225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 результате многолетней химизации живая биомасса почв уменьшилось </a:t>
            </a:r>
          </a:p>
          <a:p>
            <a:pPr algn="ctr"/>
            <a:r>
              <a:rPr lang="ru-RU" sz="1600" b="1" dirty="0" smtClean="0"/>
              <a:t>в 10-15 раз ,  с 30 до 2-3 тонн на  гектар. </a:t>
            </a:r>
            <a:endParaRPr lang="ru-RU" sz="1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7338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Необходимо грамотно сочетать обработку почвы, известкование, поступление органики, севооборот,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сидеральные</a:t>
            </a:r>
            <a:r>
              <a:rPr lang="ru-RU" sz="2400" b="1" i="1" dirty="0" smtClean="0">
                <a:solidFill>
                  <a:srgbClr val="FF0000"/>
                </a:solidFill>
              </a:rPr>
              <a:t> культуры, разложение соломы и биопрепараты!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 это - единственный способ уменьшить последействия почвоутомления</a:t>
            </a:r>
          </a:p>
        </p:txBody>
      </p:sp>
      <p:sp>
        <p:nvSpPr>
          <p:cNvPr id="20" name="Стрелка вниз 19"/>
          <p:cNvSpPr/>
          <p:nvPr/>
        </p:nvSpPr>
        <p:spPr>
          <a:xfrm rot="19689091">
            <a:off x="4998599" y="1101093"/>
            <a:ext cx="362653" cy="62867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915816" y="1268760"/>
            <a:ext cx="1820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t-RU" dirty="0" smtClean="0"/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Уникальный ГУМУС + </a:t>
            </a:r>
            <a:endParaRPr lang="tt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5867400" y="228600"/>
          <a:ext cx="3048000" cy="1678834"/>
        </p:xfrm>
        <a:graphic>
          <a:graphicData uri="http://schemas.openxmlformats.org/presentationml/2006/ole">
            <p:oleObj spid="_x0000_s91138" name="Презентация" r:id="rId3" imgW="2773729" imgH="2080437" progId="PowerPoint.Show.12">
              <p:embed/>
            </p:oleObj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"/>
            <a:ext cx="141431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04800" y="914400"/>
          <a:ext cx="84969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Оценка эффективности разных форм биопрепаратов на примере яровой пшеницы «</a:t>
            </a:r>
            <a:r>
              <a:rPr lang="ru-RU" b="1" dirty="0" err="1" smtClean="0"/>
              <a:t>Тулайковская</a:t>
            </a:r>
            <a:r>
              <a:rPr lang="ru-RU" b="1" dirty="0" smtClean="0"/>
              <a:t> 10» и ячменя «Оренбургский Т-12» на урожайность и  показатели качества зерна в ООО «</a:t>
            </a:r>
            <a:r>
              <a:rPr lang="ru-RU" b="1" dirty="0" err="1" smtClean="0"/>
              <a:t>Берлек</a:t>
            </a:r>
            <a:r>
              <a:rPr lang="ru-RU" b="1" dirty="0" smtClean="0"/>
              <a:t>» </a:t>
            </a:r>
            <a:r>
              <a:rPr lang="ru-RU" b="1" dirty="0" err="1" smtClean="0"/>
              <a:t>Бавлинского</a:t>
            </a:r>
            <a:r>
              <a:rPr lang="ru-RU" b="1" dirty="0" smtClean="0"/>
              <a:t> района. 2017г.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1000" y="990601"/>
          <a:ext cx="7924800" cy="2895600"/>
        </p:xfrm>
        <a:graphic>
          <a:graphicData uri="http://schemas.openxmlformats.org/drawingml/2006/table">
            <a:tbl>
              <a:tblPr/>
              <a:tblGrid>
                <a:gridCol w="2026947"/>
                <a:gridCol w="1809183"/>
                <a:gridCol w="1482951"/>
                <a:gridCol w="1334738"/>
                <a:gridCol w="1270981"/>
              </a:tblGrid>
              <a:tr h="681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Культура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Наименование образца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latin typeface="Times New Roman"/>
                          <a:ea typeface="Times New Roman"/>
                        </a:rPr>
                        <a:t>N</a:t>
                      </a:r>
                      <a:r>
                        <a:rPr lang="ru-RU" sz="1800">
                          <a:latin typeface="Times New Roman"/>
                          <a:ea typeface="Times New Roman"/>
                        </a:rPr>
                        <a:t>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 %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65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Ячмень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Контроль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1,66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0,38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0,47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Опыт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1,68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0,4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0,49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65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Пшеница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Контроль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2,12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0,43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Опыт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2,24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0,32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0,47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28600"/>
            <a:ext cx="8863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Содержание </a:t>
            </a:r>
            <a:r>
              <a:rPr lang="en-GB" sz="3200" b="1" dirty="0" smtClean="0"/>
              <a:t>NPK </a:t>
            </a:r>
            <a:r>
              <a:rPr lang="ru-RU" sz="3200" b="1" dirty="0" smtClean="0"/>
              <a:t>в зерне, ООО «</a:t>
            </a:r>
            <a:r>
              <a:rPr lang="ru-RU" sz="3200" b="1" dirty="0" err="1" smtClean="0"/>
              <a:t>Берлек</a:t>
            </a:r>
            <a:r>
              <a:rPr lang="ru-RU" sz="3200" b="1" dirty="0" smtClean="0"/>
              <a:t>», 2017 г.</a:t>
            </a:r>
            <a:endParaRPr lang="ru-RU" sz="3200" b="1" dirty="0"/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81000" y="4241899"/>
            <a:ext cx="8084444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биокомплексов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биоудобрение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биофунгицид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 для предпосевной обработки семян и растений в период вегетации положительной влияет на содержание макроэлементов в зерне.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в зерне ячменя  содержание таких макроэлементов, как  азот, фосфор и калий на 1,2 % выше в опытном образце, чем в контроле.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зерне пшеницы также отмечена динамика увеличения содержания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NPK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опытном образце от  1,2 до 5,7 %.</a:t>
            </a: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Биопрепараты в рамках биологической оздоровлении почвы вытесняют почвенные патогенные микроорганизмы и нейтрализуют их активность 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C:\Users\user\Desktop\ФОТО 100-106\фото агронома Берлек\IMG_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524000"/>
            <a:ext cx="3200400" cy="250538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Главный агроном ООО "</a:t>
            </a:r>
            <a:r>
              <a:rPr lang="ru-RU" b="1" dirty="0" err="1" smtClean="0"/>
              <a:t>Берлек</a:t>
            </a:r>
            <a:r>
              <a:rPr lang="ru-RU" b="1" dirty="0" smtClean="0"/>
              <a:t>« </a:t>
            </a:r>
            <a:r>
              <a:rPr lang="ru-RU" b="1" dirty="0" err="1" smtClean="0"/>
              <a:t>Бавлинского</a:t>
            </a:r>
            <a:r>
              <a:rPr lang="ru-RU" b="1" dirty="0" smtClean="0"/>
              <a:t> района</a:t>
            </a:r>
          </a:p>
          <a:p>
            <a:pPr algn="ctr"/>
            <a:r>
              <a:rPr lang="ru-RU" b="1" dirty="0" smtClean="0"/>
              <a:t>  </a:t>
            </a:r>
            <a:r>
              <a:rPr lang="ru-RU" b="1" dirty="0" err="1" smtClean="0"/>
              <a:t>Муратхузин</a:t>
            </a:r>
            <a:r>
              <a:rPr lang="ru-RU" b="1" dirty="0" smtClean="0"/>
              <a:t> </a:t>
            </a:r>
            <a:r>
              <a:rPr lang="ru-RU" b="1" dirty="0" err="1" smtClean="0"/>
              <a:t>Мухамет</a:t>
            </a:r>
            <a:r>
              <a:rPr lang="ru-RU" b="1" dirty="0" smtClean="0"/>
              <a:t> </a:t>
            </a:r>
            <a:r>
              <a:rPr lang="ru-RU" b="1" dirty="0" err="1" smtClean="0"/>
              <a:t>Галимзянович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114800"/>
            <a:ext cx="91440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Применение биопрепаратов оказало положительное влияние и на восстановление микрофлоры почвы</a:t>
            </a:r>
            <a:r>
              <a:rPr lang="ru-RU" sz="1600" b="1" dirty="0" smtClean="0">
                <a:solidFill>
                  <a:srgbClr val="C00000"/>
                </a:solidFill>
              </a:rPr>
              <a:t>. Так, на опытных участках после посева пшеницы и ячменя отмечено наиболее активное уменьшение численности колоний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Mucor</a:t>
            </a:r>
            <a:r>
              <a:rPr lang="ru-RU" sz="1600" b="1" i="1" dirty="0" smtClean="0">
                <a:solidFill>
                  <a:srgbClr val="C00000"/>
                </a:solidFill>
              </a:rPr>
              <a:t> и </a:t>
            </a:r>
            <a:r>
              <a:rPr lang="en-US" sz="1600" b="1" i="1" dirty="0" err="1" smtClean="0">
                <a:solidFill>
                  <a:srgbClr val="C00000"/>
                </a:solidFill>
              </a:rPr>
              <a:t>Fusarium</a:t>
            </a:r>
            <a:r>
              <a:rPr lang="ru-RU" sz="1600" b="1" dirty="0" smtClean="0">
                <a:solidFill>
                  <a:srgbClr val="C00000"/>
                </a:solidFill>
              </a:rPr>
              <a:t>, чем на участках, на которых биопрепараты в период выращивания данных культур  не применялись.</a:t>
            </a:r>
          </a:p>
          <a:p>
            <a:pPr lvl="0"/>
            <a:r>
              <a:rPr lang="ru-RU" sz="1600" b="1" dirty="0" smtClean="0"/>
              <a:t>Если почва теряет активность разлагать растительные остатки, то  приводит к накоплению инфекции и другим негативные процессам. Поэтому наша задача - постоянно поддерживать активный фон полезной микрофлоры почвы, чтобы восстановить плодородие почвы. </a:t>
            </a:r>
          </a:p>
          <a:p>
            <a:pPr lvl="0"/>
            <a:r>
              <a:rPr lang="ru-RU" sz="1600" b="1" dirty="0" smtClean="0">
                <a:solidFill>
                  <a:srgbClr val="C00000"/>
                </a:solidFill>
              </a:rPr>
              <a:t>Благодаря  биотехнологии ООО “НПИ “Биопрепараты” за пятилетний период возможно восстановить даже оскудевшею почву </a:t>
            </a:r>
            <a:r>
              <a:rPr lang="ru-RU" sz="1600" b="1" dirty="0" smtClean="0"/>
              <a:t>- необходимость ежегодного внесения биопрепаратов в течение нескольких лет.</a:t>
            </a:r>
          </a:p>
          <a:p>
            <a:endParaRPr lang="ru-RU" b="1" dirty="0" smtClean="0"/>
          </a:p>
        </p:txBody>
      </p:sp>
      <p:pic>
        <p:nvPicPr>
          <p:cNvPr id="7" name="Picture 2" descr="C:\Users\user\Desktop\ФОТО 100-106\фото агронома Берлек\IMG_0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66800"/>
            <a:ext cx="3336587" cy="3015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4" descr="DSCF0364.JPG"/>
          <p:cNvPicPr>
            <a:picLocks noChangeAspect="1"/>
          </p:cNvPicPr>
          <p:nvPr/>
        </p:nvPicPr>
        <p:blipFill>
          <a:blip r:embed="rId2" cstate="print">
            <a:lum bright="30000" contrast="20000"/>
          </a:blip>
          <a:srcRect/>
          <a:stretch>
            <a:fillRect/>
          </a:stretch>
        </p:blipFill>
        <p:spPr bwMode="auto">
          <a:xfrm>
            <a:off x="395536" y="692696"/>
            <a:ext cx="3816424" cy="2897655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0"/>
            <a:ext cx="7700962" cy="990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400" b="1" dirty="0" smtClean="0">
                <a:solidFill>
                  <a:srgbClr val="FF0000"/>
                </a:solidFill>
                <a:latin typeface="Book Antiqua" pitchFamily="18" charset="0"/>
              </a:rPr>
              <a:t>Спасибо за внимание!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609600"/>
            <a:ext cx="8686800" cy="6248400"/>
          </a:xfrm>
          <a:prstGeom prst="rect">
            <a:avLst/>
          </a:prstGeom>
        </p:spPr>
        <p:txBody>
          <a:bodyPr vert="horz" lIns="91418" tIns="45710" rIns="91418" bIns="45710">
            <a:normAutofit/>
          </a:bodyPr>
          <a:lstStyle/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sz="2000" b="1" i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 Unicode MS" pitchFamily="34" charset="-128"/>
            </a:endParaRP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 Unicode MS" pitchFamily="34" charset="-128"/>
            </a:endParaRP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ДЛЯ ОФОРМЛЕНИЯ ЗАЯВОК И ПО ВСЕМ ИНТЕРЕСУЮЩИМ ВАС ВОПРОСАМ, ПРОСИМ ОБРАЩАТЬСЯ:</a:t>
            </a: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rPr>
              <a:t>ООО НПИ  «Биопрепараты»</a:t>
            </a: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РТ, </a:t>
            </a:r>
            <a:r>
              <a:rPr lang="ru-R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Зеленодольский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район, с. </a:t>
            </a:r>
            <a:r>
              <a:rPr lang="ru-R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Осиново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ул. Гагарина, д. 15</a:t>
            </a: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на базе ООО ТК «Майский»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ru-RU" sz="20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Телефон/факс: </a:t>
            </a:r>
            <a:r>
              <a:rPr lang="ru-RU" sz="2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(84371)6-91-03</a:t>
            </a: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89178577244</a:t>
            </a: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mail</a:t>
            </a:r>
            <a:r>
              <a:rPr lang="ru-R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en-US" sz="2000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hlinkClick r:id="rId3"/>
              </a:rPr>
              <a:t>biopreparaty</a:t>
            </a:r>
            <a:r>
              <a:rPr lang="ru-RU" sz="2000" u="sng" dirty="0" smtClean="0">
                <a:effectLst>
                  <a:outerShdw blurRad="38100" dist="38100" dir="2700000" algn="tl">
                    <a:srgbClr val="FFFFFF"/>
                  </a:outerShdw>
                </a:effectLst>
                <a:hlinkClick r:id="rId3"/>
              </a:rPr>
              <a:t>@</a:t>
            </a:r>
            <a:r>
              <a:rPr lang="en-US" sz="2000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hlinkClick r:id="rId3"/>
              </a:rPr>
              <a:t>maiI</a:t>
            </a:r>
            <a:r>
              <a:rPr lang="ru-RU" sz="2000" u="sng" dirty="0" smtClean="0">
                <a:effectLst>
                  <a:outerShdw blurRad="38100" dist="38100" dir="2700000" algn="tl">
                    <a:srgbClr val="FFFFFF"/>
                  </a:outerShdw>
                </a:effectLst>
                <a:hlinkClick r:id="rId3"/>
              </a:rPr>
              <a:t>.</a:t>
            </a:r>
            <a:r>
              <a:rPr lang="en-US" sz="2000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hlinkClick r:id="rId3"/>
              </a:rPr>
              <a:t>ru</a:t>
            </a:r>
            <a:r>
              <a:rPr lang="ru-RU" sz="2000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endParaRPr lang="ru-RU" sz="2200" u="sng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Сайт:</a:t>
            </a:r>
            <a:r>
              <a:rPr lang="ru-RU" sz="2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linkClick r:id="rId4"/>
              </a:rPr>
              <a:t>www.biopreparaty.ru</a:t>
            </a:r>
            <a:endParaRPr lang="ru-RU" sz="2200" dirty="0" smtClean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sz="2200" dirty="0" smtClean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ru-RU" sz="2200" dirty="0" smtClean="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121748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</a:t>
            </a:r>
            <a:endParaRPr lang="en-US" sz="2000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160918">
            <a:off x="14862" y="4355016"/>
            <a:ext cx="2126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Низкозатратные</a:t>
            </a:r>
            <a:r>
              <a:rPr lang="ru-RU" b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 rot="606601">
            <a:off x="17566" y="5394215"/>
            <a:ext cx="1912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Arial" charset="0"/>
              </a:rPr>
              <a:t>биотехнологии</a:t>
            </a: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8" name="Picture 2" descr="C:\Users\user\Desktop\101APPLE\IMG_1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29407" y="4027376"/>
            <a:ext cx="2060848" cy="172819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60960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ФГБНУ ВНИИСХМ,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ГосНИИгенетика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ТатНИИСХ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, К(П)ФУ, АН РТ, КНЦ, ИОФХ им. А.Е. Арбузова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КаНЦ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РАН,  Институт Скрябина ФМБ, АЭСТ и …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5562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Сотрудничаем: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Картинки по запросу дон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943600"/>
            <a:ext cx="2114550" cy="762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09800" y="5943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Донник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54102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130-150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6096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180-200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54102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300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300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2533" name="Picture 5" descr="C:\Users\user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172201" cy="5486400"/>
          </a:xfrm>
          <a:prstGeom prst="rect">
            <a:avLst/>
          </a:prstGeom>
          <a:noFill/>
        </p:spPr>
      </p:pic>
      <p:pic>
        <p:nvPicPr>
          <p:cNvPr id="14" name="Picture 2" descr="Картинки по запросу клев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5257800"/>
            <a:ext cx="1981200" cy="73342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19400" y="5562600"/>
            <a:ext cx="987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Клевер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7" name="Picture 3" descr="C:\Users\user\Desktop\люц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114800"/>
            <a:ext cx="1981200" cy="5334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191000" y="4114800"/>
            <a:ext cx="111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Люцерна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20574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157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6670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390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16764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135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32004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220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9400" y="37338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41910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550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5400" y="48006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480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6800" y="54864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300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0" y="6172200"/>
            <a:ext cx="609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300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2521" y="1828800"/>
            <a:ext cx="1771479" cy="228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638800" y="4549676"/>
            <a:ext cx="365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FF0000"/>
                </a:solidFill>
              </a:rPr>
              <a:t>, 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r>
              <a:rPr lang="ru-RU" sz="1200" b="1" dirty="0" smtClean="0">
                <a:solidFill>
                  <a:srgbClr val="FF0000"/>
                </a:solidFill>
              </a:rPr>
              <a:t> Опытами с меченым азотом доказано, что растения сначала выбирают биологический азот, потом минеральный!</a:t>
            </a:r>
            <a:r>
              <a:rPr lang="ru-RU" sz="1200" b="1" i="1" dirty="0" smtClean="0">
                <a:solidFill>
                  <a:srgbClr val="FF0000"/>
                </a:solidFill>
              </a:rPr>
              <a:t> </a:t>
            </a:r>
            <a:r>
              <a:rPr lang="ru-RU" sz="1200" b="1" i="1" dirty="0" err="1" smtClean="0">
                <a:solidFill>
                  <a:srgbClr val="FF0000"/>
                </a:solidFill>
              </a:rPr>
              <a:t>Симбиотически</a:t>
            </a:r>
            <a:r>
              <a:rPr lang="ru-RU" sz="1200" b="1" i="1" dirty="0" smtClean="0">
                <a:solidFill>
                  <a:srgbClr val="FF0000"/>
                </a:solidFill>
              </a:rPr>
              <a:t> усвоенный азот больше отвечает требованиям растений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r>
              <a:rPr lang="ru-RU" sz="1200" b="1" dirty="0" smtClean="0">
                <a:solidFill>
                  <a:srgbClr val="FF0000"/>
                </a:solidFill>
              </a:rPr>
              <a:t> При эффективном </a:t>
            </a:r>
            <a:r>
              <a:rPr lang="ru-RU" sz="1200" b="1" dirty="0" err="1" smtClean="0">
                <a:solidFill>
                  <a:srgbClr val="FF0000"/>
                </a:solidFill>
              </a:rPr>
              <a:t>бобово</a:t>
            </a:r>
            <a:r>
              <a:rPr lang="ru-RU" sz="1200" b="1" dirty="0" smtClean="0">
                <a:solidFill>
                  <a:srgbClr val="FF0000"/>
                </a:solidFill>
              </a:rPr>
              <a:t> - </a:t>
            </a:r>
            <a:r>
              <a:rPr lang="ru-RU" sz="1200" b="1" dirty="0" err="1" smtClean="0">
                <a:solidFill>
                  <a:srgbClr val="FF0000"/>
                </a:solidFill>
              </a:rPr>
              <a:t>ризобиальном</a:t>
            </a:r>
            <a:r>
              <a:rPr lang="ru-RU" sz="1200" b="1" dirty="0" smtClean="0">
                <a:solidFill>
                  <a:srgbClr val="FF0000"/>
                </a:solidFill>
              </a:rPr>
              <a:t> симбиозе гербициды активно всасываются корневой системой бобовых растений и концентрируется в клубеньках и происходит их </a:t>
            </a:r>
            <a:r>
              <a:rPr lang="ru-RU" sz="1200" b="1" dirty="0" err="1" smtClean="0">
                <a:solidFill>
                  <a:srgbClr val="FF0000"/>
                </a:solidFill>
              </a:rPr>
              <a:t>детоксикация</a:t>
            </a:r>
            <a:r>
              <a:rPr lang="ru-RU" sz="1200" b="1" dirty="0" smtClean="0">
                <a:solidFill>
                  <a:srgbClr val="FF0000"/>
                </a:solidFill>
              </a:rPr>
              <a:t> (обезвреживание), ускоряется санация почвы</a:t>
            </a:r>
            <a:r>
              <a:rPr lang="ru-RU" sz="1200" b="1" dirty="0" smtClean="0"/>
              <a:t>. </a:t>
            </a:r>
            <a:endParaRPr lang="ru-RU" sz="1200" b="1" i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C:\Users\user\Desktop\Безымянный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629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C:\Users\user\Desktop\экон э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6934200" cy="682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7200" y="0"/>
          <a:ext cx="8305800" cy="6858000"/>
        </p:xfrm>
        <a:graphic>
          <a:graphicData uri="http://schemas.openxmlformats.org/presentationml/2006/ole">
            <p:oleObj spid="_x0000_s74754" name="Document" r:id="rId3" imgW="7154149" imgH="10300816" progId="Word.Document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ООО «Агрокомплекс  «</a:t>
            </a:r>
            <a:r>
              <a:rPr lang="ru-RU" b="1" dirty="0" err="1" smtClean="0"/>
              <a:t>Ак</a:t>
            </a:r>
            <a:r>
              <a:rPr lang="ru-RU" b="1" dirty="0" smtClean="0"/>
              <a:t> Барс»  Арского района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Результаты урожайности зеленой массы  после предпосевной обработке семян биопрепаратами и их сочетаниями на базе ООО «Агрокомплекса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Барс» 2017г.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429000" y="838200"/>
          <a:ext cx="5544617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1319831"/>
                <a:gridCol w="1524103"/>
                <a:gridCol w="2196627"/>
              </a:tblGrid>
              <a:tr h="6650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п.п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Варианты проб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Урожайность зеленой массы,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т/га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Изменение урожайности зеленой массы, %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387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Контроль – </a:t>
                      </a:r>
                      <a:endParaRPr lang="ru-RU" sz="14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Без обработки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14,5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87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Ризоторфин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18,1</a:t>
                      </a:r>
                      <a:endParaRPr lang="ru-RU" sz="12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   24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879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/>
                          <a:ea typeface="Times New Roman"/>
                        </a:rPr>
                        <a:t>Ризоторфин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+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Фитотрикс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19,3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  33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29000" y="3048000"/>
          <a:ext cx="5540424" cy="987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43"/>
                <a:gridCol w="1426764"/>
                <a:gridCol w="1530293"/>
                <a:gridCol w="2187624"/>
              </a:tblGrid>
              <a:tr h="5347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Контроль – 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Без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обработки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527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/>
                          <a:ea typeface="Times New Roman"/>
                        </a:rPr>
                        <a:t>Ризоторфин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+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Фитотонус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  25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56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429000" y="4343400"/>
          <a:ext cx="5544616" cy="151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35"/>
                <a:gridCol w="1496546"/>
                <a:gridCol w="1479619"/>
                <a:gridCol w="2191816"/>
              </a:tblGrid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Контроль – 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Без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обработки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Флавобактерин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 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</a:rPr>
                        <a:t>36,7</a:t>
                      </a:r>
                      <a:endParaRPr lang="ru-RU" sz="14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/>
                          <a:ea typeface="Times New Roman"/>
                        </a:rPr>
                        <a:t>Мизорин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+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Фитотрикс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</a:rPr>
                        <a:t>    30,0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user\Desktop\люцер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2664296" cy="1828800"/>
          </a:xfrm>
          <a:prstGeom prst="rect">
            <a:avLst/>
          </a:prstGeom>
          <a:noFill/>
        </p:spPr>
      </p:pic>
      <p:pic>
        <p:nvPicPr>
          <p:cNvPr id="1027" name="Picture 3" descr="C:\Users\user\Desktop\клев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971800"/>
            <a:ext cx="2664296" cy="1219200"/>
          </a:xfrm>
          <a:prstGeom prst="rect">
            <a:avLst/>
          </a:prstGeom>
          <a:noFill/>
        </p:spPr>
      </p:pic>
      <p:pic>
        <p:nvPicPr>
          <p:cNvPr id="1028" name="Picture 4" descr="C:\Users\user\Desktop\рап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343400"/>
            <a:ext cx="2667000" cy="158417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99592" y="206084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Л</a:t>
            </a:r>
            <a:r>
              <a:rPr lang="ru-RU" sz="3200" b="1" dirty="0" smtClean="0">
                <a:solidFill>
                  <a:schemeClr val="bg1"/>
                </a:solidFill>
              </a:rPr>
              <a:t>юцерна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350520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Клевер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533400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Рапс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7467600" y="205740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467600" y="251460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467600" y="358140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7467600" y="495300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7467600" y="548640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трелка вправо 22"/>
          <p:cNvSpPr/>
          <p:nvPr/>
        </p:nvSpPr>
        <p:spPr>
          <a:xfrm>
            <a:off x="2987824" y="1988840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971800" y="3429000"/>
            <a:ext cx="432048" cy="28803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2971800" y="5029200"/>
            <a:ext cx="432048" cy="288032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5842337"/>
            <a:ext cx="937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Биокомплекс</a:t>
            </a:r>
            <a:r>
              <a:rPr lang="ru-RU" b="1" dirty="0" smtClean="0">
                <a:solidFill>
                  <a:srgbClr val="C00000"/>
                </a:solidFill>
              </a:rPr>
              <a:t>( б/у +б/</a:t>
            </a:r>
            <a:r>
              <a:rPr lang="ru-RU" b="1" dirty="0" err="1" smtClean="0">
                <a:solidFill>
                  <a:srgbClr val="C00000"/>
                </a:solidFill>
              </a:rPr>
              <a:t>ф</a:t>
            </a:r>
            <a:r>
              <a:rPr lang="ru-RU" b="1" dirty="0" smtClean="0">
                <a:solidFill>
                  <a:srgbClr val="C00000"/>
                </a:solidFill>
              </a:rPr>
              <a:t>) </a:t>
            </a:r>
            <a:r>
              <a:rPr lang="ru-RU" sz="1400" b="1" dirty="0" smtClean="0">
                <a:solidFill>
                  <a:srgbClr val="C00000"/>
                </a:solidFill>
              </a:rPr>
              <a:t>повышает урожайность зеленой массы 19,0 - 37,0 % и увеличивает содержание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белка и сухого вещества в растениях! Достижение наиболее  положительных результатов возможно при совместном  сочетании  применения биопрепаратов и методов  сидерации, которые способны не только обогатить, но и совершенствовать структуру почвы.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user\Desktop\ФОТО 100-106\112\IMG_1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838200"/>
            <a:ext cx="4495800" cy="3048000"/>
          </a:xfrm>
          <a:prstGeom prst="rect">
            <a:avLst/>
          </a:prstGeom>
          <a:noFill/>
        </p:spPr>
      </p:pic>
      <p:pic>
        <p:nvPicPr>
          <p:cNvPr id="10" name="Picture 5" descr="C:\Users\user\Desktop\ФОТО 100-106\112\IMG_1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8101" y="4000502"/>
            <a:ext cx="2743201" cy="2667000"/>
          </a:xfrm>
          <a:prstGeom prst="rect">
            <a:avLst/>
          </a:prstGeom>
          <a:noFill/>
        </p:spPr>
      </p:pic>
      <p:pic>
        <p:nvPicPr>
          <p:cNvPr id="11" name="Picture 6" descr="C:\Users\user\Desktop\ФОТО 100-106\112\IMG_1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3400" y="304801"/>
            <a:ext cx="3047999" cy="4114800"/>
          </a:xfrm>
          <a:prstGeom prst="rect">
            <a:avLst/>
          </a:prstGeom>
          <a:noFill/>
        </p:spPr>
      </p:pic>
      <p:pic>
        <p:nvPicPr>
          <p:cNvPr id="12" name="Picture 9" descr="C:\Users\user\Desktop\ФОТО 100-106\112\IMG_1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405833" y="4156767"/>
            <a:ext cx="2750934" cy="2209800"/>
          </a:xfrm>
          <a:prstGeom prst="rect">
            <a:avLst/>
          </a:prstGeom>
          <a:noFill/>
        </p:spPr>
      </p:pic>
      <p:pic>
        <p:nvPicPr>
          <p:cNvPr id="33794" name="Picture 2" descr="C:\Users\user\Desktop\ФОТО 100-106\112\IMG_19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648200" y="838200"/>
            <a:ext cx="1371600" cy="13716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772400" y="3200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Клубеньки клевера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71600" y="990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Клубеньки люцерны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5791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Монолит (люцерна)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38600" y="5181600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Поверхностный слой почвы - грибы рода </a:t>
            </a:r>
            <a:r>
              <a:rPr lang="ru-RU" dirty="0" err="1" smtClean="0"/>
              <a:t>Mucor</a:t>
            </a:r>
            <a:r>
              <a:rPr lang="ru-RU" dirty="0" smtClean="0"/>
              <a:t>,  </a:t>
            </a:r>
            <a:r>
              <a:rPr lang="ru-RU" dirty="0" err="1" smtClean="0"/>
              <a:t>Trichoderma</a:t>
            </a:r>
            <a:r>
              <a:rPr lang="ru-RU" dirty="0" smtClean="0"/>
              <a:t>, F</a:t>
            </a:r>
            <a:r>
              <a:rPr lang="en-US" dirty="0" smtClean="0"/>
              <a:t>u</a:t>
            </a:r>
            <a:r>
              <a:rPr lang="ru-RU" dirty="0" err="1" smtClean="0"/>
              <a:t>sаrium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62400" y="5934670"/>
            <a:ext cx="487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Глубокий слой почвы – спорообразующие бактерии (</a:t>
            </a:r>
            <a:r>
              <a:rPr lang="ru-RU" dirty="0" err="1" smtClean="0"/>
              <a:t>Bacillus</a:t>
            </a:r>
            <a:r>
              <a:rPr lang="ru-RU" dirty="0" smtClean="0"/>
              <a:t> </a:t>
            </a:r>
            <a:r>
              <a:rPr lang="en-US" dirty="0" err="1" smtClean="0"/>
              <a:t>megaterium</a:t>
            </a:r>
            <a:r>
              <a:rPr lang="ru-RU" dirty="0" smtClean="0"/>
              <a:t> и  </a:t>
            </a:r>
            <a:r>
              <a:rPr lang="ru-RU" dirty="0" err="1" smtClean="0"/>
              <a:t>Bacillus</a:t>
            </a:r>
            <a:r>
              <a:rPr lang="ru-RU" dirty="0" smtClean="0"/>
              <a:t> </a:t>
            </a:r>
            <a:r>
              <a:rPr lang="en-US" dirty="0" err="1" smtClean="0"/>
              <a:t>mycoides</a:t>
            </a:r>
            <a:r>
              <a:rPr lang="ru-RU" dirty="0" smtClean="0"/>
              <a:t>),  грибы рода  </a:t>
            </a:r>
            <a:r>
              <a:rPr lang="ru-RU" dirty="0" err="1" smtClean="0"/>
              <a:t>Penicillium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962400" y="3962400"/>
            <a:ext cx="495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Наибольшее количество от 200 </a:t>
            </a:r>
            <a:r>
              <a:rPr lang="ru-RU" dirty="0" err="1" smtClean="0">
                <a:solidFill>
                  <a:srgbClr val="FF0000"/>
                </a:solidFill>
              </a:rPr>
              <a:t>млн</a:t>
            </a:r>
            <a:r>
              <a:rPr lang="ru-RU" dirty="0" smtClean="0">
                <a:solidFill>
                  <a:srgbClr val="FF0000"/>
                </a:solidFill>
              </a:rPr>
              <a:t> до 10 млрд.(</a:t>
            </a:r>
            <a:r>
              <a:rPr lang="ru-RU" dirty="0" err="1" smtClean="0">
                <a:solidFill>
                  <a:srgbClr val="FF0000"/>
                </a:solidFill>
              </a:rPr>
              <a:t>бактерии,грибы,актиномицеты</a:t>
            </a:r>
            <a:r>
              <a:rPr lang="ru-RU" dirty="0" smtClean="0">
                <a:solidFill>
                  <a:srgbClr val="FF0000"/>
                </a:solidFill>
              </a:rPr>
              <a:t>, водоросли, простейшие)микробов находится в слое почвы на глубине 5-15 см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0"/>
            <a:ext cx="76863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Качественный и количественный  состав почвы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определяют ее плодородие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3449</Words>
  <Application>Microsoft Office PowerPoint</Application>
  <PresentationFormat>Экран (4:3)</PresentationFormat>
  <Paragraphs>670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Office Theme</vt:lpstr>
      <vt:lpstr>Презентация</vt:lpstr>
      <vt:lpstr>Document</vt:lpstr>
      <vt:lpstr>Формула</vt:lpstr>
      <vt:lpstr>ООО  НПИ «Биопрепараты»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Рекомендации ООО НПИ «Биопрепараты» для управления почвенным плодородием: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 НПИ «Биопрепараты»  </dc:title>
  <dc:creator>user</dc:creator>
  <cp:lastModifiedBy>Irek</cp:lastModifiedBy>
  <cp:revision>129</cp:revision>
  <dcterms:created xsi:type="dcterms:W3CDTF">2017-11-01T11:29:55Z</dcterms:created>
  <dcterms:modified xsi:type="dcterms:W3CDTF">2018-04-12T06:11:35Z</dcterms:modified>
</cp:coreProperties>
</file>