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06" r:id="rId2"/>
    <p:sldId id="507" r:id="rId3"/>
    <p:sldId id="508" r:id="rId4"/>
    <p:sldId id="460" r:id="rId5"/>
    <p:sldId id="494" r:id="rId6"/>
    <p:sldId id="505" r:id="rId7"/>
    <p:sldId id="500" r:id="rId8"/>
    <p:sldId id="471" r:id="rId9"/>
    <p:sldId id="465" r:id="rId10"/>
    <p:sldId id="467" r:id="rId11"/>
    <p:sldId id="469" r:id="rId12"/>
    <p:sldId id="492" r:id="rId13"/>
    <p:sldId id="493" r:id="rId14"/>
    <p:sldId id="491" r:id="rId15"/>
  </p:sldIdLst>
  <p:sldSz cx="9144000" cy="6858000" type="screen4x3"/>
  <p:notesSz cx="6858000" cy="994568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760000"/>
    <a:srgbClr val="FFCC00"/>
    <a:srgbClr val="FFE267"/>
    <a:srgbClr val="CCFFCC"/>
    <a:srgbClr val="FFE1FF"/>
    <a:srgbClr val="EAEAEA"/>
    <a:srgbClr val="FFFF3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98" autoAdjust="0"/>
    <p:restoredTop sz="90929"/>
  </p:normalViewPr>
  <p:slideViewPr>
    <p:cSldViewPr>
      <p:cViewPr varScale="1">
        <p:scale>
          <a:sx n="113" d="100"/>
          <a:sy n="113" d="100"/>
        </p:scale>
        <p:origin x="-1770" y="-96"/>
      </p:cViewPr>
      <p:guideLst>
        <p:guide orient="horz" pos="2160"/>
        <p:guide pos="35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7" tIns="45683" rIns="91367" bIns="4568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0EBD67-8634-4993-A833-A9AF114514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641E3B-85E2-4993-A35B-47B844EDB7E8}" type="datetimeFigureOut">
              <a:rPr lang="ru-RU" altLang="ru-RU"/>
              <a:pPr>
                <a:defRPr/>
              </a:pPr>
              <a:t>12.04.2018</a:t>
            </a:fld>
            <a:endParaRPr lang="ru-RU" altLang="ru-RU"/>
          </a:p>
        </p:txBody>
      </p:sp>
      <p:sp>
        <p:nvSpPr>
          <p:cNvPr id="1638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9800" y="762000"/>
            <a:ext cx="49784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5029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141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040875-C13F-4747-9CEB-AF2806D8B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0"/>
            <a:ext cx="0" cy="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0" cy="0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2975" y="746125"/>
            <a:ext cx="4972050" cy="3729038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24400"/>
            <a:ext cx="5486400" cy="44751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19361-E159-4DFD-AAD9-1DCE606B6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0C0D2-CC56-4444-A316-E5ADD72340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DB12A-A1A8-41C2-800F-26219F6BA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34F1-9A4A-43A7-A3EF-1BA63979C3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0D43-7B51-40CF-BFA8-A23EF92649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0052-9402-45F1-AC10-BA519FF841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2F69F-30BC-4D9D-95CF-8CF94A7012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D0B4-A87A-489D-B6BA-965785A56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A095-A74E-4AB4-8F81-7AB27A888E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043E9-1FDA-40A3-9214-2D3F79C837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B5DAC-738A-4536-951E-673E27A7BD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592F0C-D56B-4834-83D2-0B3C9D1D99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81000" y="914400"/>
            <a:ext cx="8382000" cy="13112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I</a:t>
            </a:r>
            <a:r>
              <a:rPr lang="ru-RU" sz="2000" b="1">
                <a:solidFill>
                  <a:srgbClr val="990033"/>
                </a:solidFill>
              </a:rPr>
              <a:t>. Воздушно-тепловой обогрев при </a:t>
            </a:r>
            <a:r>
              <a:rPr lang="en-US" sz="2000" b="1">
                <a:solidFill>
                  <a:srgbClr val="990033"/>
                </a:solidFill>
              </a:rPr>
              <a:t>t</a:t>
            </a:r>
            <a:r>
              <a:rPr lang="ru-RU" sz="2000" b="1">
                <a:solidFill>
                  <a:srgbClr val="990033"/>
                </a:solidFill>
              </a:rPr>
              <a:t> выше 5</a:t>
            </a:r>
            <a:r>
              <a:rPr lang="ru-RU" sz="2000" b="1" baseline="30000">
                <a:solidFill>
                  <a:srgbClr val="990033"/>
                </a:solidFill>
              </a:rPr>
              <a:t>о</a:t>
            </a:r>
            <a:r>
              <a:rPr lang="ru-RU" sz="2000" b="1">
                <a:solidFill>
                  <a:srgbClr val="990033"/>
                </a:solidFill>
              </a:rPr>
              <a:t>С через зерно-погрузчики в дневное время при открытых дверях и обогрев на термоустановках, на напольных, карусельных, шахтных сушилках и вентилируемых бункерах.</a:t>
            </a:r>
          </a:p>
        </p:txBody>
      </p:sp>
      <p:graphicFrame>
        <p:nvGraphicFramePr>
          <p:cNvPr id="231427" name="Group 3"/>
          <p:cNvGraphicFramePr>
            <a:graphicFrameLocks noGrp="1"/>
          </p:cNvGraphicFramePr>
          <p:nvPr/>
        </p:nvGraphicFramePr>
        <p:xfrm>
          <a:off x="400050" y="2438400"/>
          <a:ext cx="8343900" cy="4056000"/>
        </p:xfrm>
        <a:graphic>
          <a:graphicData uri="http://schemas.openxmlformats.org/drawingml/2006/table">
            <a:tbl>
              <a:tblPr/>
              <a:tblGrid>
                <a:gridCol w="533400"/>
                <a:gridCol w="78105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Удаляем нитраты, нитриты и другие канцерогенные вещества, продукты дыхания из межзернового пространства.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Мобилизуем ферментативную систему клеток зародыша.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Повышаем полевую всхожесть на 10…12% и энергию прорастания, стимулируем появление дружных всходов на 15…30 часов раньше.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Сокращаем разрыв между всхожестью и энергией прорастания  (разница не должна превышать 3…4%).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  <p:sp>
        <p:nvSpPr>
          <p:cNvPr id="6158" name="Text Box 24"/>
          <p:cNvSpPr txBox="1">
            <a:spLocks noChangeArrowheads="1"/>
          </p:cNvSpPr>
          <p:nvPr/>
        </p:nvSpPr>
        <p:spPr bwMode="auto">
          <a:xfrm>
            <a:off x="381000" y="228600"/>
            <a:ext cx="838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4E4C"/>
                </a:solidFill>
              </a:rPr>
              <a:t>Весенние мероприятия с семенами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800" b="1">
                <a:solidFill>
                  <a:srgbClr val="A50021"/>
                </a:solidFill>
              </a:rPr>
              <a:t>I</a:t>
            </a:r>
            <a:r>
              <a:rPr lang="ru-RU" altLang="ru-RU" sz="1800" b="1">
                <a:solidFill>
                  <a:srgbClr val="A50021"/>
                </a:solidFill>
              </a:rPr>
              <a:t>. Многообразие («мозаика») сортов – ключ к успеху</a:t>
            </a:r>
          </a:p>
        </p:txBody>
      </p:sp>
      <p:sp>
        <p:nvSpPr>
          <p:cNvPr id="2055" name="Oval 3"/>
          <p:cNvSpPr>
            <a:spLocks noChangeArrowheads="1"/>
          </p:cNvSpPr>
          <p:nvPr/>
        </p:nvSpPr>
        <p:spPr bwMode="auto">
          <a:xfrm>
            <a:off x="3308350" y="504825"/>
            <a:ext cx="2320925" cy="49847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 altLang="ru-RU" sz="400" b="1"/>
          </a:p>
          <a:p>
            <a:r>
              <a:rPr lang="ru-RU" altLang="ru-RU" sz="1400" b="1"/>
              <a:t>Озимая пшеница</a:t>
            </a:r>
            <a:endParaRPr lang="ru-RU" altLang="ru-RU" sz="400" b="1"/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3048000" y="1066800"/>
            <a:ext cx="2362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«им.Тимирязева»</a:t>
            </a:r>
          </a:p>
        </p:txBody>
      </p:sp>
      <p:sp>
        <p:nvSpPr>
          <p:cNvPr id="2057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2362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«Алан»</a:t>
            </a:r>
          </a:p>
        </p:txBody>
      </p:sp>
      <p:sp>
        <p:nvSpPr>
          <p:cNvPr id="2058" name="Text Box 6"/>
          <p:cNvSpPr txBox="1">
            <a:spLocks noChangeArrowheads="1"/>
          </p:cNvSpPr>
          <p:nvPr/>
        </p:nvSpPr>
        <p:spPr bwMode="auto">
          <a:xfrm>
            <a:off x="6019800" y="1066800"/>
            <a:ext cx="2362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«АФ«Дубрава»</a:t>
            </a:r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28600" y="1676400"/>
          <a:ext cx="2690813" cy="3567113"/>
        </p:xfrm>
        <a:graphic>
          <a:graphicData uri="http://schemas.openxmlformats.org/presentationml/2006/ole">
            <p:oleObj spid="_x0000_s2050" name="Диаграмма" r:id="rId4" imgW="2772347" imgH="4058222" progId="MSGraph.Chart.8">
              <p:embed followColorScheme="full"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2895600" y="1676400"/>
          <a:ext cx="2690813" cy="3581400"/>
        </p:xfrm>
        <a:graphic>
          <a:graphicData uri="http://schemas.openxmlformats.org/presentationml/2006/ole">
            <p:oleObj spid="_x0000_s2051" name="Диаграмма" r:id="rId5" imgW="2772347" imgH="4058222" progId="MSGraph.Chart.8">
              <p:embed followColorScheme="full"/>
            </p:oleObj>
          </a:graphicData>
        </a:graphic>
      </p:graphicFrame>
      <p:graphicFrame>
        <p:nvGraphicFramePr>
          <p:cNvPr id="2052" name="Object 9"/>
          <p:cNvGraphicFramePr>
            <a:graphicFrameLocks noChangeAspect="1"/>
          </p:cNvGraphicFramePr>
          <p:nvPr/>
        </p:nvGraphicFramePr>
        <p:xfrm>
          <a:off x="5486400" y="1524000"/>
          <a:ext cx="3429000" cy="3733800"/>
        </p:xfrm>
        <a:graphic>
          <a:graphicData uri="http://schemas.openxmlformats.org/presentationml/2006/ole">
            <p:oleObj spid="_x0000_s2052" name="Диаграмма" r:id="rId6" imgW="2772347" imgH="4058222" progId="MSGraph.Chart.8">
              <p:embed followColorScheme="full"/>
            </p:oleObj>
          </a:graphicData>
        </a:graphic>
      </p:graphicFrame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-19050" y="1447800"/>
            <a:ext cx="112871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Урожай, ц/га</a:t>
            </a:r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V="1">
            <a:off x="381000" y="17526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061" name="Oval 12"/>
          <p:cNvSpPr>
            <a:spLocks noChangeArrowheads="1"/>
          </p:cNvSpPr>
          <p:nvPr/>
        </p:nvSpPr>
        <p:spPr bwMode="auto">
          <a:xfrm>
            <a:off x="517525" y="410845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94 </a:t>
            </a:r>
          </a:p>
        </p:txBody>
      </p:sp>
      <p:sp>
        <p:nvSpPr>
          <p:cNvPr id="2062" name="Oval 13"/>
          <p:cNvSpPr>
            <a:spLocks noChangeArrowheads="1"/>
          </p:cNvSpPr>
          <p:nvPr/>
        </p:nvSpPr>
        <p:spPr bwMode="auto">
          <a:xfrm>
            <a:off x="12954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345</a:t>
            </a:r>
          </a:p>
        </p:txBody>
      </p:sp>
      <p:sp>
        <p:nvSpPr>
          <p:cNvPr id="2063" name="Oval 14"/>
          <p:cNvSpPr>
            <a:spLocks noChangeArrowheads="1"/>
          </p:cNvSpPr>
          <p:nvPr/>
        </p:nvSpPr>
        <p:spPr bwMode="auto">
          <a:xfrm>
            <a:off x="21336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70 </a:t>
            </a:r>
          </a:p>
        </p:txBody>
      </p:sp>
      <p:sp>
        <p:nvSpPr>
          <p:cNvPr id="2064" name="Oval 15"/>
          <p:cNvSpPr>
            <a:spLocks noChangeArrowheads="1"/>
          </p:cNvSpPr>
          <p:nvPr/>
        </p:nvSpPr>
        <p:spPr bwMode="auto">
          <a:xfrm>
            <a:off x="32004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221</a:t>
            </a:r>
          </a:p>
        </p:txBody>
      </p:sp>
      <p:sp>
        <p:nvSpPr>
          <p:cNvPr id="2065" name="Oval 16"/>
          <p:cNvSpPr>
            <a:spLocks noChangeArrowheads="1"/>
          </p:cNvSpPr>
          <p:nvPr/>
        </p:nvSpPr>
        <p:spPr bwMode="auto">
          <a:xfrm>
            <a:off x="39624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44 </a:t>
            </a:r>
          </a:p>
        </p:txBody>
      </p:sp>
      <p:sp>
        <p:nvSpPr>
          <p:cNvPr id="2066" name="Oval 17"/>
          <p:cNvSpPr>
            <a:spLocks noChangeArrowheads="1"/>
          </p:cNvSpPr>
          <p:nvPr/>
        </p:nvSpPr>
        <p:spPr bwMode="auto">
          <a:xfrm>
            <a:off x="48006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54 </a:t>
            </a:r>
          </a:p>
        </p:txBody>
      </p:sp>
      <p:sp>
        <p:nvSpPr>
          <p:cNvPr id="2067" name="Oval 18"/>
          <p:cNvSpPr>
            <a:spLocks noChangeArrowheads="1"/>
          </p:cNvSpPr>
          <p:nvPr/>
        </p:nvSpPr>
        <p:spPr bwMode="auto">
          <a:xfrm>
            <a:off x="57912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143</a:t>
            </a:r>
          </a:p>
        </p:txBody>
      </p:sp>
      <p:sp>
        <p:nvSpPr>
          <p:cNvPr id="2068" name="Oval 19"/>
          <p:cNvSpPr>
            <a:spLocks noChangeArrowheads="1"/>
          </p:cNvSpPr>
          <p:nvPr/>
        </p:nvSpPr>
        <p:spPr bwMode="auto">
          <a:xfrm>
            <a:off x="73152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 12 </a:t>
            </a:r>
          </a:p>
        </p:txBody>
      </p:sp>
      <p:sp>
        <p:nvSpPr>
          <p:cNvPr id="2069" name="Oval 20"/>
          <p:cNvSpPr>
            <a:spLocks noChangeArrowheads="1"/>
          </p:cNvSpPr>
          <p:nvPr/>
        </p:nvSpPr>
        <p:spPr bwMode="auto">
          <a:xfrm>
            <a:off x="65532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58 </a:t>
            </a:r>
          </a:p>
        </p:txBody>
      </p:sp>
      <p:sp>
        <p:nvSpPr>
          <p:cNvPr id="2070" name="Oval 21"/>
          <p:cNvSpPr>
            <a:spLocks noChangeArrowheads="1"/>
          </p:cNvSpPr>
          <p:nvPr/>
        </p:nvSpPr>
        <p:spPr bwMode="auto">
          <a:xfrm>
            <a:off x="81534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20 </a:t>
            </a:r>
          </a:p>
        </p:txBody>
      </p:sp>
      <p:sp>
        <p:nvSpPr>
          <p:cNvPr id="2071" name="Oval 22"/>
          <p:cNvSpPr>
            <a:spLocks noChangeArrowheads="1"/>
          </p:cNvSpPr>
          <p:nvPr/>
        </p:nvSpPr>
        <p:spPr bwMode="auto">
          <a:xfrm>
            <a:off x="3429000" y="51816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94 </a:t>
            </a:r>
          </a:p>
        </p:txBody>
      </p:sp>
      <p:sp>
        <p:nvSpPr>
          <p:cNvPr id="2072" name="Rectangle 23"/>
          <p:cNvSpPr>
            <a:spLocks noChangeArrowheads="1"/>
          </p:cNvSpPr>
          <p:nvPr/>
        </p:nvSpPr>
        <p:spPr bwMode="auto">
          <a:xfrm>
            <a:off x="3970338" y="5181600"/>
            <a:ext cx="1203325" cy="284163"/>
          </a:xfrm>
          <a:prstGeom prst="rect">
            <a:avLst/>
          </a:prstGeom>
          <a:solidFill>
            <a:srgbClr val="FFFFCC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ru-RU" altLang="ru-RU" sz="1200" b="1"/>
              <a:t>- площадь, га</a:t>
            </a:r>
          </a:p>
        </p:txBody>
      </p:sp>
      <p:sp>
        <p:nvSpPr>
          <p:cNvPr id="2073" name="Text Box 24"/>
          <p:cNvSpPr txBox="1">
            <a:spLocks noChangeArrowheads="1"/>
          </p:cNvSpPr>
          <p:nvPr/>
        </p:nvSpPr>
        <p:spPr bwMode="auto">
          <a:xfrm>
            <a:off x="152400" y="5562600"/>
            <a:ext cx="88392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1">
                <a:solidFill>
                  <a:srgbClr val="A50021"/>
                </a:solidFill>
              </a:rPr>
              <a:t>Возможный недобор зерна (расчёт произведён по </a:t>
            </a:r>
            <a:r>
              <a:rPr lang="en-US" altLang="ru-RU" sz="1800" b="1">
                <a:solidFill>
                  <a:srgbClr val="A50021"/>
                </a:solidFill>
              </a:rPr>
              <a:t>min</a:t>
            </a:r>
            <a:r>
              <a:rPr lang="ru-RU" altLang="ru-RU" sz="1800" b="1">
                <a:solidFill>
                  <a:srgbClr val="A50021"/>
                </a:solidFill>
              </a:rPr>
              <a:t> урожайности)</a:t>
            </a:r>
          </a:p>
        </p:txBody>
      </p:sp>
      <p:graphicFrame>
        <p:nvGraphicFramePr>
          <p:cNvPr id="269364" name="Group 52"/>
          <p:cNvGraphicFramePr>
            <a:graphicFrameLocks noGrp="1"/>
          </p:cNvGraphicFramePr>
          <p:nvPr/>
        </p:nvGraphicFramePr>
        <p:xfrm>
          <a:off x="152400" y="6096000"/>
          <a:ext cx="8686800" cy="674880"/>
        </p:xfrm>
        <a:graphic>
          <a:graphicData uri="http://schemas.openxmlformats.org/drawingml/2006/table">
            <a:tbl>
              <a:tblPr/>
              <a:tblGrid>
                <a:gridCol w="1143000"/>
                <a:gridCol w="1524000"/>
                <a:gridCol w="2743200"/>
                <a:gridCol w="3276600"/>
              </a:tblGrid>
              <a:tr h="177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Кол-во, т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388,2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94,4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70,2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 га, ц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- 9,4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- 9,6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- 7,8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83" name="Line 46"/>
          <p:cNvSpPr>
            <a:spLocks noChangeShapeType="1"/>
          </p:cNvSpPr>
          <p:nvPr/>
        </p:nvSpPr>
        <p:spPr bwMode="auto">
          <a:xfrm flipV="1">
            <a:off x="533400" y="35814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084" name="Line 47"/>
          <p:cNvSpPr>
            <a:spLocks noChangeShapeType="1"/>
          </p:cNvSpPr>
          <p:nvPr/>
        </p:nvSpPr>
        <p:spPr bwMode="auto">
          <a:xfrm>
            <a:off x="3200400" y="26670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085" name="Line 48"/>
          <p:cNvSpPr>
            <a:spLocks noChangeShapeType="1"/>
          </p:cNvSpPr>
          <p:nvPr/>
        </p:nvSpPr>
        <p:spPr bwMode="auto">
          <a:xfrm>
            <a:off x="5715000" y="3276600"/>
            <a:ext cx="2895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2086" name="Oval 49"/>
          <p:cNvSpPr>
            <a:spLocks noChangeArrowheads="1"/>
          </p:cNvSpPr>
          <p:nvPr/>
        </p:nvSpPr>
        <p:spPr bwMode="auto">
          <a:xfrm>
            <a:off x="6629400" y="1524000"/>
            <a:ext cx="1108075" cy="490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u="sng">
                <a:solidFill>
                  <a:srgbClr val="990000"/>
                </a:solidFill>
              </a:rPr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18,6</a:t>
            </a:r>
            <a:r>
              <a:rPr lang="ru-RU" altLang="ru-RU" sz="1000" b="1"/>
              <a:t> </a:t>
            </a:r>
          </a:p>
        </p:txBody>
      </p:sp>
      <p:sp>
        <p:nvSpPr>
          <p:cNvPr id="2087" name="Oval 50"/>
          <p:cNvSpPr>
            <a:spLocks noChangeArrowheads="1"/>
          </p:cNvSpPr>
          <p:nvPr/>
        </p:nvSpPr>
        <p:spPr bwMode="auto">
          <a:xfrm>
            <a:off x="3657600" y="1447800"/>
            <a:ext cx="1108075" cy="490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u="sng">
                <a:solidFill>
                  <a:srgbClr val="990000"/>
                </a:solidFill>
              </a:rPr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10,3</a:t>
            </a:r>
            <a:r>
              <a:rPr lang="ru-RU" altLang="ru-RU" sz="1000" b="1"/>
              <a:t> </a:t>
            </a:r>
          </a:p>
        </p:txBody>
      </p:sp>
      <p:sp>
        <p:nvSpPr>
          <p:cNvPr id="2088" name="Oval 51"/>
          <p:cNvSpPr>
            <a:spLocks noChangeArrowheads="1"/>
          </p:cNvSpPr>
          <p:nvPr/>
        </p:nvSpPr>
        <p:spPr bwMode="auto">
          <a:xfrm>
            <a:off x="1219200" y="1524000"/>
            <a:ext cx="1295400" cy="490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000" u="sng"/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16,6</a:t>
            </a:r>
            <a:r>
              <a:rPr lang="ru-RU" altLang="ru-RU" sz="10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5344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ru-RU" sz="1800" b="1">
                <a:solidFill>
                  <a:srgbClr val="A50021"/>
                </a:solidFill>
              </a:rPr>
              <a:t>I</a:t>
            </a:r>
            <a:r>
              <a:rPr lang="ru-RU" altLang="ru-RU" sz="1800" b="1">
                <a:solidFill>
                  <a:srgbClr val="A50021"/>
                </a:solidFill>
              </a:rPr>
              <a:t>. Многообразие («мозаика») сортов – ключ к успеху</a:t>
            </a:r>
          </a:p>
        </p:txBody>
      </p:sp>
      <p:sp>
        <p:nvSpPr>
          <p:cNvPr id="3079" name="Oval 3"/>
          <p:cNvSpPr>
            <a:spLocks noChangeArrowheads="1"/>
          </p:cNvSpPr>
          <p:nvPr/>
        </p:nvSpPr>
        <p:spPr bwMode="auto">
          <a:xfrm>
            <a:off x="3308350" y="504825"/>
            <a:ext cx="2320925" cy="49847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 altLang="ru-RU" sz="400" b="1"/>
          </a:p>
          <a:p>
            <a:r>
              <a:rPr lang="ru-RU" altLang="ru-RU" sz="1400" b="1"/>
              <a:t>Яровая пшеница</a:t>
            </a:r>
            <a:endParaRPr lang="ru-RU" altLang="ru-RU" sz="400" b="1"/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3276600" y="1066800"/>
            <a:ext cx="1981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«АФ «Нур»</a:t>
            </a:r>
          </a:p>
        </p:txBody>
      </p: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457200" y="1066800"/>
            <a:ext cx="18288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«Алан»</a:t>
            </a:r>
          </a:p>
        </p:txBody>
      </p:sp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6400800" y="1066800"/>
            <a:ext cx="23622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>
                <a:solidFill>
                  <a:srgbClr val="006666"/>
                </a:solidFill>
              </a:rPr>
              <a:t>ООО «АФ«Дубрава»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0" y="1600200"/>
          <a:ext cx="2667000" cy="3643313"/>
        </p:xfrm>
        <a:graphic>
          <a:graphicData uri="http://schemas.openxmlformats.org/presentationml/2006/ole">
            <p:oleObj spid="_x0000_s3074" name="Диаграмма" r:id="rId4" imgW="2772347" imgH="4058222" progId="MSGraph.Chart.8">
              <p:embed followColorScheme="full"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2590800" y="1600200"/>
          <a:ext cx="3581400" cy="3733800"/>
        </p:xfrm>
        <a:graphic>
          <a:graphicData uri="http://schemas.openxmlformats.org/presentationml/2006/ole">
            <p:oleObj spid="_x0000_s3075" name="Диаграмма" r:id="rId5" imgW="2772347" imgH="4058222" progId="MSGraph.Chart.8">
              <p:embed followColorScheme="full"/>
            </p:oleObj>
          </a:graphicData>
        </a:graphic>
      </p:graphicFrame>
      <p:graphicFrame>
        <p:nvGraphicFramePr>
          <p:cNvPr id="3076" name="Object 9"/>
          <p:cNvGraphicFramePr>
            <a:graphicFrameLocks noChangeAspect="1"/>
          </p:cNvGraphicFramePr>
          <p:nvPr/>
        </p:nvGraphicFramePr>
        <p:xfrm>
          <a:off x="6096000" y="1600200"/>
          <a:ext cx="3048000" cy="3657600"/>
        </p:xfrm>
        <a:graphic>
          <a:graphicData uri="http://schemas.openxmlformats.org/presentationml/2006/ole">
            <p:oleObj spid="_x0000_s3076" name="Диаграмма" r:id="rId6" imgW="2772347" imgH="4058222" progId="MSGraph.Chart.8">
              <p:embed followColorScheme="full"/>
            </p:oleObj>
          </a:graphicData>
        </a:graphic>
      </p:graphicFrame>
      <p:sp>
        <p:nvSpPr>
          <p:cNvPr id="3083" name="Rectangle 10"/>
          <p:cNvSpPr>
            <a:spLocks noChangeArrowheads="1"/>
          </p:cNvSpPr>
          <p:nvPr/>
        </p:nvSpPr>
        <p:spPr bwMode="auto">
          <a:xfrm>
            <a:off x="-19050" y="1447800"/>
            <a:ext cx="1128713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Урожай, ц/га</a:t>
            </a:r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 flipV="1">
            <a:off x="152400" y="1714500"/>
            <a:ext cx="0" cy="3124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085" name="Oval 12"/>
          <p:cNvSpPr>
            <a:spLocks noChangeArrowheads="1"/>
          </p:cNvSpPr>
          <p:nvPr/>
        </p:nvSpPr>
        <p:spPr bwMode="auto">
          <a:xfrm>
            <a:off x="3048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22 </a:t>
            </a:r>
          </a:p>
        </p:txBody>
      </p:sp>
      <p:sp>
        <p:nvSpPr>
          <p:cNvPr id="3086" name="Oval 13"/>
          <p:cNvSpPr>
            <a:spLocks noChangeArrowheads="1"/>
          </p:cNvSpPr>
          <p:nvPr/>
        </p:nvSpPr>
        <p:spPr bwMode="auto">
          <a:xfrm>
            <a:off x="10668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171</a:t>
            </a:r>
          </a:p>
        </p:txBody>
      </p:sp>
      <p:sp>
        <p:nvSpPr>
          <p:cNvPr id="3087" name="Oval 14"/>
          <p:cNvSpPr>
            <a:spLocks noChangeArrowheads="1"/>
          </p:cNvSpPr>
          <p:nvPr/>
        </p:nvSpPr>
        <p:spPr bwMode="auto">
          <a:xfrm>
            <a:off x="18288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207 </a:t>
            </a:r>
          </a:p>
        </p:txBody>
      </p:sp>
      <p:sp>
        <p:nvSpPr>
          <p:cNvPr id="3088" name="Oval 15"/>
          <p:cNvSpPr>
            <a:spLocks noChangeArrowheads="1"/>
          </p:cNvSpPr>
          <p:nvPr/>
        </p:nvSpPr>
        <p:spPr bwMode="auto">
          <a:xfrm>
            <a:off x="28956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100</a:t>
            </a:r>
          </a:p>
        </p:txBody>
      </p:sp>
      <p:sp>
        <p:nvSpPr>
          <p:cNvPr id="3089" name="Oval 16"/>
          <p:cNvSpPr>
            <a:spLocks noChangeArrowheads="1"/>
          </p:cNvSpPr>
          <p:nvPr/>
        </p:nvSpPr>
        <p:spPr bwMode="auto">
          <a:xfrm>
            <a:off x="3733800" y="41148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10 </a:t>
            </a:r>
          </a:p>
        </p:txBody>
      </p:sp>
      <p:sp>
        <p:nvSpPr>
          <p:cNvPr id="3090" name="Oval 17"/>
          <p:cNvSpPr>
            <a:spLocks noChangeArrowheads="1"/>
          </p:cNvSpPr>
          <p:nvPr/>
        </p:nvSpPr>
        <p:spPr bwMode="auto">
          <a:xfrm>
            <a:off x="45720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1</a:t>
            </a:r>
            <a:r>
              <a:rPr lang="ru-RU" altLang="ru-RU" sz="1000" b="1"/>
              <a:t>40 </a:t>
            </a:r>
          </a:p>
        </p:txBody>
      </p:sp>
      <p:sp>
        <p:nvSpPr>
          <p:cNvPr id="3091" name="Oval 18"/>
          <p:cNvSpPr>
            <a:spLocks noChangeArrowheads="1"/>
          </p:cNvSpPr>
          <p:nvPr/>
        </p:nvSpPr>
        <p:spPr bwMode="auto">
          <a:xfrm>
            <a:off x="64008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 97  </a:t>
            </a:r>
          </a:p>
        </p:txBody>
      </p:sp>
      <p:sp>
        <p:nvSpPr>
          <p:cNvPr id="3092" name="Oval 19"/>
          <p:cNvSpPr>
            <a:spLocks noChangeArrowheads="1"/>
          </p:cNvSpPr>
          <p:nvPr/>
        </p:nvSpPr>
        <p:spPr bwMode="auto">
          <a:xfrm>
            <a:off x="83058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/>
              <a:t>  39 </a:t>
            </a:r>
          </a:p>
        </p:txBody>
      </p:sp>
      <p:sp>
        <p:nvSpPr>
          <p:cNvPr id="3093" name="Oval 20"/>
          <p:cNvSpPr>
            <a:spLocks noChangeArrowheads="1"/>
          </p:cNvSpPr>
          <p:nvPr/>
        </p:nvSpPr>
        <p:spPr bwMode="auto">
          <a:xfrm>
            <a:off x="7315200" y="4114800"/>
            <a:ext cx="5365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210</a:t>
            </a:r>
          </a:p>
        </p:txBody>
      </p:sp>
      <p:sp>
        <p:nvSpPr>
          <p:cNvPr id="3094" name="Oval 21"/>
          <p:cNvSpPr>
            <a:spLocks noChangeArrowheads="1"/>
          </p:cNvSpPr>
          <p:nvPr/>
        </p:nvSpPr>
        <p:spPr bwMode="auto">
          <a:xfrm>
            <a:off x="3429000" y="5181600"/>
            <a:ext cx="488950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22 </a:t>
            </a:r>
          </a:p>
        </p:txBody>
      </p:sp>
      <p:sp>
        <p:nvSpPr>
          <p:cNvPr id="3095" name="Rectangle 22"/>
          <p:cNvSpPr>
            <a:spLocks noChangeArrowheads="1"/>
          </p:cNvSpPr>
          <p:nvPr/>
        </p:nvSpPr>
        <p:spPr bwMode="auto">
          <a:xfrm>
            <a:off x="3970338" y="5181600"/>
            <a:ext cx="1203325" cy="284163"/>
          </a:xfrm>
          <a:prstGeom prst="rect">
            <a:avLst/>
          </a:prstGeom>
          <a:solidFill>
            <a:srgbClr val="FFFFCC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l"/>
            <a:r>
              <a:rPr lang="ru-RU" altLang="ru-RU" sz="1200" b="1"/>
              <a:t>- площадь, га</a:t>
            </a:r>
          </a:p>
        </p:txBody>
      </p:sp>
      <p:sp>
        <p:nvSpPr>
          <p:cNvPr id="3096" name="Text Box 23"/>
          <p:cNvSpPr txBox="1">
            <a:spLocks noChangeArrowheads="1"/>
          </p:cNvSpPr>
          <p:nvPr/>
        </p:nvSpPr>
        <p:spPr bwMode="auto">
          <a:xfrm>
            <a:off x="152400" y="5562600"/>
            <a:ext cx="8839200" cy="3667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1">
                <a:solidFill>
                  <a:srgbClr val="A50021"/>
                </a:solidFill>
              </a:rPr>
              <a:t>Возможный недобор зерна (расчёт произведён по </a:t>
            </a:r>
            <a:r>
              <a:rPr lang="en-US" altLang="ru-RU" sz="1800" b="1">
                <a:solidFill>
                  <a:srgbClr val="A50021"/>
                </a:solidFill>
              </a:rPr>
              <a:t>min</a:t>
            </a:r>
            <a:r>
              <a:rPr lang="ru-RU" altLang="ru-RU" sz="1800" b="1">
                <a:solidFill>
                  <a:srgbClr val="A50021"/>
                </a:solidFill>
              </a:rPr>
              <a:t> урожайности)</a:t>
            </a:r>
          </a:p>
        </p:txBody>
      </p:sp>
      <p:graphicFrame>
        <p:nvGraphicFramePr>
          <p:cNvPr id="273432" name="Group 24"/>
          <p:cNvGraphicFramePr>
            <a:graphicFrameLocks noGrp="1"/>
          </p:cNvGraphicFramePr>
          <p:nvPr/>
        </p:nvGraphicFramePr>
        <p:xfrm>
          <a:off x="152400" y="6096000"/>
          <a:ext cx="8686800" cy="674880"/>
        </p:xfrm>
        <a:graphic>
          <a:graphicData uri="http://schemas.openxmlformats.org/drawingml/2006/table">
            <a:tbl>
              <a:tblPr/>
              <a:tblGrid>
                <a:gridCol w="1143000"/>
                <a:gridCol w="1524000"/>
                <a:gridCol w="2743200"/>
                <a:gridCol w="3276600"/>
              </a:tblGrid>
              <a:tr h="177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Кол-во, т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250,2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297,9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   27,0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7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 1 га, ц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- 6,6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- 11,2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              - 1,1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06" name="Oval 45"/>
          <p:cNvSpPr>
            <a:spLocks noChangeArrowheads="1"/>
          </p:cNvSpPr>
          <p:nvPr/>
        </p:nvSpPr>
        <p:spPr bwMode="auto">
          <a:xfrm>
            <a:off x="5257800" y="4114800"/>
            <a:ext cx="587375" cy="3175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/>
              <a:t> </a:t>
            </a:r>
            <a:r>
              <a:rPr lang="ru-RU" altLang="ru-RU" sz="1000" b="1"/>
              <a:t>115 </a:t>
            </a:r>
          </a:p>
        </p:txBody>
      </p:sp>
      <p:sp>
        <p:nvSpPr>
          <p:cNvPr id="3107" name="Line 46"/>
          <p:cNvSpPr>
            <a:spLocks noChangeShapeType="1"/>
          </p:cNvSpPr>
          <p:nvPr/>
        </p:nvSpPr>
        <p:spPr bwMode="auto">
          <a:xfrm>
            <a:off x="228600" y="3048000"/>
            <a:ext cx="2209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108" name="Line 47"/>
          <p:cNvSpPr>
            <a:spLocks noChangeShapeType="1"/>
          </p:cNvSpPr>
          <p:nvPr/>
        </p:nvSpPr>
        <p:spPr bwMode="auto">
          <a:xfrm>
            <a:off x="2819400" y="2971800"/>
            <a:ext cx="3048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109" name="Line 48"/>
          <p:cNvSpPr>
            <a:spLocks noChangeShapeType="1"/>
          </p:cNvSpPr>
          <p:nvPr/>
        </p:nvSpPr>
        <p:spPr bwMode="auto">
          <a:xfrm flipV="1">
            <a:off x="6248400" y="3263900"/>
            <a:ext cx="2667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3110" name="Oval 49"/>
          <p:cNvSpPr>
            <a:spLocks noChangeArrowheads="1"/>
          </p:cNvSpPr>
          <p:nvPr/>
        </p:nvSpPr>
        <p:spPr bwMode="auto">
          <a:xfrm>
            <a:off x="7010400" y="1589088"/>
            <a:ext cx="1066800" cy="4905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000" b="1">
                <a:solidFill>
                  <a:srgbClr val="990000"/>
                </a:solidFill>
              </a:rPr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5,5</a:t>
            </a:r>
            <a:r>
              <a:rPr lang="ru-RU" altLang="ru-RU" sz="1800" b="1"/>
              <a:t> </a:t>
            </a:r>
          </a:p>
        </p:txBody>
      </p:sp>
      <p:sp>
        <p:nvSpPr>
          <p:cNvPr id="3111" name="Oval 50"/>
          <p:cNvSpPr>
            <a:spLocks noChangeArrowheads="1"/>
          </p:cNvSpPr>
          <p:nvPr/>
        </p:nvSpPr>
        <p:spPr bwMode="auto">
          <a:xfrm>
            <a:off x="3781425" y="1590675"/>
            <a:ext cx="1057275" cy="490538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000" b="1">
                <a:solidFill>
                  <a:srgbClr val="990000"/>
                </a:solidFill>
              </a:rPr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12,5</a:t>
            </a:r>
          </a:p>
        </p:txBody>
      </p:sp>
      <p:sp>
        <p:nvSpPr>
          <p:cNvPr id="3112" name="Oval 51"/>
          <p:cNvSpPr>
            <a:spLocks noChangeArrowheads="1"/>
          </p:cNvSpPr>
          <p:nvPr/>
        </p:nvSpPr>
        <p:spPr bwMode="auto">
          <a:xfrm>
            <a:off x="1066800" y="1589088"/>
            <a:ext cx="1066800" cy="4905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000" b="1" u="sng"/>
              <a:t> </a:t>
            </a:r>
            <a:r>
              <a:rPr lang="ru-RU" altLang="ru-RU" sz="1800" b="1" u="sng">
                <a:solidFill>
                  <a:srgbClr val="990000"/>
                </a:solidFill>
              </a:rPr>
              <a:t>+</a:t>
            </a:r>
            <a:r>
              <a:rPr lang="ru-RU" altLang="ru-RU" sz="1800" b="1">
                <a:solidFill>
                  <a:srgbClr val="990000"/>
                </a:solidFill>
              </a:rPr>
              <a:t>6,8     </a:t>
            </a:r>
            <a:r>
              <a:rPr lang="ru-RU" altLang="ru-RU" sz="1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152400" y="914400"/>
            <a:ext cx="8839200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altLang="ru-RU" sz="1600" b="1"/>
              <a:t>Сопровождение технологии:                                                                               Ассоциация + ООО «НПИ «Биопрепараты» + ООО «Агро-Альянс РИА»</a:t>
            </a: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</p:txBody>
      </p:sp>
      <p:sp>
        <p:nvSpPr>
          <p:cNvPr id="4102" name="Oval 4"/>
          <p:cNvSpPr>
            <a:spLocks noChangeArrowheads="1"/>
          </p:cNvSpPr>
          <p:nvPr/>
        </p:nvSpPr>
        <p:spPr bwMode="auto">
          <a:xfrm>
            <a:off x="1257300" y="457200"/>
            <a:ext cx="6629400" cy="447675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600" b="1">
                <a:solidFill>
                  <a:srgbClr val="A50021"/>
                </a:solidFill>
              </a:rPr>
              <a:t>Слагаемые урожая, ц/га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304800" y="1828800"/>
          <a:ext cx="8534400" cy="4572000"/>
        </p:xfrm>
        <a:graphic>
          <a:graphicData uri="http://schemas.openxmlformats.org/presentationml/2006/ole">
            <p:oleObj spid="_x0000_s4098" name="Диаграмма" r:id="rId4" imgW="6096333" imgH="4067651" progId="MSGraph.Chart.8">
              <p:embed followColorScheme="full"/>
            </p:oleObj>
          </a:graphicData>
        </a:graphic>
      </p:graphicFrame>
      <p:sp>
        <p:nvSpPr>
          <p:cNvPr id="4103" name="Line 6"/>
          <p:cNvSpPr>
            <a:spLocks noChangeShapeType="1"/>
          </p:cNvSpPr>
          <p:nvPr/>
        </p:nvSpPr>
        <p:spPr bwMode="auto">
          <a:xfrm flipV="1">
            <a:off x="1905000" y="4495800"/>
            <a:ext cx="0" cy="1524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04" name="Line 7"/>
          <p:cNvSpPr>
            <a:spLocks noChangeShapeType="1"/>
          </p:cNvSpPr>
          <p:nvPr/>
        </p:nvSpPr>
        <p:spPr bwMode="auto">
          <a:xfrm flipV="1">
            <a:off x="3200400" y="3886200"/>
            <a:ext cx="0" cy="2133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05" name="Line 8"/>
          <p:cNvSpPr>
            <a:spLocks noChangeShapeType="1"/>
          </p:cNvSpPr>
          <p:nvPr/>
        </p:nvSpPr>
        <p:spPr bwMode="auto">
          <a:xfrm flipV="1">
            <a:off x="4557713" y="3657600"/>
            <a:ext cx="14287" cy="2362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06" name="Line 9"/>
          <p:cNvSpPr>
            <a:spLocks noChangeShapeType="1"/>
          </p:cNvSpPr>
          <p:nvPr/>
        </p:nvSpPr>
        <p:spPr bwMode="auto">
          <a:xfrm flipV="1">
            <a:off x="5943600" y="3276600"/>
            <a:ext cx="0" cy="274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07" name="Line 10"/>
          <p:cNvSpPr>
            <a:spLocks noChangeShapeType="1"/>
          </p:cNvSpPr>
          <p:nvPr/>
        </p:nvSpPr>
        <p:spPr bwMode="auto">
          <a:xfrm flipV="1">
            <a:off x="7239000" y="2743200"/>
            <a:ext cx="0" cy="3276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1828800" y="3962400"/>
            <a:ext cx="1371600" cy="685800"/>
          </a:xfrm>
          <a:prstGeom prst="triangle">
            <a:avLst>
              <a:gd name="adj" fmla="val 98829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109" name="AutoShape 12"/>
          <p:cNvSpPr>
            <a:spLocks noChangeArrowheads="1"/>
          </p:cNvSpPr>
          <p:nvPr/>
        </p:nvSpPr>
        <p:spPr bwMode="auto">
          <a:xfrm>
            <a:off x="3124200" y="3733800"/>
            <a:ext cx="1447800" cy="228600"/>
          </a:xfrm>
          <a:prstGeom prst="triangle">
            <a:avLst>
              <a:gd name="adj" fmla="val 100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110" name="AutoShape 13"/>
          <p:cNvSpPr>
            <a:spLocks noChangeArrowheads="1"/>
          </p:cNvSpPr>
          <p:nvPr/>
        </p:nvSpPr>
        <p:spPr bwMode="auto">
          <a:xfrm>
            <a:off x="4572000" y="3276600"/>
            <a:ext cx="1371600" cy="533400"/>
          </a:xfrm>
          <a:prstGeom prst="triangle">
            <a:avLst>
              <a:gd name="adj" fmla="val 100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111" name="AutoShape 14"/>
          <p:cNvSpPr>
            <a:spLocks noChangeArrowheads="1"/>
          </p:cNvSpPr>
          <p:nvPr/>
        </p:nvSpPr>
        <p:spPr bwMode="auto">
          <a:xfrm rot="11591">
            <a:off x="5865813" y="2819400"/>
            <a:ext cx="1373187" cy="457200"/>
          </a:xfrm>
          <a:prstGeom prst="triangle">
            <a:avLst>
              <a:gd name="adj" fmla="val 100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112" name="AutoShape 15"/>
          <p:cNvSpPr>
            <a:spLocks noChangeArrowheads="1"/>
          </p:cNvSpPr>
          <p:nvPr/>
        </p:nvSpPr>
        <p:spPr bwMode="auto">
          <a:xfrm>
            <a:off x="7162800" y="2362200"/>
            <a:ext cx="1447800" cy="457200"/>
          </a:xfrm>
          <a:prstGeom prst="triangle">
            <a:avLst>
              <a:gd name="adj" fmla="val 100000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ru-RU"/>
          </a:p>
        </p:txBody>
      </p:sp>
      <p:sp>
        <p:nvSpPr>
          <p:cNvPr id="4113" name="Rectangle 16"/>
          <p:cNvSpPr>
            <a:spLocks noChangeArrowheads="1"/>
          </p:cNvSpPr>
          <p:nvPr/>
        </p:nvSpPr>
        <p:spPr bwMode="auto">
          <a:xfrm>
            <a:off x="914400" y="4191000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17,0</a:t>
            </a:r>
          </a:p>
        </p:txBody>
      </p:sp>
      <p:sp>
        <p:nvSpPr>
          <p:cNvPr id="4114" name="Rectangle 17"/>
          <p:cNvSpPr>
            <a:spLocks noChangeArrowheads="1"/>
          </p:cNvSpPr>
          <p:nvPr/>
        </p:nvSpPr>
        <p:spPr bwMode="auto">
          <a:xfrm>
            <a:off x="2133600" y="3886200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25,1</a:t>
            </a:r>
          </a:p>
        </p:txBody>
      </p:sp>
      <p:sp>
        <p:nvSpPr>
          <p:cNvPr id="4115" name="Rectangle 18"/>
          <p:cNvSpPr>
            <a:spLocks noChangeArrowheads="1"/>
          </p:cNvSpPr>
          <p:nvPr/>
        </p:nvSpPr>
        <p:spPr bwMode="auto">
          <a:xfrm>
            <a:off x="3581400" y="3429000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27,8</a:t>
            </a:r>
          </a:p>
        </p:txBody>
      </p:sp>
      <p:sp>
        <p:nvSpPr>
          <p:cNvPr id="4116" name="Rectangle 19"/>
          <p:cNvSpPr>
            <a:spLocks noChangeArrowheads="1"/>
          </p:cNvSpPr>
          <p:nvPr/>
        </p:nvSpPr>
        <p:spPr bwMode="auto">
          <a:xfrm>
            <a:off x="4953000" y="3133725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33,2</a:t>
            </a:r>
          </a:p>
        </p:txBody>
      </p:sp>
      <p:sp>
        <p:nvSpPr>
          <p:cNvPr id="4117" name="Rectangle 20"/>
          <p:cNvSpPr>
            <a:spLocks noChangeArrowheads="1"/>
          </p:cNvSpPr>
          <p:nvPr/>
        </p:nvSpPr>
        <p:spPr bwMode="auto">
          <a:xfrm>
            <a:off x="6248400" y="2667000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39,5</a:t>
            </a:r>
          </a:p>
        </p:txBody>
      </p:sp>
      <p:sp>
        <p:nvSpPr>
          <p:cNvPr id="4118" name="Rectangle 21"/>
          <p:cNvSpPr>
            <a:spLocks noChangeArrowheads="1"/>
          </p:cNvSpPr>
          <p:nvPr/>
        </p:nvSpPr>
        <p:spPr bwMode="auto">
          <a:xfrm>
            <a:off x="7467600" y="2209800"/>
            <a:ext cx="485775" cy="284163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45,5</a:t>
            </a:r>
          </a:p>
        </p:txBody>
      </p:sp>
      <p:sp>
        <p:nvSpPr>
          <p:cNvPr id="4119" name="Oval 22"/>
          <p:cNvSpPr>
            <a:spLocks noChangeArrowheads="1"/>
          </p:cNvSpPr>
          <p:nvPr/>
        </p:nvSpPr>
        <p:spPr bwMode="auto">
          <a:xfrm>
            <a:off x="381000" y="1676400"/>
            <a:ext cx="914400" cy="790575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400" b="1"/>
              <a:t>17,0 ц/га</a:t>
            </a:r>
          </a:p>
          <a:p>
            <a:endParaRPr lang="ru-RU" altLang="ru-RU" sz="400" b="1"/>
          </a:p>
        </p:txBody>
      </p:sp>
      <p:sp>
        <p:nvSpPr>
          <p:cNvPr id="4120" name="Oval 23"/>
          <p:cNvSpPr>
            <a:spLocks noChangeArrowheads="1"/>
          </p:cNvSpPr>
          <p:nvPr/>
        </p:nvSpPr>
        <p:spPr bwMode="auto">
          <a:xfrm>
            <a:off x="7924800" y="1371600"/>
            <a:ext cx="838200" cy="790575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400" b="1"/>
              <a:t>45,5 ц/га</a:t>
            </a:r>
          </a:p>
          <a:p>
            <a:endParaRPr lang="ru-RU" altLang="ru-RU" sz="400" b="1"/>
          </a:p>
        </p:txBody>
      </p:sp>
      <p:sp>
        <p:nvSpPr>
          <p:cNvPr id="4121" name="AutoShape 24"/>
          <p:cNvSpPr>
            <a:spLocks noChangeArrowheads="1"/>
          </p:cNvSpPr>
          <p:nvPr/>
        </p:nvSpPr>
        <p:spPr bwMode="auto">
          <a:xfrm>
            <a:off x="1371600" y="1447800"/>
            <a:ext cx="6400800" cy="952500"/>
          </a:xfrm>
          <a:prstGeom prst="notchedRightArrow">
            <a:avLst>
              <a:gd name="adj1" fmla="val 50000"/>
              <a:gd name="adj2" fmla="val 168000"/>
            </a:avLst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400" b="1">
                <a:solidFill>
                  <a:srgbClr val="008080"/>
                </a:solidFill>
              </a:rPr>
              <a:t>Вклад элементов биологизации                                                        в формирование урожая</a:t>
            </a:r>
          </a:p>
        </p:txBody>
      </p:sp>
      <p:sp>
        <p:nvSpPr>
          <p:cNvPr id="4122" name="Text Box 25"/>
          <p:cNvSpPr txBox="1">
            <a:spLocks noChangeArrowheads="1"/>
          </p:cNvSpPr>
          <p:nvPr/>
        </p:nvSpPr>
        <p:spPr bwMode="auto">
          <a:xfrm>
            <a:off x="609600" y="6096000"/>
            <a:ext cx="1066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Естественное плодородие почвы</a:t>
            </a:r>
          </a:p>
        </p:txBody>
      </p:sp>
      <p:sp>
        <p:nvSpPr>
          <p:cNvPr id="4123" name="Text Box 26"/>
          <p:cNvSpPr txBox="1">
            <a:spLocks noChangeArrowheads="1"/>
          </p:cNvSpPr>
          <p:nvPr/>
        </p:nvSpPr>
        <p:spPr bwMode="auto">
          <a:xfrm>
            <a:off x="1676400" y="6096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«Мозаика» сортов</a:t>
            </a:r>
          </a:p>
        </p:txBody>
      </p:sp>
      <p:sp>
        <p:nvSpPr>
          <p:cNvPr id="4124" name="Text Box 27"/>
          <p:cNvSpPr txBox="1">
            <a:spLocks noChangeArrowheads="1"/>
          </p:cNvSpPr>
          <p:nvPr/>
        </p:nvSpPr>
        <p:spPr bwMode="auto">
          <a:xfrm>
            <a:off x="2895600" y="6096000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Новые                 сорта</a:t>
            </a:r>
          </a:p>
        </p:txBody>
      </p:sp>
      <p:sp>
        <p:nvSpPr>
          <p:cNvPr id="4125" name="Text Box 28"/>
          <p:cNvSpPr txBox="1">
            <a:spLocks noChangeArrowheads="1"/>
          </p:cNvSpPr>
          <p:nvPr/>
        </p:nvSpPr>
        <p:spPr bwMode="auto">
          <a:xfrm>
            <a:off x="4000500" y="6096000"/>
            <a:ext cx="1143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Комплексное обеззераживание семян</a:t>
            </a:r>
          </a:p>
        </p:txBody>
      </p:sp>
      <p:sp>
        <p:nvSpPr>
          <p:cNvPr id="4126" name="Text Box 29"/>
          <p:cNvSpPr txBox="1">
            <a:spLocks noChangeArrowheads="1"/>
          </p:cNvSpPr>
          <p:nvPr/>
        </p:nvSpPr>
        <p:spPr bwMode="auto">
          <a:xfrm>
            <a:off x="5181600" y="6096000"/>
            <a:ext cx="1066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Двукратная обработка посевов</a:t>
            </a:r>
          </a:p>
        </p:txBody>
      </p:sp>
      <p:sp>
        <p:nvSpPr>
          <p:cNvPr id="4127" name="Text Box 30"/>
          <p:cNvSpPr txBox="1">
            <a:spLocks noChangeArrowheads="1"/>
          </p:cNvSpPr>
          <p:nvPr/>
        </p:nvSpPr>
        <p:spPr bwMode="auto">
          <a:xfrm>
            <a:off x="6324600" y="6096000"/>
            <a:ext cx="1066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Дробное внесение </a:t>
            </a:r>
            <a:r>
              <a:rPr lang="en-US" altLang="ru-RU" sz="800" b="1"/>
              <a:t>              NPK</a:t>
            </a:r>
            <a:endParaRPr lang="ru-RU" altLang="ru-RU" sz="800" b="1"/>
          </a:p>
        </p:txBody>
      </p:sp>
      <p:sp>
        <p:nvSpPr>
          <p:cNvPr id="4128" name="Text Box 31"/>
          <p:cNvSpPr txBox="1">
            <a:spLocks noChangeArrowheads="1"/>
          </p:cNvSpPr>
          <p:nvPr/>
        </p:nvSpPr>
        <p:spPr bwMode="auto">
          <a:xfrm>
            <a:off x="7391400" y="6096000"/>
            <a:ext cx="10668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800" b="1"/>
              <a:t>Своевременный обмолот и доработка</a:t>
            </a:r>
          </a:p>
        </p:txBody>
      </p:sp>
      <p:sp>
        <p:nvSpPr>
          <p:cNvPr id="4129" name="Text Box 32"/>
          <p:cNvSpPr txBox="1">
            <a:spLocks noChangeArrowheads="1"/>
          </p:cNvSpPr>
          <p:nvPr/>
        </p:nvSpPr>
        <p:spPr bwMode="auto">
          <a:xfrm>
            <a:off x="152400" y="0"/>
            <a:ext cx="883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006666"/>
                </a:solidFill>
              </a:rPr>
              <a:t>ООО «Агрофирма «Нур» Тетюшского района</a:t>
            </a:r>
          </a:p>
        </p:txBody>
      </p:sp>
      <p:sp>
        <p:nvSpPr>
          <p:cNvPr id="4130" name="Oval 33"/>
          <p:cNvSpPr>
            <a:spLocks noChangeArrowheads="1"/>
          </p:cNvSpPr>
          <p:nvPr/>
        </p:nvSpPr>
        <p:spPr bwMode="auto">
          <a:xfrm>
            <a:off x="9144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0,0</a:t>
            </a:r>
          </a:p>
        </p:txBody>
      </p:sp>
      <p:sp>
        <p:nvSpPr>
          <p:cNvPr id="4131" name="Oval 34"/>
          <p:cNvSpPr>
            <a:spLocks noChangeArrowheads="1"/>
          </p:cNvSpPr>
          <p:nvPr/>
        </p:nvSpPr>
        <p:spPr bwMode="auto">
          <a:xfrm>
            <a:off x="22098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+8,1</a:t>
            </a:r>
          </a:p>
        </p:txBody>
      </p:sp>
      <p:sp>
        <p:nvSpPr>
          <p:cNvPr id="4132" name="Oval 35"/>
          <p:cNvSpPr>
            <a:spLocks noChangeArrowheads="1"/>
          </p:cNvSpPr>
          <p:nvPr/>
        </p:nvSpPr>
        <p:spPr bwMode="auto">
          <a:xfrm>
            <a:off x="35052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+2,7</a:t>
            </a:r>
          </a:p>
        </p:txBody>
      </p:sp>
      <p:sp>
        <p:nvSpPr>
          <p:cNvPr id="4133" name="Oval 36"/>
          <p:cNvSpPr>
            <a:spLocks noChangeArrowheads="1"/>
          </p:cNvSpPr>
          <p:nvPr/>
        </p:nvSpPr>
        <p:spPr bwMode="auto">
          <a:xfrm>
            <a:off x="48768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+5,4</a:t>
            </a:r>
          </a:p>
        </p:txBody>
      </p:sp>
      <p:sp>
        <p:nvSpPr>
          <p:cNvPr id="4134" name="Oval 37"/>
          <p:cNvSpPr>
            <a:spLocks noChangeArrowheads="1"/>
          </p:cNvSpPr>
          <p:nvPr/>
        </p:nvSpPr>
        <p:spPr bwMode="auto">
          <a:xfrm>
            <a:off x="63246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+6,3</a:t>
            </a:r>
          </a:p>
        </p:txBody>
      </p:sp>
      <p:sp>
        <p:nvSpPr>
          <p:cNvPr id="4135" name="Oval 38"/>
          <p:cNvSpPr>
            <a:spLocks noChangeArrowheads="1"/>
          </p:cNvSpPr>
          <p:nvPr/>
        </p:nvSpPr>
        <p:spPr bwMode="auto">
          <a:xfrm>
            <a:off x="7620000" y="5029200"/>
            <a:ext cx="6858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1400" b="1"/>
              <a:t>+6,0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1000" y="3810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</p:txBody>
      </p:sp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190500" y="76200"/>
            <a:ext cx="876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altLang="ru-RU" b="1">
                <a:solidFill>
                  <a:srgbClr val="0071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Технологии подготовки семян</a:t>
            </a:r>
            <a:r>
              <a:rPr lang="ru-RU" altLang="ru-RU" sz="1600" b="1">
                <a:solidFill>
                  <a:srgbClr val="00716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aphicFrame>
        <p:nvGraphicFramePr>
          <p:cNvPr id="327785" name="Group 105"/>
          <p:cNvGraphicFramePr>
            <a:graphicFrameLocks noGrp="1"/>
          </p:cNvGraphicFramePr>
          <p:nvPr/>
        </p:nvGraphicFramePr>
        <p:xfrm>
          <a:off x="304800" y="762000"/>
          <a:ext cx="8610600" cy="5713984"/>
        </p:xfrm>
        <a:graphic>
          <a:graphicData uri="http://schemas.openxmlformats.org/drawingml/2006/table">
            <a:tbl>
              <a:tblPr/>
              <a:tblGrid>
                <a:gridCol w="1981200"/>
                <a:gridCol w="2133600"/>
                <a:gridCol w="1295400"/>
                <a:gridCol w="990600"/>
                <a:gridCol w="1143000"/>
                <a:gridCol w="1066800"/>
              </a:tblGrid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 машин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          очистки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Параметры очистки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Тради-ционная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Улучшен-            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Совре-менная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Ветрорешетная машина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Предварительная и первичная очистка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Ширина Толщина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Пневмо-сортировальная машина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Вторичная  очистка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Удельныйвес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Триерные                 блоки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Окончательная очистка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Длина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Фото-сепараторы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Очистка                      по цвету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Цвет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</a:tr>
              <a:tr h="965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ИТОГО: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6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76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EC00"/>
                    </a:solidFill>
                  </a:tcPr>
                </a:tc>
              </a:tr>
            </a:tbl>
          </a:graphicData>
        </a:graphic>
      </p:graphicFrame>
      <p:sp>
        <p:nvSpPr>
          <p:cNvPr id="14391" name="Line 73"/>
          <p:cNvSpPr>
            <a:spLocks noChangeShapeType="1"/>
          </p:cNvSpPr>
          <p:nvPr/>
        </p:nvSpPr>
        <p:spPr bwMode="auto">
          <a:xfrm>
            <a:off x="6019800" y="2667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2" name="Line 74"/>
          <p:cNvSpPr>
            <a:spLocks noChangeShapeType="1"/>
          </p:cNvSpPr>
          <p:nvPr/>
        </p:nvSpPr>
        <p:spPr bwMode="auto">
          <a:xfrm>
            <a:off x="6019800" y="45720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3" name="Line 75"/>
          <p:cNvSpPr>
            <a:spLocks noChangeShapeType="1"/>
          </p:cNvSpPr>
          <p:nvPr/>
        </p:nvSpPr>
        <p:spPr bwMode="auto">
          <a:xfrm>
            <a:off x="7086600" y="17526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4" name="Line 76"/>
          <p:cNvSpPr>
            <a:spLocks noChangeShapeType="1"/>
          </p:cNvSpPr>
          <p:nvPr/>
        </p:nvSpPr>
        <p:spPr bwMode="auto">
          <a:xfrm>
            <a:off x="8229600" y="1752600"/>
            <a:ext cx="304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5" name="Line 77"/>
          <p:cNvSpPr>
            <a:spLocks noChangeShapeType="1"/>
          </p:cNvSpPr>
          <p:nvPr/>
        </p:nvSpPr>
        <p:spPr bwMode="auto">
          <a:xfrm>
            <a:off x="7162800" y="45720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6" name="Line 79"/>
          <p:cNvSpPr>
            <a:spLocks noChangeShapeType="1"/>
          </p:cNvSpPr>
          <p:nvPr/>
        </p:nvSpPr>
        <p:spPr bwMode="auto">
          <a:xfrm>
            <a:off x="8229600" y="2667000"/>
            <a:ext cx="304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7" name="Line 80"/>
          <p:cNvSpPr>
            <a:spLocks noChangeShapeType="1"/>
          </p:cNvSpPr>
          <p:nvPr/>
        </p:nvSpPr>
        <p:spPr bwMode="auto">
          <a:xfrm>
            <a:off x="7086600" y="26670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8" name="Line 81"/>
          <p:cNvSpPr>
            <a:spLocks noChangeShapeType="1"/>
          </p:cNvSpPr>
          <p:nvPr/>
        </p:nvSpPr>
        <p:spPr bwMode="auto">
          <a:xfrm>
            <a:off x="6019800" y="35814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9" name="Line 82"/>
          <p:cNvSpPr>
            <a:spLocks noChangeShapeType="1"/>
          </p:cNvSpPr>
          <p:nvPr/>
        </p:nvSpPr>
        <p:spPr bwMode="auto">
          <a:xfrm>
            <a:off x="7162800" y="3581400"/>
            <a:ext cx="304800" cy="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0" name="Line 83"/>
          <p:cNvSpPr>
            <a:spLocks noChangeShapeType="1"/>
          </p:cNvSpPr>
          <p:nvPr/>
        </p:nvSpPr>
        <p:spPr bwMode="auto">
          <a:xfrm>
            <a:off x="8229600" y="3581400"/>
            <a:ext cx="304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1" name="Line 84"/>
          <p:cNvSpPr>
            <a:spLocks noChangeShapeType="1"/>
          </p:cNvSpPr>
          <p:nvPr/>
        </p:nvSpPr>
        <p:spPr bwMode="auto">
          <a:xfrm>
            <a:off x="8229600" y="4572000"/>
            <a:ext cx="3048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2" name="Line 91"/>
          <p:cNvSpPr>
            <a:spLocks noChangeShapeType="1"/>
          </p:cNvSpPr>
          <p:nvPr/>
        </p:nvSpPr>
        <p:spPr bwMode="auto">
          <a:xfrm>
            <a:off x="6096000" y="1752600"/>
            <a:ext cx="304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3" name="Line 92"/>
          <p:cNvSpPr>
            <a:spLocks noChangeShapeType="1"/>
          </p:cNvSpPr>
          <p:nvPr/>
        </p:nvSpPr>
        <p:spPr bwMode="auto">
          <a:xfrm>
            <a:off x="6248400" y="16002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4" name="Line 96"/>
          <p:cNvSpPr>
            <a:spLocks noChangeShapeType="1"/>
          </p:cNvSpPr>
          <p:nvPr/>
        </p:nvSpPr>
        <p:spPr bwMode="auto">
          <a:xfrm>
            <a:off x="8382000" y="4419600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5" name="Line 97"/>
          <p:cNvSpPr>
            <a:spLocks noChangeShapeType="1"/>
          </p:cNvSpPr>
          <p:nvPr/>
        </p:nvSpPr>
        <p:spPr bwMode="auto">
          <a:xfrm>
            <a:off x="7239000" y="2514600"/>
            <a:ext cx="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6" name="Line 98"/>
          <p:cNvSpPr>
            <a:spLocks noChangeShapeType="1"/>
          </p:cNvSpPr>
          <p:nvPr/>
        </p:nvSpPr>
        <p:spPr bwMode="auto">
          <a:xfrm>
            <a:off x="6172200" y="34290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7" name="Line 99"/>
          <p:cNvSpPr>
            <a:spLocks noChangeShapeType="1"/>
          </p:cNvSpPr>
          <p:nvPr/>
        </p:nvSpPr>
        <p:spPr bwMode="auto">
          <a:xfrm>
            <a:off x="7315200" y="3429000"/>
            <a:ext cx="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8" name="Line 100"/>
          <p:cNvSpPr>
            <a:spLocks noChangeShapeType="1"/>
          </p:cNvSpPr>
          <p:nvPr/>
        </p:nvSpPr>
        <p:spPr bwMode="auto">
          <a:xfrm>
            <a:off x="8382000" y="3429000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09" name="Line 101"/>
          <p:cNvSpPr>
            <a:spLocks noChangeShapeType="1"/>
          </p:cNvSpPr>
          <p:nvPr/>
        </p:nvSpPr>
        <p:spPr bwMode="auto">
          <a:xfrm>
            <a:off x="8382000" y="2514600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10" name="Line 102"/>
          <p:cNvSpPr>
            <a:spLocks noChangeShapeType="1"/>
          </p:cNvSpPr>
          <p:nvPr/>
        </p:nvSpPr>
        <p:spPr bwMode="auto">
          <a:xfrm>
            <a:off x="8382000" y="1600200"/>
            <a:ext cx="0" cy="3048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11" name="Line 103"/>
          <p:cNvSpPr>
            <a:spLocks noChangeShapeType="1"/>
          </p:cNvSpPr>
          <p:nvPr/>
        </p:nvSpPr>
        <p:spPr bwMode="auto">
          <a:xfrm>
            <a:off x="7239000" y="1600200"/>
            <a:ext cx="0" cy="3048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1524000" y="1600200"/>
            <a:ext cx="6400800" cy="55880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2828B8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3000" b="1" smtClean="0">
                <a:solidFill>
                  <a:srgbClr val="2A5400"/>
                </a:solidFill>
              </a:rPr>
              <a:t>Спасибо за внимание!</a:t>
            </a:r>
            <a:r>
              <a:rPr lang="ru-RU" altLang="ru-RU" sz="3000" b="1" smtClean="0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grpSp>
        <p:nvGrpSpPr>
          <p:cNvPr id="15363" name="Text Box 7"/>
          <p:cNvGrpSpPr>
            <a:grpSpLocks/>
          </p:cNvGrpSpPr>
          <p:nvPr/>
        </p:nvGrpSpPr>
        <p:grpSpPr bwMode="auto">
          <a:xfrm>
            <a:off x="819150" y="4953000"/>
            <a:ext cx="7505700" cy="1027113"/>
            <a:chOff x="15" y="3402"/>
            <a:chExt cx="2297" cy="891"/>
          </a:xfrm>
        </p:grpSpPr>
        <p:pic>
          <p:nvPicPr>
            <p:cNvPr id="15365" name="Text Box 7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" y="3402"/>
              <a:ext cx="2297" cy="89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68" y="3476"/>
              <a:ext cx="2208" cy="73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ru-RU" sz="1600" b="1">
                  <a:solidFill>
                    <a:srgbClr val="2A5400"/>
                  </a:solidFill>
                </a:rPr>
                <a:t>420140  г.Казань, ул.Ю.Фучика, дом 78  </a:t>
              </a: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ru-RU" altLang="ru-RU" sz="1600" b="1">
                  <a:solidFill>
                    <a:srgbClr val="2A5400"/>
                  </a:solidFill>
                </a:rPr>
                <a:t>Тел/факс : (843) 275-03-11; 275-03-04; 275-03-05</a:t>
              </a:r>
              <a:endParaRPr lang="en-US" altLang="ru-RU" sz="1600" b="1">
                <a:solidFill>
                  <a:srgbClr val="2A5400"/>
                </a:solidFill>
              </a:endParaRPr>
            </a:p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altLang="ru-RU" sz="1600" b="1">
                  <a:solidFill>
                    <a:srgbClr val="2A5400"/>
                  </a:solidFill>
                </a:rPr>
                <a:t>http: </a:t>
              </a:r>
              <a:r>
                <a:rPr lang="ru-RU" altLang="ru-RU" sz="1600" b="1">
                  <a:solidFill>
                    <a:srgbClr val="2A5400"/>
                  </a:solidFill>
                </a:rPr>
                <a:t>//</a:t>
              </a:r>
              <a:r>
                <a:rPr lang="en-US" altLang="ru-RU" sz="1600" b="1">
                  <a:solidFill>
                    <a:srgbClr val="2A5400"/>
                  </a:solidFill>
                </a:rPr>
                <a:t>www.tatsemena.ru</a:t>
              </a:r>
              <a:r>
                <a:rPr lang="ru-RU" altLang="ru-RU" sz="1600" b="1">
                  <a:solidFill>
                    <a:srgbClr val="2A5400"/>
                  </a:solidFill>
                </a:rPr>
                <a:t>   </a:t>
              </a:r>
              <a:r>
                <a:rPr lang="en-US" altLang="ru-RU" sz="1600" b="1">
                  <a:solidFill>
                    <a:srgbClr val="2A5400"/>
                  </a:solidFill>
                </a:rPr>
                <a:t>E-mail: tatsemena@tatsemena.ru</a:t>
              </a:r>
              <a:endParaRPr lang="ru-RU" altLang="ru-RU" sz="1600" b="1">
                <a:solidFill>
                  <a:srgbClr val="2A5400"/>
                </a:solidFill>
              </a:endParaRPr>
            </a:p>
          </p:txBody>
        </p:sp>
      </p:grpSp>
      <p:pic>
        <p:nvPicPr>
          <p:cNvPr id="15364" name="Picture 6" descr="Эмблема Ассоциации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52400" y="457200"/>
            <a:ext cx="88392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II</a:t>
            </a:r>
            <a:r>
              <a:rPr lang="ru-RU" sz="2000" b="1">
                <a:solidFill>
                  <a:srgbClr val="990033"/>
                </a:solidFill>
              </a:rPr>
              <a:t>. Дополнительная обработка семян на зерно-семяочистительных машинах: СМВО, ПСМ, ОПС-2, ОВС-25, ЗВС-20 и т. д.</a:t>
            </a:r>
          </a:p>
        </p:txBody>
      </p:sp>
      <p:graphicFrame>
        <p:nvGraphicFramePr>
          <p:cNvPr id="229379" name="Group 3"/>
          <p:cNvGraphicFramePr>
            <a:graphicFrameLocks noGrp="1"/>
          </p:cNvGraphicFramePr>
          <p:nvPr/>
        </p:nvGraphicFramePr>
        <p:xfrm>
          <a:off x="352425" y="1524000"/>
          <a:ext cx="8439150" cy="4918584"/>
        </p:xfrm>
        <a:graphic>
          <a:graphicData uri="http://schemas.openxmlformats.org/drawingml/2006/table">
            <a:tbl>
              <a:tblPr/>
              <a:tblGrid>
                <a:gridCol w="458788"/>
                <a:gridCol w="6227762"/>
                <a:gridCol w="1752600"/>
              </a:tblGrid>
              <a:tr h="1981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Удаляем: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мёртвый отход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легковесные, заплесневевшие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семена и сорняки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1…2%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- 4…13%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Уменьшаем: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Травмированность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заболеваемость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4…8%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- 25…27%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Увеличиваем: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массу 1000 зёрен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выравненность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4…8 г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- 5…10%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81000" y="152400"/>
            <a:ext cx="8382000" cy="396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>
                <a:solidFill>
                  <a:srgbClr val="990033"/>
                </a:solidFill>
              </a:rPr>
              <a:t>III</a:t>
            </a:r>
            <a:r>
              <a:rPr lang="ru-RU" sz="2000" b="1">
                <a:solidFill>
                  <a:srgbClr val="990033"/>
                </a:solidFill>
              </a:rPr>
              <a:t>. Обеззараживание семян.</a:t>
            </a:r>
          </a:p>
        </p:txBody>
      </p:sp>
      <p:graphicFrame>
        <p:nvGraphicFramePr>
          <p:cNvPr id="227331" name="Group 3"/>
          <p:cNvGraphicFramePr>
            <a:graphicFrameLocks noGrp="1"/>
          </p:cNvGraphicFramePr>
          <p:nvPr/>
        </p:nvGraphicFramePr>
        <p:xfrm>
          <a:off x="400050" y="685800"/>
          <a:ext cx="8343900" cy="5949954"/>
        </p:xfrm>
        <a:graphic>
          <a:graphicData uri="http://schemas.openxmlformats.org/drawingml/2006/table">
            <a:tbl>
              <a:tblPr/>
              <a:tblGrid>
                <a:gridCol w="533400"/>
                <a:gridCol w="7810500"/>
              </a:tblGrid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Проведение фитосанитарного анализа (определяется степень и тип заражённости болезнями).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Подбор препаратов для зерновых: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2081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слабая степень поражённости         - биопрепараты + стимулятор роста;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средняя степень поражённости       - одно-двухкомпонентные химические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препараты 0,65 нормы + стимулятор роста или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биопрепарат полная доза;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сильная степень поражённости      - трёхкомпонентные химические препараты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0,65 нормы + биопрепараты или стимулятор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роста полная доза.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Подбор препаратов для бобовых: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слабая степень поражённости       - биопрепараты;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 степень поражённости    - некоторые биопрепараты + стимулятор роста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или химические препараты 0,65 нормы +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стимулятор роста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"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сильная степень поражённости   - химический препарат полная доза или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химический препарат 0,65 нормы + биопрепарат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или стимулятор роста полная доза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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При протравливании семян строгое соблюдение техники безопасности и технологии (норма препарата, совместимость,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ru-RU" sz="1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режим и т.д.)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FE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006" name="Group 30"/>
          <p:cNvGraphicFramePr>
            <a:graphicFrameLocks noGrp="1"/>
          </p:cNvGraphicFramePr>
          <p:nvPr/>
        </p:nvGraphicFramePr>
        <p:xfrm>
          <a:off x="152400" y="152400"/>
          <a:ext cx="8839200" cy="626112"/>
        </p:xfrm>
        <a:graphic>
          <a:graphicData uri="http://schemas.openxmlformats.org/drawingml/2006/table">
            <a:tbl>
              <a:tblPr/>
              <a:tblGrid>
                <a:gridCol w="465138"/>
                <a:gridCol w="5892800"/>
                <a:gridCol w="2481262"/>
              </a:tblGrid>
              <a:tr h="336550"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Генетические ресурсы, используемые АПК РТ</a:t>
                      </a: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" y="1143000"/>
            <a:ext cx="3962400" cy="3937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 sz="800">
              <a:latin typeface="Times New Roman" charset="0"/>
            </a:endParaRPr>
          </a:p>
        </p:txBody>
      </p:sp>
      <p:sp>
        <p:nvSpPr>
          <p:cNvPr id="1035" name="Oval 11"/>
          <p:cNvSpPr>
            <a:spLocks noChangeArrowheads="1"/>
          </p:cNvSpPr>
          <p:nvPr/>
        </p:nvSpPr>
        <p:spPr bwMode="auto">
          <a:xfrm>
            <a:off x="5524500" y="6232525"/>
            <a:ext cx="723900" cy="39211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 100  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324600" y="6248400"/>
            <a:ext cx="1979613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ru-RU" altLang="ru-RU" sz="1400" b="1"/>
              <a:t>- % от общего числа</a:t>
            </a: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724400" y="2286000"/>
            <a:ext cx="4038600" cy="38465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  <a:p>
            <a:pPr>
              <a:spcBef>
                <a:spcPct val="50000"/>
              </a:spcBef>
            </a:pPr>
            <a:endParaRPr lang="ru-RU" altLang="ru-RU" sz="2800">
              <a:latin typeface="Times New Roman" charset="0"/>
            </a:endParaRPr>
          </a:p>
        </p:txBody>
      </p:sp>
      <p:sp>
        <p:nvSpPr>
          <p:cNvPr id="1038" name="Oval 14"/>
          <p:cNvSpPr>
            <a:spLocks noChangeArrowheads="1"/>
          </p:cNvSpPr>
          <p:nvPr/>
        </p:nvSpPr>
        <p:spPr bwMode="auto">
          <a:xfrm>
            <a:off x="1066800" y="5257800"/>
            <a:ext cx="547688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r>
              <a:rPr lang="ru-RU" altLang="ru-RU" sz="1200" b="1"/>
              <a:t>100</a:t>
            </a: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609600" y="1447800"/>
          <a:ext cx="3800475" cy="3613150"/>
        </p:xfrm>
        <a:graphic>
          <a:graphicData uri="http://schemas.openxmlformats.org/presentationml/2006/ole">
            <p:oleObj spid="_x0000_s1026" name="Диаграмма" r:id="rId4" imgW="3801047" imgH="3610308" progId="MSGraph.Chart.8">
              <p:embed followColorScheme="full"/>
            </p:oleObj>
          </a:graphicData>
        </a:graphic>
      </p:graphicFrame>
      <p:sp>
        <p:nvSpPr>
          <p:cNvPr id="1039" name="Line 16"/>
          <p:cNvSpPr>
            <a:spLocks noChangeShapeType="1"/>
          </p:cNvSpPr>
          <p:nvPr/>
        </p:nvSpPr>
        <p:spPr bwMode="auto">
          <a:xfrm flipV="1">
            <a:off x="990600" y="1828800"/>
            <a:ext cx="0" cy="2514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152400" y="1828800"/>
            <a:ext cx="7620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000" b="1"/>
              <a:t>Кол-во сортов</a:t>
            </a:r>
          </a:p>
        </p:txBody>
      </p:sp>
      <p:sp>
        <p:nvSpPr>
          <p:cNvPr id="1041" name="Oval 18"/>
          <p:cNvSpPr>
            <a:spLocks noChangeArrowheads="1"/>
          </p:cNvSpPr>
          <p:nvPr/>
        </p:nvSpPr>
        <p:spPr bwMode="auto">
          <a:xfrm>
            <a:off x="3048000" y="3819525"/>
            <a:ext cx="685800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35</a:t>
            </a:r>
          </a:p>
        </p:txBody>
      </p:sp>
      <p:sp>
        <p:nvSpPr>
          <p:cNvPr id="1042" name="Oval 19"/>
          <p:cNvSpPr>
            <a:spLocks noChangeArrowheads="1"/>
          </p:cNvSpPr>
          <p:nvPr/>
        </p:nvSpPr>
        <p:spPr bwMode="auto">
          <a:xfrm>
            <a:off x="1295400" y="3286125"/>
            <a:ext cx="685800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100</a:t>
            </a:r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auto">
          <a:xfrm>
            <a:off x="1676400" y="5257800"/>
            <a:ext cx="2057400" cy="314325"/>
          </a:xfrm>
          <a:prstGeom prst="rect">
            <a:avLst/>
          </a:prstGeom>
          <a:solidFill>
            <a:srgbClr val="FFFFCC"/>
          </a:solidFill>
          <a:ln w="9525">
            <a:solidFill>
              <a:srgbClr val="EAEAEA"/>
            </a:solidFill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l"/>
            <a:r>
              <a:rPr lang="ru-RU" altLang="ru-RU" sz="1400" b="1"/>
              <a:t>- % от общего числа</a:t>
            </a:r>
          </a:p>
        </p:txBody>
      </p:sp>
      <p:graphicFrame>
        <p:nvGraphicFramePr>
          <p:cNvPr id="1027" name="Object 21"/>
          <p:cNvGraphicFramePr>
            <a:graphicFrameLocks noChangeAspect="1"/>
          </p:cNvGraphicFramePr>
          <p:nvPr/>
        </p:nvGraphicFramePr>
        <p:xfrm>
          <a:off x="4724400" y="2133600"/>
          <a:ext cx="4191000" cy="3886200"/>
        </p:xfrm>
        <a:graphic>
          <a:graphicData uri="http://schemas.openxmlformats.org/presentationml/2006/ole">
            <p:oleObj spid="_x0000_s1027" name="Диаграмма" r:id="rId5" imgW="3934349" imgH="3534013" progId="MSGraph.Chart.8">
              <p:embed followColorScheme="full"/>
            </p:oleObj>
          </a:graphicData>
        </a:graphic>
      </p:graphicFrame>
      <p:sp>
        <p:nvSpPr>
          <p:cNvPr id="1044" name="Text Box 22"/>
          <p:cNvSpPr txBox="1">
            <a:spLocks noChangeArrowheads="1"/>
          </p:cNvSpPr>
          <p:nvPr/>
        </p:nvSpPr>
        <p:spPr bwMode="auto">
          <a:xfrm>
            <a:off x="4495800" y="2362200"/>
            <a:ext cx="6858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altLang="ru-RU" sz="1000" b="1"/>
              <a:t>Кол-во сортов</a:t>
            </a:r>
          </a:p>
        </p:txBody>
      </p:sp>
      <p:sp>
        <p:nvSpPr>
          <p:cNvPr id="1045" name="Line 23"/>
          <p:cNvSpPr>
            <a:spLocks noChangeShapeType="1"/>
          </p:cNvSpPr>
          <p:nvPr/>
        </p:nvSpPr>
        <p:spPr bwMode="auto">
          <a:xfrm flipV="1">
            <a:off x="5029200" y="2590800"/>
            <a:ext cx="0" cy="266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ru-RU"/>
          </a:p>
        </p:txBody>
      </p:sp>
      <p:sp>
        <p:nvSpPr>
          <p:cNvPr id="1046" name="Oval 24"/>
          <p:cNvSpPr>
            <a:spLocks noChangeArrowheads="1"/>
          </p:cNvSpPr>
          <p:nvPr/>
        </p:nvSpPr>
        <p:spPr bwMode="auto">
          <a:xfrm>
            <a:off x="7772400" y="4724400"/>
            <a:ext cx="609600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41</a:t>
            </a:r>
          </a:p>
        </p:txBody>
      </p:sp>
      <p:sp>
        <p:nvSpPr>
          <p:cNvPr id="1047" name="Oval 25"/>
          <p:cNvSpPr>
            <a:spLocks noChangeArrowheads="1"/>
          </p:cNvSpPr>
          <p:nvPr/>
        </p:nvSpPr>
        <p:spPr bwMode="auto">
          <a:xfrm>
            <a:off x="6553200" y="4267200"/>
            <a:ext cx="609600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59</a:t>
            </a:r>
          </a:p>
        </p:txBody>
      </p:sp>
      <p:sp>
        <p:nvSpPr>
          <p:cNvPr id="1048" name="Oval 26"/>
          <p:cNvSpPr>
            <a:spLocks noChangeArrowheads="1"/>
          </p:cNvSpPr>
          <p:nvPr/>
        </p:nvSpPr>
        <p:spPr bwMode="auto">
          <a:xfrm>
            <a:off x="5181600" y="3733800"/>
            <a:ext cx="685800" cy="360363"/>
          </a:xfrm>
          <a:prstGeom prst="ellipse">
            <a:avLst/>
          </a:prstGeom>
          <a:solidFill>
            <a:srgbClr val="FF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r>
              <a:rPr lang="ru-RU" altLang="ru-RU" sz="1200" b="1"/>
              <a:t>100</a:t>
            </a:r>
          </a:p>
        </p:txBody>
      </p:sp>
      <p:sp>
        <p:nvSpPr>
          <p:cNvPr id="1049" name="Text Box 27"/>
          <p:cNvSpPr txBox="1">
            <a:spLocks noChangeArrowheads="1"/>
          </p:cNvSpPr>
          <p:nvPr/>
        </p:nvSpPr>
        <p:spPr bwMode="auto">
          <a:xfrm>
            <a:off x="1143000" y="12192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1"/>
              <a:t>Реестр</a:t>
            </a:r>
          </a:p>
        </p:txBody>
      </p:sp>
      <p:sp>
        <p:nvSpPr>
          <p:cNvPr id="1050" name="Text Box 28"/>
          <p:cNvSpPr txBox="1">
            <a:spLocks noChangeArrowheads="1"/>
          </p:cNvSpPr>
          <p:nvPr/>
        </p:nvSpPr>
        <p:spPr bwMode="auto">
          <a:xfrm>
            <a:off x="6477000" y="27432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1"/>
              <a:t>в том числе:</a:t>
            </a:r>
          </a:p>
        </p:txBody>
      </p:sp>
      <p:sp>
        <p:nvSpPr>
          <p:cNvPr id="1051" name="Text Box 29"/>
          <p:cNvSpPr txBox="1">
            <a:spLocks noChangeArrowheads="1"/>
          </p:cNvSpPr>
          <p:nvPr/>
        </p:nvSpPr>
        <p:spPr bwMode="auto">
          <a:xfrm>
            <a:off x="4724400" y="1676400"/>
            <a:ext cx="4038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800" b="1"/>
              <a:t>Используемые ресурсы через Ассоциацию: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51" name="Group 1059"/>
          <p:cNvGraphicFramePr>
            <a:graphicFrameLocks noGrp="1"/>
          </p:cNvGraphicFramePr>
          <p:nvPr/>
        </p:nvGraphicFramePr>
        <p:xfrm>
          <a:off x="152400" y="152400"/>
          <a:ext cx="8839200" cy="998856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3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Наличие на реализацию семян яровых зерновых, зернобобовых культур, рапса и многолетних трав                    под урожай 2018 года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42148" name="Group 1156"/>
          <p:cNvGraphicFramePr>
            <a:graphicFrameLocks noGrp="1"/>
          </p:cNvGraphicFramePr>
          <p:nvPr/>
        </p:nvGraphicFramePr>
        <p:xfrm>
          <a:off x="152400" y="1447800"/>
          <a:ext cx="8839200" cy="4815840"/>
        </p:xfrm>
        <a:graphic>
          <a:graphicData uri="http://schemas.openxmlformats.org/drawingml/2006/table">
            <a:tbl>
              <a:tblPr/>
              <a:tblGrid>
                <a:gridCol w="1473200"/>
                <a:gridCol w="3175000"/>
                <a:gridCol w="1219200"/>
                <a:gridCol w="990600"/>
                <a:gridCol w="990600"/>
                <a:gridCol w="990600"/>
              </a:tblGrid>
              <a:tr h="203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Яровая пшеница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Архат, Злата, Иделле, Казанская юбилейная, Йолдыз, Маргарита, Тулайковская 108, Ульяновская 100, Ульяновская 105, Хаят, Экада 109, Экада 113, Экада 66, Экада 70,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160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Ячмень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Камашевский, Нур, Орлан, Раушан, Тимерхан, Яромир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6" name="Group 2"/>
          <p:cNvGraphicFramePr>
            <a:graphicFrameLocks noGrp="1"/>
          </p:cNvGraphicFramePr>
          <p:nvPr/>
        </p:nvGraphicFramePr>
        <p:xfrm>
          <a:off x="152400" y="0"/>
          <a:ext cx="8839200" cy="998856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3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Наличие на реализацию семян яровых зерновых, зернобобовых культур, рапса и многолетних трав                    под урожай 2018 года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64549" name="Group 5"/>
          <p:cNvGraphicFramePr>
            <a:graphicFrameLocks noGrp="1"/>
          </p:cNvGraphicFramePr>
          <p:nvPr/>
        </p:nvGraphicFramePr>
        <p:xfrm>
          <a:off x="152400" y="1143000"/>
          <a:ext cx="8839200" cy="5540059"/>
        </p:xfrm>
        <a:graphic>
          <a:graphicData uri="http://schemas.openxmlformats.org/drawingml/2006/table">
            <a:tbl>
              <a:tblPr/>
              <a:tblGrid>
                <a:gridCol w="1828800"/>
                <a:gridCol w="3429000"/>
                <a:gridCol w="990600"/>
                <a:gridCol w="914400"/>
                <a:gridCol w="838200"/>
                <a:gridCol w="838200"/>
              </a:tblGrid>
              <a:tr h="203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7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тонн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41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Овёс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Всадник, Дерби, Конкур, Рысак, Стиплер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1858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Венец, Кабан, Тан, Ватан, Ульяновец, Усатый кормовой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Вика яровая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Льговская 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8207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Рапс яровой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Ратник, Гедемин, Юмарт, Ярило, Риф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70008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Тимофеевка луговая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Ленинградская 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3857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Овсяница луговая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Свердловская 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4306" name="Group 2"/>
          <p:cNvGraphicFramePr>
            <a:graphicFrameLocks noGrp="1"/>
          </p:cNvGraphicFramePr>
          <p:nvPr/>
        </p:nvGraphicFramePr>
        <p:xfrm>
          <a:off x="152400" y="152400"/>
          <a:ext cx="8839200" cy="395352"/>
        </p:xfrm>
        <a:graphic>
          <a:graphicData uri="http://schemas.openxmlformats.org/drawingml/2006/table">
            <a:tbl>
              <a:tblPr/>
              <a:tblGrid>
                <a:gridCol w="8839200"/>
              </a:tblGrid>
              <a:tr h="3365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Arial" charset="0"/>
                        </a:rPr>
                        <a:t>«Моносортие» отдельных кульутр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54542" name="Group 238"/>
          <p:cNvGraphicFramePr>
            <a:graphicFrameLocks noGrp="1"/>
          </p:cNvGraphicFramePr>
          <p:nvPr/>
        </p:nvGraphicFramePr>
        <p:xfrm>
          <a:off x="228600" y="1143000"/>
          <a:ext cx="8686800" cy="4736592"/>
        </p:xfrm>
        <a:graphic>
          <a:graphicData uri="http://schemas.openxmlformats.org/drawingml/2006/table">
            <a:tbl>
              <a:tblPr/>
              <a:tblGrid>
                <a:gridCol w="2362200"/>
                <a:gridCol w="2438400"/>
                <a:gridCol w="1828800"/>
                <a:gridCol w="2057400"/>
              </a:tblGrid>
              <a:tr h="304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Культура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Сорта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Площадь,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под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286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тыс.га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сортами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84175"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Пестречинский район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9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Озимая               пшеница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Казанская 285, Казанская 560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4254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Ячмень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Раушан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42545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Горох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Казанец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425450"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Рыбно-Слободский район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9263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Ячмень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Раушан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  <a:tr h="387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Тимерхан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1FF"/>
                    </a:solidFill>
                  </a:tcPr>
                </a:tc>
              </a:tr>
            </a:tbl>
          </a:graphicData>
        </a:graphic>
      </p:graphicFrame>
      <p:sp>
        <p:nvSpPr>
          <p:cNvPr id="11318" name="Oval 228"/>
          <p:cNvSpPr>
            <a:spLocks noChangeArrowheads="1"/>
          </p:cNvSpPr>
          <p:nvPr/>
        </p:nvSpPr>
        <p:spPr bwMode="auto">
          <a:xfrm>
            <a:off x="7772400" y="4724400"/>
            <a:ext cx="838200" cy="838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altLang="ru-RU" sz="2200" b="1"/>
              <a:t>=74</a:t>
            </a:r>
          </a:p>
        </p:txBody>
      </p:sp>
      <p:sp>
        <p:nvSpPr>
          <p:cNvPr id="11319" name="Line 239"/>
          <p:cNvSpPr>
            <a:spLocks noChangeShapeType="1"/>
          </p:cNvSpPr>
          <p:nvPr/>
        </p:nvSpPr>
        <p:spPr bwMode="auto">
          <a:xfrm>
            <a:off x="6858000" y="5257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320" name="Line 240"/>
          <p:cNvSpPr>
            <a:spLocks noChangeShapeType="1"/>
          </p:cNvSpPr>
          <p:nvPr/>
        </p:nvSpPr>
        <p:spPr bwMode="auto">
          <a:xfrm>
            <a:off x="8686800" y="5257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66700" y="152400"/>
            <a:ext cx="8610600" cy="1187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altLang="ru-RU" b="1">
                <a:solidFill>
                  <a:srgbClr val="006666"/>
                </a:solidFill>
              </a:rPr>
              <a:t>Концепция получения высоких и стабильных урожаев зерна и семян через биологизацию земледелия –                      в действии</a:t>
            </a:r>
            <a:r>
              <a:rPr lang="ru-RU" altLang="ru-RU" sz="2200" b="1">
                <a:solidFill>
                  <a:srgbClr val="006666"/>
                </a:solidFill>
              </a:rPr>
              <a:t> </a:t>
            </a:r>
          </a:p>
        </p:txBody>
      </p:sp>
      <p:graphicFrame>
        <p:nvGraphicFramePr>
          <p:cNvPr id="277662" name="Group 158"/>
          <p:cNvGraphicFramePr>
            <a:graphicFrameLocks noGrp="1"/>
          </p:cNvGraphicFramePr>
          <p:nvPr/>
        </p:nvGraphicFramePr>
        <p:xfrm>
          <a:off x="152400" y="1524000"/>
          <a:ext cx="8839200" cy="5029202"/>
        </p:xfrm>
        <a:graphic>
          <a:graphicData uri="http://schemas.openxmlformats.org/drawingml/2006/table">
            <a:tbl>
              <a:tblPr/>
              <a:tblGrid>
                <a:gridCol w="4724400"/>
                <a:gridCol w="4114800"/>
              </a:tblGrid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Улучшение состояния почвы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Обеззараживание почвы 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и её плодородия через применение: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активация почвенной биоты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- навоза;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через использование: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- сидератов;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- биоудобрений;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- заделки соломы и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- биопестицидов;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  пожнивных остатков.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- микро и макроудобрений;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- стимуляторов роста;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Использование: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   - антистрессовых препаратов.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 - многообразия («мозаики») сортов;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 - новых сортов не старше 5-7 лет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Комплексное обеззараживание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    с момента их районирования.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семян.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Wingdings" pitchFamily="2" charset="2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60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Дробное внесение минеральных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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Интегрированная защита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sym typeface="Wingdings" pitchFamily="2" charset="2"/>
                        </a:rPr>
                        <a:t>    удобрений.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   растений в период вегетации.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04800" y="13716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52400" y="152400"/>
            <a:ext cx="8839200" cy="412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100" b="1">
                <a:solidFill>
                  <a:srgbClr val="006666"/>
                </a:solidFill>
                <a:sym typeface="Wingdings" pitchFamily="2" charset="2"/>
              </a:rPr>
              <a:t>Принцип подбора сортов</a:t>
            </a:r>
            <a:r>
              <a:rPr lang="ru-RU" altLang="ru-RU" sz="2100" b="1">
                <a:solidFill>
                  <a:srgbClr val="006666"/>
                </a:solidFill>
              </a:rPr>
              <a:t> в ОАО «Киятское» Буинского района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</p:txBody>
      </p:sp>
      <p:graphicFrame>
        <p:nvGraphicFramePr>
          <p:cNvPr id="265221" name="Group 5"/>
          <p:cNvGraphicFramePr>
            <a:graphicFrameLocks noGrp="1"/>
          </p:cNvGraphicFramePr>
          <p:nvPr/>
        </p:nvGraphicFramePr>
        <p:xfrm>
          <a:off x="152400" y="685800"/>
          <a:ext cx="8839200" cy="3849183"/>
        </p:xfrm>
        <a:graphic>
          <a:graphicData uri="http://schemas.openxmlformats.org/drawingml/2006/table">
            <a:tbl>
              <a:tblPr/>
              <a:tblGrid>
                <a:gridCol w="381000"/>
                <a:gridCol w="3429000"/>
                <a:gridCol w="263525"/>
                <a:gridCol w="574675"/>
                <a:gridCol w="381000"/>
                <a:gridCol w="2971800"/>
                <a:gridCol w="304800"/>
                <a:gridCol w="533400"/>
              </a:tblGrid>
              <a:tr h="177800">
                <a:tc gridSpan="8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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 сортов в хозяйстве, шт.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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Засухоустойчивость: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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Направление использования: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высокая, 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06680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для хлебопечения и кондитер- 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ского производства,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кормового направления,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выше средней,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средняя, 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730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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Группа спелости: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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Морозозимостойкость: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среднеранняя,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высокая, 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2387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среднеспелая, %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выше средней, %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3367" name="Text Box 78"/>
          <p:cNvSpPr txBox="1">
            <a:spLocks noChangeArrowheads="1"/>
          </p:cNvSpPr>
          <p:nvPr/>
        </p:nvSpPr>
        <p:spPr bwMode="auto">
          <a:xfrm>
            <a:off x="2514600" y="4876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 altLang="ru-RU">
              <a:latin typeface="Times New Roman" charset="0"/>
            </a:endParaRPr>
          </a:p>
        </p:txBody>
      </p:sp>
      <p:pic>
        <p:nvPicPr>
          <p:cNvPr id="13368" name="Picture 79" descr="E:\Из Фото АЭСТ\И.Х.-июль 2017\Кино - 24.08\P1250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4648200"/>
            <a:ext cx="51054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</TotalTime>
  <Words>1141</Words>
  <Application>Microsoft Office PowerPoint</Application>
  <PresentationFormat>Экран (4:3)</PresentationFormat>
  <Paragraphs>430</Paragraphs>
  <Slides>14</Slides>
  <Notes>14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Оформление по умолчанию</vt:lpstr>
      <vt:lpstr>Диаграмма Microsoft Graph 2000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Irek</dc:creator>
  <cp:lastModifiedBy>Irek</cp:lastModifiedBy>
  <cp:revision>534</cp:revision>
  <dcterms:created xsi:type="dcterms:W3CDTF">1601-01-01T00:00:00Z</dcterms:created>
  <dcterms:modified xsi:type="dcterms:W3CDTF">2018-04-12T05:58:22Z</dcterms:modified>
</cp:coreProperties>
</file>