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1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2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3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4" r:id="rId1"/>
  </p:sldMasterIdLst>
  <p:notesMasterIdLst>
    <p:notesMasterId r:id="rId37"/>
  </p:notesMasterIdLst>
  <p:handoutMasterIdLst>
    <p:handoutMasterId r:id="rId38"/>
  </p:handoutMasterIdLst>
  <p:sldIdLst>
    <p:sldId id="347" r:id="rId2"/>
    <p:sldId id="367" r:id="rId3"/>
    <p:sldId id="361" r:id="rId4"/>
    <p:sldId id="313" r:id="rId5"/>
    <p:sldId id="334" r:id="rId6"/>
    <p:sldId id="335" r:id="rId7"/>
    <p:sldId id="326" r:id="rId8"/>
    <p:sldId id="310" r:id="rId9"/>
    <p:sldId id="365" r:id="rId10"/>
    <p:sldId id="268" r:id="rId11"/>
    <p:sldId id="381" r:id="rId12"/>
    <p:sldId id="382" r:id="rId13"/>
    <p:sldId id="352" r:id="rId14"/>
    <p:sldId id="353" r:id="rId15"/>
    <p:sldId id="362" r:id="rId16"/>
    <p:sldId id="339" r:id="rId17"/>
    <p:sldId id="377" r:id="rId18"/>
    <p:sldId id="378" r:id="rId19"/>
    <p:sldId id="383" r:id="rId20"/>
    <p:sldId id="380" r:id="rId21"/>
    <p:sldId id="389" r:id="rId22"/>
    <p:sldId id="384" r:id="rId23"/>
    <p:sldId id="385" r:id="rId24"/>
    <p:sldId id="386" r:id="rId25"/>
    <p:sldId id="391" r:id="rId26"/>
    <p:sldId id="392" r:id="rId27"/>
    <p:sldId id="388" r:id="rId28"/>
    <p:sldId id="366" r:id="rId29"/>
    <p:sldId id="348" r:id="rId30"/>
    <p:sldId id="349" r:id="rId31"/>
    <p:sldId id="350" r:id="rId32"/>
    <p:sldId id="354" r:id="rId33"/>
    <p:sldId id="302" r:id="rId34"/>
    <p:sldId id="314" r:id="rId35"/>
    <p:sldId id="351" r:id="rId36"/>
  </p:sldIdLst>
  <p:sldSz cx="9906000" cy="6858000" type="A4"/>
  <p:notesSz cx="9979025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4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5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69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866" algn="l" defTabSz="91434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041" algn="l" defTabSz="91434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214" algn="l" defTabSz="91434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388" algn="l" defTabSz="91434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12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33CC33"/>
    <a:srgbClr val="CC6600"/>
    <a:srgbClr val="FF3300"/>
    <a:srgbClr val="FF5050"/>
    <a:srgbClr val="FF9999"/>
    <a:srgbClr val="CCCC00"/>
    <a:srgbClr val="FFCCFF"/>
    <a:srgbClr val="FF99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87654" autoAdjust="0"/>
  </p:normalViewPr>
  <p:slideViewPr>
    <p:cSldViewPr>
      <p:cViewPr varScale="1">
        <p:scale>
          <a:sx n="65" d="100"/>
          <a:sy n="65" d="100"/>
        </p:scale>
        <p:origin x="1110" y="48"/>
      </p:cViewPr>
      <p:guideLst>
        <p:guide pos="3120"/>
        <p:guide orient="horz" pos="2160"/>
      </p:guideLst>
    </p:cSldViewPr>
  </p:slideViewPr>
  <p:outlineViewPr>
    <p:cViewPr>
      <p:scale>
        <a:sx n="33" d="100"/>
        <a:sy n="33" d="100"/>
      </p:scale>
      <p:origin x="0" y="901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i="1" dirty="0">
                <a:solidFill>
                  <a:schemeClr val="tx1"/>
                </a:solidFill>
              </a:rPr>
              <a:t>Кислотность рН</a:t>
            </a:r>
          </a:p>
        </c:rich>
      </c:tx>
      <c:layout>
        <c:manualLayout>
          <c:xMode val="edge"/>
          <c:yMode val="edge"/>
          <c:x val="6.9396705821341102E-3"/>
          <c:y val="0.8239334681724414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532391982781685E-2"/>
          <c:y val="0.16440415458146118"/>
          <c:w val="0.92262490256276863"/>
          <c:h val="0.727188521886934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Кислотность рН</c:v>
                </c:pt>
              </c:strCache>
            </c:strRef>
          </c:tx>
          <c:dPt>
            <c:idx val="0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FF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99FF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66FF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rgbClr val="B482DA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4.39935309807492E-2"/>
                  <c:y val="-9.9275550918414626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7.4105361373578191E-2"/>
                  <c:y val="-6.3175911953684299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2.6658623296598481E-2"/>
                  <c:y val="-0.16105269706108238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/>
                </c:ext>
              </c:extLst>
            </c:dLbl>
            <c:dLbl>
              <c:idx val="3"/>
              <c:layout>
                <c:manualLayout>
                  <c:x val="-0.17371872863268129"/>
                  <c:y val="-0.19013700860803601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/>
                </c:ext>
              </c:extLst>
            </c:dLbl>
            <c:dLbl>
              <c:idx val="4"/>
              <c:layout>
                <c:manualLayout>
                  <c:x val="-1.6360761180103746E-2"/>
                  <c:y val="-9.6911417140049944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/>
                </c:ext>
              </c:extLst>
            </c:dLbl>
            <c:dLbl>
              <c:idx val="5"/>
              <c:layout>
                <c:manualLayout>
                  <c:x val="-1.7858343641650794E-2"/>
                  <c:y val="-4.1227729323473648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7.6214587482662924E-2"/>
                      <c:h val="9.760034348231314E-2"/>
                    </c:manualLayout>
                  </c15:layout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Лист1!$A$2:$A$6</c:f>
              <c:strCache>
                <c:ptCount val="5"/>
                <c:pt idx="0">
                  <c:v>&lt; 4,5</c:v>
                </c:pt>
                <c:pt idx="1">
                  <c:v>4,6 - 5,0</c:v>
                </c:pt>
                <c:pt idx="2">
                  <c:v>5,1 - 5,5</c:v>
                </c:pt>
                <c:pt idx="3">
                  <c:v>5,6 - 6,0</c:v>
                </c:pt>
                <c:pt idx="4">
                  <c:v>&gt;6,0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1.1439940313354885E-2</c:v>
                </c:pt>
                <c:pt idx="1">
                  <c:v>7.8400895299676684E-2</c:v>
                </c:pt>
                <c:pt idx="2">
                  <c:v>0.33424521263367318</c:v>
                </c:pt>
                <c:pt idx="3">
                  <c:v>0.26675578214374535</c:v>
                </c:pt>
                <c:pt idx="4">
                  <c:v>0.30915816960954984</c:v>
                </c:pt>
              </c:numCache>
            </c:numRef>
          </c:val>
        </c:ser>
        <c:ser>
          <c:idx val="1"/>
          <c:order val="1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Лист1!$A$2:$A$6</c:f>
              <c:strCache>
                <c:ptCount val="5"/>
                <c:pt idx="0">
                  <c:v>&lt; 4,5</c:v>
                </c:pt>
                <c:pt idx="1">
                  <c:v>4,6 - 5,0</c:v>
                </c:pt>
                <c:pt idx="2">
                  <c:v>5,1 - 5,5</c:v>
                </c:pt>
                <c:pt idx="3">
                  <c:v>5,6 - 6,0</c:v>
                </c:pt>
                <c:pt idx="4">
                  <c:v>&gt;6,0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Лист1!$A$2:$A$6</c:f>
              <c:strCache>
                <c:ptCount val="5"/>
                <c:pt idx="0">
                  <c:v>&lt; 4,5</c:v>
                </c:pt>
                <c:pt idx="1">
                  <c:v>4,6 - 5,0</c:v>
                </c:pt>
                <c:pt idx="2">
                  <c:v>5,1 - 5,5</c:v>
                </c:pt>
                <c:pt idx="3">
                  <c:v>5,6 - 6,0</c:v>
                </c:pt>
                <c:pt idx="4">
                  <c:v>&gt;6,0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Лист1!$A$2:$A$6</c:f>
              <c:strCache>
                <c:ptCount val="5"/>
                <c:pt idx="0">
                  <c:v>&lt; 4,5</c:v>
                </c:pt>
                <c:pt idx="1">
                  <c:v>4,6 - 5,0</c:v>
                </c:pt>
                <c:pt idx="2">
                  <c:v>5,1 - 5,5</c:v>
                </c:pt>
                <c:pt idx="3">
                  <c:v>5,6 - 6,0</c:v>
                </c:pt>
                <c:pt idx="4">
                  <c:v>&gt;6,0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36.799999999999997</c:v>
                </c:pt>
                <c:pt idx="1">
                  <c:v>252.2</c:v>
                </c:pt>
                <c:pt idx="2">
                  <c:v>1075.2</c:v>
                </c:pt>
                <c:pt idx="3">
                  <c:v>858.1</c:v>
                </c:pt>
                <c:pt idx="4">
                  <c:v>994.5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Весна</c:v>
                </c:pt>
              </c:strCache>
            </c:strRef>
          </c:tx>
          <c:spPr>
            <a:gradFill flip="none" rotWithShape="1">
              <a:gsLst>
                <a:gs pos="0">
                  <a:srgbClr val="CCCC00">
                    <a:shade val="30000"/>
                    <a:satMod val="115000"/>
                  </a:srgbClr>
                </a:gs>
                <a:gs pos="50000">
                  <a:srgbClr val="CCCC00">
                    <a:shade val="67500"/>
                    <a:satMod val="115000"/>
                  </a:srgbClr>
                </a:gs>
                <a:gs pos="100000">
                  <a:srgbClr val="CCCC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Контроль</c:v>
                </c:pt>
                <c:pt idx="1">
                  <c:v>Фон N60K60</c:v>
                </c:pt>
                <c:pt idx="2">
                  <c:v>Рф 1 т/га</c:v>
                </c:pt>
                <c:pt idx="3">
                  <c:v>Фон + Рф 1 т/га</c:v>
                </c:pt>
                <c:pt idx="4">
                  <c:v>Рф гран. 1,3 т/га</c:v>
                </c:pt>
                <c:pt idx="5">
                  <c:v>Фон + Рф гран. 1,3 т/га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114</c:v>
                </c:pt>
                <c:pt idx="1">
                  <c:v>110</c:v>
                </c:pt>
                <c:pt idx="2">
                  <c:v>115</c:v>
                </c:pt>
                <c:pt idx="3">
                  <c:v>115</c:v>
                </c:pt>
                <c:pt idx="4">
                  <c:v>124</c:v>
                </c:pt>
                <c:pt idx="5">
                  <c:v>115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осень</c:v>
                </c:pt>
              </c:strCache>
            </c:strRef>
          </c:tx>
          <c:spPr>
            <a:gradFill flip="none" rotWithShape="1">
              <a:gsLst>
                <a:gs pos="0">
                  <a:srgbClr val="99CCFF">
                    <a:shade val="30000"/>
                    <a:satMod val="115000"/>
                  </a:srgbClr>
                </a:gs>
                <a:gs pos="50000">
                  <a:srgbClr val="99CCFF">
                    <a:shade val="67500"/>
                    <a:satMod val="115000"/>
                  </a:srgbClr>
                </a:gs>
                <a:gs pos="100000">
                  <a:srgbClr val="99CCFF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Контроль</c:v>
                </c:pt>
                <c:pt idx="1">
                  <c:v>Фон N60K60</c:v>
                </c:pt>
                <c:pt idx="2">
                  <c:v>Рф 1 т/га</c:v>
                </c:pt>
                <c:pt idx="3">
                  <c:v>Фон + Рф 1 т/га</c:v>
                </c:pt>
                <c:pt idx="4">
                  <c:v>Рф гран. 1,3 т/га</c:v>
                </c:pt>
                <c:pt idx="5">
                  <c:v>Фон + Рф гран. 1,3 т/га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101</c:v>
                </c:pt>
                <c:pt idx="1">
                  <c:v>101</c:v>
                </c:pt>
                <c:pt idx="2">
                  <c:v>253</c:v>
                </c:pt>
                <c:pt idx="3">
                  <c:v>230</c:v>
                </c:pt>
                <c:pt idx="4">
                  <c:v>177</c:v>
                </c:pt>
                <c:pt idx="5">
                  <c:v>173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220144"/>
        <c:axId val="196220536"/>
      </c:barChart>
      <c:catAx>
        <c:axId val="19622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220536"/>
        <c:crosses val="autoZero"/>
        <c:auto val="1"/>
        <c:lblAlgn val="ctr"/>
        <c:lblOffset val="100"/>
        <c:noMultiLvlLbl val="0"/>
      </c:catAx>
      <c:valAx>
        <c:axId val="196220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220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tx1"/>
                </a:solidFill>
              </a:rPr>
              <a:t>Подвижный фосфор мг/кг</a:t>
            </a:r>
          </a:p>
        </c:rich>
      </c:tx>
      <c:layout>
        <c:manualLayout>
          <c:xMode val="edge"/>
          <c:yMode val="edge"/>
          <c:x val="0"/>
          <c:y val="0.82021349478285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8533523655030482E-2"/>
          <c:y val="0.12220977182437928"/>
          <c:w val="0.89977926003851494"/>
          <c:h val="0.723627664157213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Подвижный фосфор мг/кг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FFFF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99FF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rgbClr val="66CC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rgbClr val="9966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934904952583889"/>
                  <c:y val="-2.7358680861829646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4,0%</a:t>
                    </a:r>
                  </a:p>
                </c:rich>
              </c:tx>
              <c:numFmt formatCode="#,##0.0" sourceLinked="0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507742680341838E-2"/>
                      <c:h val="8.0256023039044957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8.5388651190805617E-2"/>
                  <c:y val="2.899845808802816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28,1%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707525213343675E-2"/>
                      <c:h val="7.8893173223717986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25272229310635524"/>
                  <c:y val="-0.1187588463353094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30,0%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93855946439588"/>
                      <c:h val="8.3169860186292854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4.3474157468097741E-2"/>
                  <c:y val="-5.578415028608374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21,0%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901522879849466E-2"/>
                      <c:h val="7.1514511597301281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4.4324855126847147E-2"/>
                  <c:y val="-6.2297859101383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299334770896075E-2"/>
                      <c:h val="7.7342185891797061E-2"/>
                    </c:manualLayout>
                  </c15:layout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Лист1!$A$2:$A$7</c:f>
              <c:strCache>
                <c:ptCount val="6"/>
                <c:pt idx="1">
                  <c:v>&lt; 50</c:v>
                </c:pt>
                <c:pt idx="2">
                  <c:v>51 - 100</c:v>
                </c:pt>
                <c:pt idx="3">
                  <c:v>101 - 150</c:v>
                </c:pt>
                <c:pt idx="4">
                  <c:v>151 - 250</c:v>
                </c:pt>
                <c:pt idx="5">
                  <c:v>&gt; 250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</c:v>
                </c:pt>
                <c:pt idx="1">
                  <c:v>4.0381745834369556E-2</c:v>
                </c:pt>
                <c:pt idx="2">
                  <c:v>0.28074483959214125</c:v>
                </c:pt>
                <c:pt idx="3">
                  <c:v>0.29983213131061925</c:v>
                </c:pt>
                <c:pt idx="4">
                  <c:v>0.2096182541656304</c:v>
                </c:pt>
                <c:pt idx="5">
                  <c:v>0.16979607062919672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811804661771284E-2"/>
          <c:y val="2.932648895173837E-2"/>
          <c:w val="0.9101504764729218"/>
          <c:h val="0.8422442387761354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неудобренных почвах</c:v>
                </c:pt>
              </c:strCache>
            </c:strRef>
          </c:tx>
          <c:cat>
            <c:numRef>
              <c:f>Лист1!$A$2:$A$22</c:f>
              <c:numCache>
                <c:formatCode>General</c:formatCode>
                <c:ptCount val="21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  <c:pt idx="7">
                  <c:v>105</c:v>
                </c:pt>
                <c:pt idx="8">
                  <c:v>120</c:v>
                </c:pt>
                <c:pt idx="9">
                  <c:v>135</c:v>
                </c:pt>
                <c:pt idx="10">
                  <c:v>150</c:v>
                </c:pt>
                <c:pt idx="11">
                  <c:v>165</c:v>
                </c:pt>
                <c:pt idx="12">
                  <c:v>180</c:v>
                </c:pt>
                <c:pt idx="13">
                  <c:v>195</c:v>
                </c:pt>
                <c:pt idx="14">
                  <c:v>210</c:v>
                </c:pt>
                <c:pt idx="15">
                  <c:v>225</c:v>
                </c:pt>
                <c:pt idx="16">
                  <c:v>240</c:v>
                </c:pt>
                <c:pt idx="17">
                  <c:v>255</c:v>
                </c:pt>
                <c:pt idx="18">
                  <c:v>270</c:v>
                </c:pt>
                <c:pt idx="19">
                  <c:v>285</c:v>
                </c:pt>
                <c:pt idx="20">
                  <c:v>300</c:v>
                </c:pt>
              </c:numCache>
            </c:num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0</c:v>
                </c:pt>
                <c:pt idx="1">
                  <c:v>11.927193585307478</c:v>
                </c:pt>
                <c:pt idx="2">
                  <c:v>15.96255888325765</c:v>
                </c:pt>
                <c:pt idx="3">
                  <c:v>18.699523779156067</c:v>
                </c:pt>
                <c:pt idx="4">
                  <c:v>20.764387170614956</c:v>
                </c:pt>
                <c:pt idx="5">
                  <c:v>22.39974066278414</c:v>
                </c:pt>
                <c:pt idx="6">
                  <c:v>23.73</c:v>
                </c:pt>
                <c:pt idx="7">
                  <c:v>24.829073841243233</c:v>
                </c:pt>
                <c:pt idx="8">
                  <c:v>25.7451177665153</c:v>
                </c:pt>
                <c:pt idx="9">
                  <c:v>26.511580755922438</c:v>
                </c:pt>
                <c:pt idx="10">
                  <c:v>27.152816808281589</c:v>
                </c:pt>
                <c:pt idx="11">
                  <c:v>27.68721122549778</c:v>
                </c:pt>
                <c:pt idx="12">
                  <c:v>28.129047558312131</c:v>
                </c:pt>
                <c:pt idx="13">
                  <c:v>28.489684764803165</c:v>
                </c:pt>
                <c:pt idx="14">
                  <c:v>28.778332644514236</c:v>
                </c:pt>
                <c:pt idx="15">
                  <c:v>29.002581392778257</c:v>
                </c:pt>
                <c:pt idx="16">
                  <c:v>29.168774341229909</c:v>
                </c:pt>
                <c:pt idx="17">
                  <c:v>29.282277160991423</c:v>
                </c:pt>
                <c:pt idx="18">
                  <c:v>29.34767664977295</c:v>
                </c:pt>
                <c:pt idx="19">
                  <c:v>29.368930386172213</c:v>
                </c:pt>
                <c:pt idx="20">
                  <c:v>29.349481325568277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фоне умеренных NK</c:v>
                </c:pt>
              </c:strCache>
            </c:strRef>
          </c:tx>
          <c:cat>
            <c:numRef>
              <c:f>Лист1!$A$2:$A$22</c:f>
              <c:numCache>
                <c:formatCode>General</c:formatCode>
                <c:ptCount val="21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  <c:pt idx="7">
                  <c:v>105</c:v>
                </c:pt>
                <c:pt idx="8">
                  <c:v>120</c:v>
                </c:pt>
                <c:pt idx="9">
                  <c:v>135</c:v>
                </c:pt>
                <c:pt idx="10">
                  <c:v>150</c:v>
                </c:pt>
                <c:pt idx="11">
                  <c:v>165</c:v>
                </c:pt>
                <c:pt idx="12">
                  <c:v>180</c:v>
                </c:pt>
                <c:pt idx="13">
                  <c:v>195</c:v>
                </c:pt>
                <c:pt idx="14">
                  <c:v>210</c:v>
                </c:pt>
                <c:pt idx="15">
                  <c:v>225</c:v>
                </c:pt>
                <c:pt idx="16">
                  <c:v>240</c:v>
                </c:pt>
                <c:pt idx="17">
                  <c:v>255</c:v>
                </c:pt>
                <c:pt idx="18">
                  <c:v>270</c:v>
                </c:pt>
                <c:pt idx="19">
                  <c:v>285</c:v>
                </c:pt>
                <c:pt idx="20">
                  <c:v>300</c:v>
                </c:pt>
              </c:numCache>
            </c:numRef>
          </c:cat>
          <c:val>
            <c:numRef>
              <c:f>Лист1!$C$2:$C$22</c:f>
              <c:numCache>
                <c:formatCode>General</c:formatCode>
                <c:ptCount val="21"/>
                <c:pt idx="0">
                  <c:v>0</c:v>
                </c:pt>
                <c:pt idx="1">
                  <c:v>18.875984223631125</c:v>
                </c:pt>
                <c:pt idx="2">
                  <c:v>25.053299293969125</c:v>
                </c:pt>
                <c:pt idx="3">
                  <c:v>29.141370081005668</c:v>
                </c:pt>
                <c:pt idx="4">
                  <c:v>32.147968447262244</c:v>
                </c:pt>
                <c:pt idx="5">
                  <c:v>34.463446339207202</c:v>
                </c:pt>
                <c:pt idx="6">
                  <c:v>36.287999999999997</c:v>
                </c:pt>
                <c:pt idx="7">
                  <c:v>37.740555180909567</c:v>
                </c:pt>
                <c:pt idx="8">
                  <c:v>38.898598587938245</c:v>
                </c:pt>
                <c:pt idx="9">
                  <c:v>39.815952670893381</c:v>
                </c:pt>
                <c:pt idx="10">
                  <c:v>40.531805227871288</c:v>
                </c:pt>
                <c:pt idx="11">
                  <c:v>41.075739881028241</c:v>
                </c:pt>
                <c:pt idx="12">
                  <c:v>41.470740162011332</c:v>
                </c:pt>
                <c:pt idx="13">
                  <c:v>41.735083667001447</c:v>
                </c:pt>
                <c:pt idx="14">
                  <c:v>41.883589800718362</c:v>
                </c:pt>
                <c:pt idx="15">
                  <c:v>41.928471877470471</c:v>
                </c:pt>
                <c:pt idx="16">
                  <c:v>41.95</c:v>
                </c:pt>
                <c:pt idx="17">
                  <c:v>41.98</c:v>
                </c:pt>
                <c:pt idx="18">
                  <c:v>42.02</c:v>
                </c:pt>
                <c:pt idx="19">
                  <c:v>42.05</c:v>
                </c:pt>
                <c:pt idx="20">
                  <c:v>42.09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275112"/>
        <c:axId val="196275504"/>
      </c:lineChart>
      <c:catAx>
        <c:axId val="196275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96275504"/>
        <c:crossesAt val="0"/>
        <c:auto val="1"/>
        <c:lblAlgn val="ctr"/>
        <c:lblOffset val="100"/>
        <c:tickLblSkip val="1"/>
        <c:noMultiLvlLbl val="0"/>
      </c:catAx>
      <c:valAx>
        <c:axId val="196275504"/>
        <c:scaling>
          <c:orientation val="minMax"/>
          <c:max val="45"/>
          <c:min val="0"/>
        </c:scaling>
        <c:delete val="0"/>
        <c:axPos val="l"/>
        <c:numFmt formatCode="General" sourceLinked="1"/>
        <c:majorTickMark val="out"/>
        <c:minorTickMark val="cross"/>
        <c:tickLblPos val="nextTo"/>
        <c:crossAx val="196275112"/>
        <c:crosses val="autoZero"/>
        <c:crossBetween val="between"/>
        <c:majorUnit val="5"/>
        <c:minorUnit val="5"/>
      </c:valAx>
      <c:spPr>
        <a:solidFill>
          <a:schemeClr val="tx2">
            <a:lumMod val="10000"/>
            <a:lumOff val="90000"/>
          </a:schemeClr>
        </a:solidFill>
      </c:spPr>
    </c:plotArea>
    <c:legend>
      <c:legendPos val="r"/>
      <c:legendEntry>
        <c:idx val="0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ayout>
        <c:manualLayout>
          <c:xMode val="edge"/>
          <c:yMode val="edge"/>
          <c:x val="0.18028260714953581"/>
          <c:y val="0.59730940206596761"/>
          <c:w val="0.35993075141769032"/>
          <c:h val="0.2504361954755655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945769231469747E-2"/>
          <c:y val="6.3744822348141786E-2"/>
          <c:w val="0.8113358533933388"/>
          <c:h val="0.494508792898141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Аммофос по годам, кг (стартовое содержание Р2О5 в почве 70 мг/кг)</c:v>
                </c:pt>
              </c:strCache>
            </c:strRef>
          </c:tx>
          <c:spPr>
            <a:pattFill prst="sphere">
              <a:fgClr>
                <a:srgbClr val="FFC000"/>
              </a:fgClr>
              <a:bgClr>
                <a:schemeClr val="bg1"/>
              </a:bgClr>
            </a:pattFill>
            <a:ln>
              <a:solidFill>
                <a:srgbClr val="FFC000"/>
              </a:solidFill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Озимая рожь</c:v>
                </c:pt>
                <c:pt idx="1">
                  <c:v>Яровая пшеница</c:v>
                </c:pt>
                <c:pt idx="2">
                  <c:v>Однолетние травы</c:v>
                </c:pt>
                <c:pt idx="3">
                  <c:v>1 год клевер</c:v>
                </c:pt>
                <c:pt idx="4">
                  <c:v>2 год клевер</c:v>
                </c:pt>
                <c:pt idx="5">
                  <c:v>Озимая рожь</c:v>
                </c:pt>
                <c:pt idx="6">
                  <c:v>Яровая пшеница</c:v>
                </c:pt>
                <c:pt idx="7">
                  <c:v>Однолетние травы</c:v>
                </c:pt>
                <c:pt idx="8">
                  <c:v>1 год клевер</c:v>
                </c:pt>
                <c:pt idx="9">
                  <c:v>2 год клевер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330</c:v>
                </c:pt>
                <c:pt idx="1">
                  <c:v>160</c:v>
                </c:pt>
                <c:pt idx="2">
                  <c:v>20</c:v>
                </c:pt>
                <c:pt idx="3">
                  <c:v>650</c:v>
                </c:pt>
                <c:pt idx="4">
                  <c:v>410</c:v>
                </c:pt>
                <c:pt idx="5">
                  <c:v>370</c:v>
                </c:pt>
                <c:pt idx="6">
                  <c:v>180</c:v>
                </c:pt>
                <c:pt idx="7">
                  <c:v>50</c:v>
                </c:pt>
                <c:pt idx="8">
                  <c:v>680</c:v>
                </c:pt>
                <c:pt idx="9">
                  <c:v>437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Аммофос по годам, кг (стартовое содержание Р2О5 в почве 280 мг/кг)</c:v>
                </c:pt>
              </c:strCache>
            </c:strRef>
          </c:tx>
          <c:spPr>
            <a:pattFill prst="pct70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Озимая рожь</c:v>
                </c:pt>
                <c:pt idx="1">
                  <c:v>Яровая пшеница</c:v>
                </c:pt>
                <c:pt idx="2">
                  <c:v>Однолетние травы</c:v>
                </c:pt>
                <c:pt idx="3">
                  <c:v>1 год клевер</c:v>
                </c:pt>
                <c:pt idx="4">
                  <c:v>2 год клевер</c:v>
                </c:pt>
                <c:pt idx="5">
                  <c:v>Озимая рожь</c:v>
                </c:pt>
                <c:pt idx="6">
                  <c:v>Яровая пшеница</c:v>
                </c:pt>
                <c:pt idx="7">
                  <c:v>Однолетние травы</c:v>
                </c:pt>
                <c:pt idx="8">
                  <c:v>1 год клевер</c:v>
                </c:pt>
                <c:pt idx="9">
                  <c:v>2 год клевер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300</c:v>
                </c:pt>
                <c:pt idx="4">
                  <c:v>90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250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6278248"/>
        <c:axId val="157448640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Аммофос нарастающим итогом, кг (стартовое содержание Р2О5 в почве 70 мг/кг)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Лист1!$A$2:$A$11</c:f>
              <c:strCache>
                <c:ptCount val="10"/>
                <c:pt idx="0">
                  <c:v>Озимая рожь</c:v>
                </c:pt>
                <c:pt idx="1">
                  <c:v>Яровая пшеница</c:v>
                </c:pt>
                <c:pt idx="2">
                  <c:v>Однолетние травы</c:v>
                </c:pt>
                <c:pt idx="3">
                  <c:v>1 год клевер</c:v>
                </c:pt>
                <c:pt idx="4">
                  <c:v>2 год клевер</c:v>
                </c:pt>
                <c:pt idx="5">
                  <c:v>Озимая рожь</c:v>
                </c:pt>
                <c:pt idx="6">
                  <c:v>Яровая пшеница</c:v>
                </c:pt>
                <c:pt idx="7">
                  <c:v>Однолетние травы</c:v>
                </c:pt>
                <c:pt idx="8">
                  <c:v>1 год клевер</c:v>
                </c:pt>
                <c:pt idx="9">
                  <c:v>2 год клевер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330</c:v>
                </c:pt>
                <c:pt idx="1">
                  <c:v>490</c:v>
                </c:pt>
                <c:pt idx="2">
                  <c:v>510</c:v>
                </c:pt>
                <c:pt idx="3">
                  <c:v>1160</c:v>
                </c:pt>
                <c:pt idx="4">
                  <c:v>1570</c:v>
                </c:pt>
                <c:pt idx="5">
                  <c:v>1940</c:v>
                </c:pt>
                <c:pt idx="6">
                  <c:v>2120</c:v>
                </c:pt>
                <c:pt idx="7">
                  <c:v>2170</c:v>
                </c:pt>
                <c:pt idx="8">
                  <c:v>2850</c:v>
                </c:pt>
                <c:pt idx="9">
                  <c:v>3287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Аммофос нарастающим итогом, кг (стартовое содержание Р2О5 в почве 280 мг/кг)</c:v>
                </c:pt>
              </c:strCache>
            </c:strRef>
          </c:tx>
          <c:spPr>
            <a:ln w="28575" cap="rnd">
              <a:solidFill>
                <a:srgbClr val="00206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Лист1!$A$2:$A$11</c:f>
              <c:strCache>
                <c:ptCount val="10"/>
                <c:pt idx="0">
                  <c:v>Озимая рожь</c:v>
                </c:pt>
                <c:pt idx="1">
                  <c:v>Яровая пшеница</c:v>
                </c:pt>
                <c:pt idx="2">
                  <c:v>Однолетние травы</c:v>
                </c:pt>
                <c:pt idx="3">
                  <c:v>1 год клевер</c:v>
                </c:pt>
                <c:pt idx="4">
                  <c:v>2 год клевер</c:v>
                </c:pt>
                <c:pt idx="5">
                  <c:v>Озимая рожь</c:v>
                </c:pt>
                <c:pt idx="6">
                  <c:v>Яровая пшеница</c:v>
                </c:pt>
                <c:pt idx="7">
                  <c:v>Однолетние травы</c:v>
                </c:pt>
                <c:pt idx="8">
                  <c:v>1 год клевер</c:v>
                </c:pt>
                <c:pt idx="9">
                  <c:v>2 год клевер</c:v>
                </c:pt>
              </c:strCache>
            </c:strRef>
          </c:cat>
          <c:val>
            <c:numRef>
              <c:f>Лист1!$E$2:$E$11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300</c:v>
                </c:pt>
                <c:pt idx="4">
                  <c:v>390</c:v>
                </c:pt>
                <c:pt idx="5">
                  <c:v>390</c:v>
                </c:pt>
                <c:pt idx="6">
                  <c:v>390</c:v>
                </c:pt>
                <c:pt idx="7">
                  <c:v>390</c:v>
                </c:pt>
                <c:pt idx="8">
                  <c:v>640</c:v>
                </c:pt>
                <c:pt idx="9">
                  <c:v>640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447856"/>
        <c:axId val="157448248"/>
      </c:lineChart>
      <c:catAx>
        <c:axId val="196278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448640"/>
        <c:crosses val="autoZero"/>
        <c:auto val="1"/>
        <c:lblAlgn val="ctr"/>
        <c:lblOffset val="100"/>
        <c:noMultiLvlLbl val="0"/>
      </c:catAx>
      <c:valAx>
        <c:axId val="15744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lgDash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278248"/>
        <c:crosses val="autoZero"/>
        <c:crossBetween val="between"/>
      </c:valAx>
      <c:valAx>
        <c:axId val="15744824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447856"/>
        <c:crosses val="max"/>
        <c:crossBetween val="between"/>
      </c:valAx>
      <c:catAx>
        <c:axId val="157447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74482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771914231752063E-3"/>
          <c:y val="0.81807070015726446"/>
          <c:w val="0.93400551122735009"/>
          <c:h val="0.172584580610952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945769231469747E-2"/>
          <c:y val="3.5697012175399799E-2"/>
          <c:w val="0.78675980446617044"/>
          <c:h val="0.62199883913787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Затраты на аммофос по годам, рублей (стартовое содержание Р2О5 в почве 70 мг/кг)</c:v>
                </c:pt>
              </c:strCache>
            </c:strRef>
          </c:tx>
          <c:spPr>
            <a:pattFill prst="sphere">
              <a:fgClr>
                <a:srgbClr val="7030A0"/>
              </a:fgClr>
              <a:bgClr>
                <a:schemeClr val="bg1"/>
              </a:bgClr>
            </a:pattFill>
            <a:ln>
              <a:solidFill>
                <a:srgbClr val="7030A0"/>
              </a:solidFill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1 год</c:v>
                </c:pt>
                <c:pt idx="1">
                  <c:v>2 год</c:v>
                </c:pt>
                <c:pt idx="2">
                  <c:v>3 год</c:v>
                </c:pt>
                <c:pt idx="3">
                  <c:v>4 год</c:v>
                </c:pt>
                <c:pt idx="4">
                  <c:v>5 год</c:v>
                </c:pt>
                <c:pt idx="5">
                  <c:v>6 год</c:v>
                </c:pt>
                <c:pt idx="6">
                  <c:v>7 год</c:v>
                </c:pt>
                <c:pt idx="7">
                  <c:v>8 год</c:v>
                </c:pt>
                <c:pt idx="8">
                  <c:v>9 год</c:v>
                </c:pt>
                <c:pt idx="9">
                  <c:v>10 год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9969</c:v>
                </c:pt>
                <c:pt idx="1">
                  <c:v>4741</c:v>
                </c:pt>
                <c:pt idx="2">
                  <c:v>595</c:v>
                </c:pt>
                <c:pt idx="3">
                  <c:v>19481</c:v>
                </c:pt>
                <c:pt idx="4">
                  <c:v>12231</c:v>
                </c:pt>
                <c:pt idx="5">
                  <c:v>11069</c:v>
                </c:pt>
                <c:pt idx="6">
                  <c:v>5538</c:v>
                </c:pt>
                <c:pt idx="7">
                  <c:v>1533</c:v>
                </c:pt>
                <c:pt idx="8">
                  <c:v>20344</c:v>
                </c:pt>
                <c:pt idx="9">
                  <c:v>13038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Затраты на аммофос и фосфоритную муку по годам, рублей (стартовое содержание Р2О5 в почве 280 мг/кг)</c:v>
                </c:pt>
              </c:strCache>
            </c:strRef>
          </c:tx>
          <c:spPr>
            <a:pattFill prst="lgConfetti">
              <a:fgClr>
                <a:srgbClr val="009900"/>
              </a:fgClr>
              <a:bgClr>
                <a:schemeClr val="bg1"/>
              </a:bgClr>
            </a:pattFill>
            <a:ln>
              <a:solidFill>
                <a:srgbClr val="008000"/>
              </a:solidFill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1 год</c:v>
                </c:pt>
                <c:pt idx="1">
                  <c:v>2 год</c:v>
                </c:pt>
                <c:pt idx="2">
                  <c:v>3 год</c:v>
                </c:pt>
                <c:pt idx="3">
                  <c:v>4 год</c:v>
                </c:pt>
                <c:pt idx="4">
                  <c:v>5 год</c:v>
                </c:pt>
                <c:pt idx="5">
                  <c:v>6 год</c:v>
                </c:pt>
                <c:pt idx="6">
                  <c:v>7 год</c:v>
                </c:pt>
                <c:pt idx="7">
                  <c:v>8 год</c:v>
                </c:pt>
                <c:pt idx="8">
                  <c:v>9 год</c:v>
                </c:pt>
                <c:pt idx="9">
                  <c:v>10 год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16900</c:v>
                </c:pt>
                <c:pt idx="1">
                  <c:v>0</c:v>
                </c:pt>
                <c:pt idx="2">
                  <c:v>0</c:v>
                </c:pt>
                <c:pt idx="3">
                  <c:v>9075</c:v>
                </c:pt>
                <c:pt idx="4">
                  <c:v>9149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7529</c:v>
                </c:pt>
                <c:pt idx="9">
                  <c:v>6500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6601104"/>
        <c:axId val="196601496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Затраты на аммофос нарастающим итогом, рублей (стартовое содержание Р2О5 в почве 70 мг/кг)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Лист1!$A$2:$A$11</c:f>
              <c:strCache>
                <c:ptCount val="10"/>
                <c:pt idx="0">
                  <c:v>1 год</c:v>
                </c:pt>
                <c:pt idx="1">
                  <c:v>2 год</c:v>
                </c:pt>
                <c:pt idx="2">
                  <c:v>3 год</c:v>
                </c:pt>
                <c:pt idx="3">
                  <c:v>4 год</c:v>
                </c:pt>
                <c:pt idx="4">
                  <c:v>5 год</c:v>
                </c:pt>
                <c:pt idx="5">
                  <c:v>6 год</c:v>
                </c:pt>
                <c:pt idx="6">
                  <c:v>7 год</c:v>
                </c:pt>
                <c:pt idx="7">
                  <c:v>8 год</c:v>
                </c:pt>
                <c:pt idx="8">
                  <c:v>9 год</c:v>
                </c:pt>
                <c:pt idx="9">
                  <c:v>10 год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9969</c:v>
                </c:pt>
                <c:pt idx="1">
                  <c:v>14710</c:v>
                </c:pt>
                <c:pt idx="2">
                  <c:v>15305</c:v>
                </c:pt>
                <c:pt idx="3">
                  <c:v>34786</c:v>
                </c:pt>
                <c:pt idx="4">
                  <c:v>47017</c:v>
                </c:pt>
                <c:pt idx="5">
                  <c:v>58086</c:v>
                </c:pt>
                <c:pt idx="6">
                  <c:v>63624</c:v>
                </c:pt>
                <c:pt idx="7">
                  <c:v>65157</c:v>
                </c:pt>
                <c:pt idx="8">
                  <c:v>85501</c:v>
                </c:pt>
                <c:pt idx="9">
                  <c:v>98539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Затраты на аммофос и фосфоритную муку нарастающим итогом, рублей (стартовое содержание Р2О5 в почве 280 мг/кг)</c:v>
                </c:pt>
              </c:strCache>
            </c:strRef>
          </c:tx>
          <c:spPr>
            <a:ln w="28575" cap="rnd">
              <a:solidFill>
                <a:srgbClr val="FFC000"/>
              </a:solidFill>
              <a:prstDash val="lgDashDot"/>
              <a:round/>
            </a:ln>
            <a:effectLst/>
          </c:spPr>
          <c:marker>
            <c:symbol val="none"/>
          </c:marker>
          <c:cat>
            <c:strRef>
              <c:f>Лист1!$A$2:$A$11</c:f>
              <c:strCache>
                <c:ptCount val="10"/>
                <c:pt idx="0">
                  <c:v>1 год</c:v>
                </c:pt>
                <c:pt idx="1">
                  <c:v>2 год</c:v>
                </c:pt>
                <c:pt idx="2">
                  <c:v>3 год</c:v>
                </c:pt>
                <c:pt idx="3">
                  <c:v>4 год</c:v>
                </c:pt>
                <c:pt idx="4">
                  <c:v>5 год</c:v>
                </c:pt>
                <c:pt idx="5">
                  <c:v>6 год</c:v>
                </c:pt>
                <c:pt idx="6">
                  <c:v>7 год</c:v>
                </c:pt>
                <c:pt idx="7">
                  <c:v>8 год</c:v>
                </c:pt>
                <c:pt idx="8">
                  <c:v>9 год</c:v>
                </c:pt>
                <c:pt idx="9">
                  <c:v>10 год</c:v>
                </c:pt>
              </c:strCache>
            </c:strRef>
          </c:cat>
          <c:val>
            <c:numRef>
              <c:f>Лист1!$E$2:$E$11</c:f>
              <c:numCache>
                <c:formatCode>General</c:formatCode>
                <c:ptCount val="10"/>
                <c:pt idx="0">
                  <c:v>16900</c:v>
                </c:pt>
                <c:pt idx="1">
                  <c:v>16900</c:v>
                </c:pt>
                <c:pt idx="2">
                  <c:v>16900</c:v>
                </c:pt>
                <c:pt idx="3">
                  <c:v>25975</c:v>
                </c:pt>
                <c:pt idx="4">
                  <c:v>35124</c:v>
                </c:pt>
                <c:pt idx="5">
                  <c:v>35124</c:v>
                </c:pt>
                <c:pt idx="6">
                  <c:v>35124</c:v>
                </c:pt>
                <c:pt idx="7">
                  <c:v>35124</c:v>
                </c:pt>
                <c:pt idx="8">
                  <c:v>42653</c:v>
                </c:pt>
                <c:pt idx="9">
                  <c:v>49153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602280"/>
        <c:axId val="196601888"/>
      </c:lineChart>
      <c:catAx>
        <c:axId val="19660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601496"/>
        <c:crosses val="autoZero"/>
        <c:auto val="1"/>
        <c:lblAlgn val="ctr"/>
        <c:lblOffset val="100"/>
        <c:noMultiLvlLbl val="0"/>
      </c:catAx>
      <c:valAx>
        <c:axId val="196601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601104"/>
        <c:crosses val="autoZero"/>
        <c:crossBetween val="between"/>
      </c:valAx>
      <c:valAx>
        <c:axId val="19660188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602280"/>
        <c:crosses val="max"/>
        <c:crossBetween val="between"/>
      </c:valAx>
      <c:catAx>
        <c:axId val="196602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66018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7228413600674587E-3"/>
          <c:y val="0.73137746871424392"/>
          <c:w val="0.98460325901857904"/>
          <c:h val="0.261827612978767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62422869785211"/>
          <c:y val="7.8022883858267722E-2"/>
          <c:w val="0.83159022309711284"/>
          <c:h val="0.729195866141732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Стоимость фосфоритной муки, рублей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Начальное значение Р2О5 в почве 70 мг/кг</c:v>
                </c:pt>
                <c:pt idx="1">
                  <c:v>Начальное значение Р2О5 в почве 280 мг/кг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29900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Стоимость аммофоса, рублей</c:v>
                </c:pt>
              </c:strCache>
            </c:strRef>
          </c:tx>
          <c:spPr>
            <a:gradFill flip="none" rotWithShape="1">
              <a:gsLst>
                <a:gs pos="0">
                  <a:srgbClr val="A7D678">
                    <a:shade val="30000"/>
                    <a:satMod val="115000"/>
                  </a:srgbClr>
                </a:gs>
                <a:gs pos="50000">
                  <a:srgbClr val="A7D678">
                    <a:shade val="67500"/>
                    <a:satMod val="115000"/>
                  </a:srgbClr>
                </a:gs>
                <a:gs pos="100000">
                  <a:srgbClr val="A7D678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-1.6404500361544855E-3"/>
                  <c:y val="-9.3750000000000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020593579634595E-4"/>
                  <c:y val="-2.2836612444229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Начальное значение Р2О5 в почве 70 мг/кг</c:v>
                </c:pt>
                <c:pt idx="1">
                  <c:v>Начальное значение Р2О5 в почве 280 мг/кг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98500</c:v>
                </c:pt>
                <c:pt idx="1">
                  <c:v>19250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6603064"/>
        <c:axId val="196603456"/>
      </c:barChart>
      <c:catAx>
        <c:axId val="196603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603456"/>
        <c:crosses val="autoZero"/>
        <c:auto val="1"/>
        <c:lblAlgn val="ctr"/>
        <c:lblOffset val="100"/>
        <c:noMultiLvlLbl val="0"/>
      </c:catAx>
      <c:valAx>
        <c:axId val="196603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603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Контроль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rect">
                <a:fillToRect t="100000" r="100000"/>
              </a:path>
              <a:tileRect l="-100000" b="-10000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lumMod val="89000"/>
                    </a:schemeClr>
                  </a:gs>
                  <a:gs pos="23000">
                    <a:schemeClr val="accent1">
                      <a:lumMod val="89000"/>
                    </a:schemeClr>
                  </a:gs>
                  <a:gs pos="69000">
                    <a:schemeClr val="accent1">
                      <a:lumMod val="75000"/>
                    </a:schemeClr>
                  </a:gs>
                  <a:gs pos="97000">
                    <a:schemeClr val="accent1">
                      <a:lumMod val="7000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  <a:ln>
                <a:solidFill>
                  <a:schemeClr val="accen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Средняя урожайность по варианту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Фон N60K60</c:v>
                </c:pt>
              </c:strCache>
            </c:strRef>
          </c:tx>
          <c:spPr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Средняя урожайность по варианту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46.5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Рф 1 т/га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27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Средняя урожайность по варианту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47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Фон + Рф 1 т/га</c:v>
                </c:pt>
              </c:strCache>
            </c:strRef>
          </c:tx>
          <c:spPr>
            <a:gradFill>
              <a:gsLst>
                <a:gs pos="0">
                  <a:srgbClr val="CC6600"/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60090">
                    <a:srgbClr val="D4D6C4"/>
                  </a:gs>
                  <a:gs pos="30045">
                    <a:schemeClr val="bg1">
                      <a:lumMod val="85000"/>
                    </a:schemeClr>
                  </a:gs>
                  <a:gs pos="0">
                    <a:srgbClr val="CC6600"/>
                  </a:gs>
                  <a:gs pos="0">
                    <a:schemeClr val="accent4">
                      <a:lumMod val="0"/>
                      <a:lumOff val="100000"/>
                    </a:schemeClr>
                  </a:gs>
                  <a:gs pos="100000">
                    <a:schemeClr val="accent4">
                      <a:lumMod val="10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Средняя урожайность по варианту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52.3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Рф гран 1,3 т/га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rect">
                <a:fillToRect l="100000" b="100000"/>
              </a:path>
              <a:tileRect t="-100000" r="-10000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Средняя урожайность по варианту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51.9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Фон + Рф гран 1,3 т/га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Средняя урожайность по варианту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56.4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6603848"/>
        <c:axId val="196604240"/>
      </c:barChart>
      <c:catAx>
        <c:axId val="196603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604240"/>
        <c:crosses val="autoZero"/>
        <c:auto val="1"/>
        <c:lblAlgn val="ctr"/>
        <c:lblOffset val="100"/>
        <c:noMultiLvlLbl val="0"/>
      </c:catAx>
      <c:valAx>
        <c:axId val="19660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603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Контроль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rect">
                <a:fillToRect t="100000" r="100000"/>
              </a:path>
              <a:tileRect l="-100000" b="-10000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lumMod val="89000"/>
                    </a:schemeClr>
                  </a:gs>
                  <a:gs pos="23000">
                    <a:schemeClr val="accent1">
                      <a:lumMod val="89000"/>
                    </a:schemeClr>
                  </a:gs>
                  <a:gs pos="69000">
                    <a:schemeClr val="accent1">
                      <a:lumMod val="75000"/>
                    </a:schemeClr>
                  </a:gs>
                  <a:gs pos="97000">
                    <a:schemeClr val="accent1">
                      <a:lumMod val="7000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  <a:ln>
                <a:solidFill>
                  <a:schemeClr val="accen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Средняя урожайность по варианту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77.5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Фон N60K60</c:v>
                </c:pt>
              </c:strCache>
            </c:strRef>
          </c:tx>
          <c:spPr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Средняя урожайность по варианту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104.8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Рф 1 т/га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27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Средняя урожайность по варианту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107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Фон + Рф 1 т/га</c:v>
                </c:pt>
              </c:strCache>
            </c:strRef>
          </c:tx>
          <c:spPr>
            <a:gradFill>
              <a:gsLst>
                <a:gs pos="0">
                  <a:srgbClr val="CC6600"/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60090">
                    <a:srgbClr val="D4D6C4"/>
                  </a:gs>
                  <a:gs pos="30045">
                    <a:schemeClr val="bg1">
                      <a:lumMod val="85000"/>
                    </a:schemeClr>
                  </a:gs>
                  <a:gs pos="0">
                    <a:srgbClr val="CC6600"/>
                  </a:gs>
                  <a:gs pos="0">
                    <a:schemeClr val="accent4">
                      <a:lumMod val="0"/>
                      <a:lumOff val="100000"/>
                    </a:schemeClr>
                  </a:gs>
                  <a:gs pos="100000">
                    <a:schemeClr val="accent4">
                      <a:lumMod val="10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Средняя урожайность по варианту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128.5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Рф гран 1,3 т/га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rect">
                <a:fillToRect l="100000" b="100000"/>
              </a:path>
              <a:tileRect t="-100000" r="-10000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Средняя урожайность по варианту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119.8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Фон + Рф гран 1,3 т/га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Средняя урожайность по варианту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130.30000000000001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6217792"/>
        <c:axId val="196218184"/>
      </c:barChart>
      <c:catAx>
        <c:axId val="19621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218184"/>
        <c:crosses val="autoZero"/>
        <c:auto val="1"/>
        <c:lblAlgn val="ctr"/>
        <c:lblOffset val="100"/>
        <c:noMultiLvlLbl val="0"/>
      </c:catAx>
      <c:valAx>
        <c:axId val="196218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21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Контроль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rect">
                <a:fillToRect t="100000" r="100000"/>
              </a:path>
              <a:tileRect l="-100000" b="-10000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lumMod val="89000"/>
                    </a:schemeClr>
                  </a:gs>
                  <a:gs pos="23000">
                    <a:schemeClr val="accent1">
                      <a:lumMod val="89000"/>
                    </a:schemeClr>
                  </a:gs>
                  <a:gs pos="69000">
                    <a:schemeClr val="accent1">
                      <a:lumMod val="75000"/>
                    </a:schemeClr>
                  </a:gs>
                  <a:gs pos="97000">
                    <a:schemeClr val="accent1">
                      <a:lumMod val="7000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  <a:ln>
                <a:solidFill>
                  <a:schemeClr val="accen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Средняя урожайность по варианту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124.3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Фон N60K60</c:v>
                </c:pt>
              </c:strCache>
            </c:strRef>
          </c:tx>
          <c:spPr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Средняя урожайность по варианту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166.8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Рф 1 т/га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27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Средняя урожайность по варианту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175.3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Фон + Рф 1 т/га</c:v>
                </c:pt>
              </c:strCache>
            </c:strRef>
          </c:tx>
          <c:spPr>
            <a:gradFill>
              <a:gsLst>
                <a:gs pos="0">
                  <a:srgbClr val="CC6600"/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60090">
                    <a:srgbClr val="D4D6C4"/>
                  </a:gs>
                  <a:gs pos="30045">
                    <a:schemeClr val="bg1">
                      <a:lumMod val="85000"/>
                    </a:schemeClr>
                  </a:gs>
                  <a:gs pos="0">
                    <a:srgbClr val="CC6600"/>
                  </a:gs>
                  <a:gs pos="0">
                    <a:schemeClr val="accent4">
                      <a:lumMod val="0"/>
                      <a:lumOff val="100000"/>
                    </a:schemeClr>
                  </a:gs>
                  <a:gs pos="100000">
                    <a:schemeClr val="accent4">
                      <a:lumMod val="10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Средняя урожайность по варианту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206.3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Рф гран 1,3 т/га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rect">
                <a:fillToRect l="100000" b="100000"/>
              </a:path>
              <a:tileRect t="-100000" r="-10000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Средняя урожайность по варианту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170.8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Фон + Рф гран 1,3 т/га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Средняя урожайность по варианту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208.8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6218968"/>
        <c:axId val="196219360"/>
      </c:barChart>
      <c:catAx>
        <c:axId val="196218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219360"/>
        <c:crosses val="autoZero"/>
        <c:auto val="1"/>
        <c:lblAlgn val="ctr"/>
        <c:lblOffset val="100"/>
        <c:noMultiLvlLbl val="0"/>
      </c:catAx>
      <c:valAx>
        <c:axId val="196219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218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0.71311</cdr:x>
      <cdr:y>0.12112</cdr:y>
    </cdr:from>
    <cdr:to>
      <cdr:x>0.71312</cdr:x>
      <cdr:y>0.86776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flipV="1">
          <a:off x="6264696" y="581558"/>
          <a:ext cx="88" cy="3584899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0.976</cdr:x>
      <cdr:y>0.10132</cdr:y>
    </cdr:from>
    <cdr:to>
      <cdr:x>0.97941</cdr:x>
      <cdr:y>0.84508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>
          <a:off x="7858926" y="514133"/>
          <a:ext cx="27447" cy="377392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0.0816</cdr:x>
      <cdr:y>0.3788</cdr:y>
    </cdr:from>
    <cdr:to>
      <cdr:x>0.98122</cdr:x>
      <cdr:y>0.3788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>
          <a:off x="594320" y="1656184"/>
          <a:ext cx="655222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7030A0"/>
          </a:solidFill>
          <a:prstDash val="dash"/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0.0816</cdr:x>
      <cdr:y>0.13176</cdr:y>
    </cdr:from>
    <cdr:to>
      <cdr:x>0.98122</cdr:x>
      <cdr:y>0.13176</cdr:y>
    </cdr:to>
    <cdr:cxnSp macro="">
      <cdr:nvCxnSpPr>
        <cdr:cNvPr id="27" name="Прямая соединительная линия 26"/>
        <cdr:cNvCxnSpPr/>
      </cdr:nvCxnSpPr>
      <cdr:spPr>
        <a:xfrm xmlns:a="http://schemas.openxmlformats.org/drawingml/2006/main">
          <a:off x="594320" y="576064"/>
          <a:ext cx="655222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7030A0"/>
          </a:solidFill>
          <a:prstDash val="dash"/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0.25906</cdr:x>
      <cdr:y>0.12403</cdr:y>
    </cdr:from>
    <cdr:to>
      <cdr:x>0.4008</cdr:x>
      <cdr:y>0.1949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05584" y="504054"/>
          <a:ext cx="1097319" cy="288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98</a:t>
          </a:r>
          <a:r>
            <a:rPr lang="en-US" sz="1400" b="1" dirty="0" smtClean="0"/>
            <a:t>’</a:t>
          </a:r>
          <a:r>
            <a:rPr lang="ru-RU" sz="1400" b="1" dirty="0" smtClean="0"/>
            <a:t>500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0.67446</cdr:x>
      <cdr:y>0.39472</cdr:y>
    </cdr:from>
    <cdr:to>
      <cdr:x>0.80531</cdr:x>
      <cdr:y>0.4656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221498" y="1604160"/>
          <a:ext cx="1013011" cy="288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49</a:t>
          </a:r>
          <a:r>
            <a:rPr lang="en-US" sz="1400" b="1" dirty="0" smtClean="0"/>
            <a:t>’</a:t>
          </a:r>
          <a:r>
            <a:rPr lang="ru-RU" sz="1400" b="1" dirty="0" smtClean="0"/>
            <a:t>150</a:t>
          </a:r>
          <a:endParaRPr lang="ru-RU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3238" cy="343721"/>
          </a:xfrm>
          <a:prstGeom prst="rect">
            <a:avLst/>
          </a:prstGeom>
        </p:spPr>
        <p:txBody>
          <a:bodyPr vert="horz" lIns="91831" tIns="45914" rIns="91831" bIns="459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53466" y="0"/>
            <a:ext cx="4323236" cy="343721"/>
          </a:xfrm>
          <a:prstGeom prst="rect">
            <a:avLst/>
          </a:prstGeom>
        </p:spPr>
        <p:txBody>
          <a:bodyPr vert="horz" lIns="91831" tIns="45914" rIns="91831" bIns="45914" rtlCol="0"/>
          <a:lstStyle>
            <a:lvl1pPr algn="r">
              <a:defRPr sz="1200"/>
            </a:lvl1pPr>
          </a:lstStyle>
          <a:p>
            <a:fld id="{9E43B84D-0345-49B1-AC56-D399737BD1A7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4281"/>
            <a:ext cx="4323238" cy="343721"/>
          </a:xfrm>
          <a:prstGeom prst="rect">
            <a:avLst/>
          </a:prstGeom>
        </p:spPr>
        <p:txBody>
          <a:bodyPr vert="horz" lIns="91831" tIns="45914" rIns="91831" bIns="459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53466" y="6514281"/>
            <a:ext cx="4323236" cy="343721"/>
          </a:xfrm>
          <a:prstGeom prst="rect">
            <a:avLst/>
          </a:prstGeom>
        </p:spPr>
        <p:txBody>
          <a:bodyPr vert="horz" lIns="91831" tIns="45914" rIns="91831" bIns="45914" rtlCol="0" anchor="b"/>
          <a:lstStyle>
            <a:lvl1pPr algn="r">
              <a:defRPr sz="1200"/>
            </a:lvl1pPr>
          </a:lstStyle>
          <a:p>
            <a:fld id="{8D2EC0A9-22E1-440F-8792-36ED633BF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722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23238" cy="342627"/>
          </a:xfrm>
          <a:prstGeom prst="rect">
            <a:avLst/>
          </a:prstGeom>
        </p:spPr>
        <p:txBody>
          <a:bodyPr vert="horz" lIns="92731" tIns="46366" rIns="92731" bIns="4636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53466" y="2"/>
            <a:ext cx="4323236" cy="342627"/>
          </a:xfrm>
          <a:prstGeom prst="rect">
            <a:avLst/>
          </a:prstGeom>
        </p:spPr>
        <p:txBody>
          <a:bodyPr vert="horz" lIns="92731" tIns="46366" rIns="92731" bIns="4636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73C6AA-D07C-4E85-90DA-1F2E00336FC3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35313" y="515938"/>
            <a:ext cx="3708400" cy="256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31" tIns="46366" rIns="92731" bIns="4636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7674" y="3257690"/>
            <a:ext cx="7983683" cy="3085826"/>
          </a:xfrm>
          <a:prstGeom prst="rect">
            <a:avLst/>
          </a:prstGeom>
        </p:spPr>
        <p:txBody>
          <a:bodyPr vert="horz" lIns="92731" tIns="46366" rIns="92731" bIns="46366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4281"/>
            <a:ext cx="4323238" cy="342627"/>
          </a:xfrm>
          <a:prstGeom prst="rect">
            <a:avLst/>
          </a:prstGeom>
        </p:spPr>
        <p:txBody>
          <a:bodyPr vert="horz" lIns="92731" tIns="46366" rIns="92731" bIns="4636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53466" y="6514281"/>
            <a:ext cx="4323236" cy="342627"/>
          </a:xfrm>
          <a:prstGeom prst="rect">
            <a:avLst/>
          </a:prstGeom>
        </p:spPr>
        <p:txBody>
          <a:bodyPr vert="horz" lIns="92731" tIns="46366" rIns="92731" bIns="4636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E7302F-E645-4129-B423-B48CDB1EA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823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9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66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14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E7302F-E645-4129-B423-B48CDB1EA59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218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E7302F-E645-4129-B423-B48CDB1EA59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400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35313" y="515938"/>
            <a:ext cx="3708400" cy="256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E7302F-E645-4129-B423-B48CDB1EA59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024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35313" y="515938"/>
            <a:ext cx="3708400" cy="256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E7302F-E645-4129-B423-B48CDB1EA59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712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35313" y="515938"/>
            <a:ext cx="3708400" cy="256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E7302F-E645-4129-B423-B48CDB1EA59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280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E7302F-E645-4129-B423-B48CDB1EA59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309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E7302F-E645-4129-B423-B48CDB1EA598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31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135313" y="515938"/>
            <a:ext cx="3708400" cy="256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7828" name="Номер слайда 3"/>
          <p:cNvSpPr txBox="1">
            <a:spLocks noGrp="1"/>
          </p:cNvSpPr>
          <p:nvPr/>
        </p:nvSpPr>
        <p:spPr bwMode="auto">
          <a:xfrm>
            <a:off x="5653466" y="6514281"/>
            <a:ext cx="4323236" cy="34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31" tIns="46366" rIns="92731" bIns="46366" anchor="b"/>
          <a:lstStyle/>
          <a:p>
            <a:pPr algn="r"/>
            <a:fld id="{0E8A72FC-5192-4781-BD79-549845DF55BA}" type="slidenum">
              <a:rPr lang="ru-RU" sz="1200">
                <a:latin typeface="Calibri" pitchFamily="34" charset="0"/>
              </a:rPr>
              <a:pPr algn="r"/>
              <a:t>20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358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E7302F-E645-4129-B423-B48CDB1EA598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850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A6C6AE-AEB9-4E2F-BCB0-64A08854359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99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5539" name="Номер слайда 3"/>
          <p:cNvSpPr txBox="1">
            <a:spLocks noGrp="1"/>
          </p:cNvSpPr>
          <p:nvPr/>
        </p:nvSpPr>
        <p:spPr bwMode="auto">
          <a:xfrm>
            <a:off x="3898318" y="9542940"/>
            <a:ext cx="2981066" cy="50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06" tIns="46604" rIns="93206" bIns="46604" anchor="b"/>
          <a:lstStyle/>
          <a:p>
            <a:pPr algn="r"/>
            <a:fld id="{BC1CBD2A-490F-42AA-842F-3B76D8520273}" type="slidenum">
              <a:rPr lang="ru-RU" sz="1200">
                <a:latin typeface="Calibri" pitchFamily="34" charset="0"/>
              </a:rPr>
              <a:pPr algn="r"/>
              <a:t>23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598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E7302F-E645-4129-B423-B48CDB1EA59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9689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7828" name="Номер слайда 3"/>
          <p:cNvSpPr txBox="1">
            <a:spLocks noGrp="1"/>
          </p:cNvSpPr>
          <p:nvPr/>
        </p:nvSpPr>
        <p:spPr bwMode="auto">
          <a:xfrm>
            <a:off x="3898318" y="9542940"/>
            <a:ext cx="2981066" cy="50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06" tIns="46604" rIns="93206" bIns="46604" anchor="b"/>
          <a:lstStyle/>
          <a:p>
            <a:pPr algn="r"/>
            <a:fld id="{0E8A72FC-5192-4781-BD79-549845DF55BA}" type="slidenum">
              <a:rPr lang="ru-RU" sz="1200">
                <a:latin typeface="Calibri" pitchFamily="34" charset="0"/>
              </a:rPr>
              <a:pPr algn="r"/>
              <a:t>24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4070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7828" name="Номер слайда 3"/>
          <p:cNvSpPr txBox="1">
            <a:spLocks noGrp="1"/>
          </p:cNvSpPr>
          <p:nvPr/>
        </p:nvSpPr>
        <p:spPr bwMode="auto">
          <a:xfrm>
            <a:off x="3898318" y="9542940"/>
            <a:ext cx="2981066" cy="50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06" tIns="46604" rIns="93206" bIns="46604" anchor="b"/>
          <a:lstStyle/>
          <a:p>
            <a:pPr algn="r"/>
            <a:fld id="{0E8A72FC-5192-4781-BD79-549845DF55BA}" type="slidenum">
              <a:rPr lang="ru-RU" sz="1200">
                <a:latin typeface="Calibri" pitchFamily="34" charset="0"/>
              </a:rPr>
              <a:pPr algn="r"/>
              <a:t>25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7439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7828" name="Номер слайда 3"/>
          <p:cNvSpPr txBox="1">
            <a:spLocks noGrp="1"/>
          </p:cNvSpPr>
          <p:nvPr/>
        </p:nvSpPr>
        <p:spPr bwMode="auto">
          <a:xfrm>
            <a:off x="3898318" y="9542940"/>
            <a:ext cx="2981066" cy="50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06" tIns="46604" rIns="93206" bIns="46604" anchor="b"/>
          <a:lstStyle/>
          <a:p>
            <a:pPr algn="r"/>
            <a:fld id="{0E8A72FC-5192-4781-BD79-549845DF55BA}" type="slidenum">
              <a:rPr lang="ru-RU" sz="1200">
                <a:latin typeface="Calibri" pitchFamily="34" charset="0"/>
              </a:rPr>
              <a:pPr algn="r"/>
              <a:t>26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4132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E7302F-E645-4129-B423-B48CDB1EA598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4385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E7302F-E645-4129-B423-B48CDB1EA598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4360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135313" y="515938"/>
            <a:ext cx="3708400" cy="256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 </a:t>
            </a:r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9DC396-491F-458E-A7CC-E11D70FA706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4894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135313" y="515938"/>
            <a:ext cx="3708400" cy="256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CC41A7-223E-44C2-9474-09C6E918EF0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3793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135313" y="515938"/>
            <a:ext cx="3708400" cy="256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85D81B-90AC-4A3B-A186-A90839FA286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2654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135313" y="515938"/>
            <a:ext cx="3708400" cy="256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1683" name="Номер слайда 3"/>
          <p:cNvSpPr txBox="1">
            <a:spLocks noGrp="1"/>
          </p:cNvSpPr>
          <p:nvPr/>
        </p:nvSpPr>
        <p:spPr bwMode="auto">
          <a:xfrm>
            <a:off x="5678332" y="6541225"/>
            <a:ext cx="4342251" cy="34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18" tIns="46558" rIns="93118" bIns="46558" anchor="b"/>
          <a:lstStyle/>
          <a:p>
            <a:pPr algn="r"/>
            <a:fld id="{63E8EB8D-0FAD-4B4A-B476-D5360A9D5272}" type="slidenum">
              <a:rPr lang="ru-RU" sz="1200">
                <a:latin typeface="Calibri" pitchFamily="34" charset="0"/>
              </a:rPr>
              <a:pPr algn="r"/>
              <a:t>32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5478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35313" y="515938"/>
            <a:ext cx="3708400" cy="256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E7302F-E645-4129-B423-B48CDB1EA598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329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E7302F-E645-4129-B423-B48CDB1EA59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8099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135313" y="515938"/>
            <a:ext cx="3708400" cy="256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1683" name="Номер слайда 3"/>
          <p:cNvSpPr txBox="1">
            <a:spLocks noGrp="1"/>
          </p:cNvSpPr>
          <p:nvPr/>
        </p:nvSpPr>
        <p:spPr bwMode="auto">
          <a:xfrm>
            <a:off x="5653466" y="6514281"/>
            <a:ext cx="4323236" cy="34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31" tIns="46366" rIns="92731" bIns="46366" anchor="b"/>
          <a:lstStyle/>
          <a:p>
            <a:pPr algn="r"/>
            <a:fld id="{63E8EB8D-0FAD-4B4A-B476-D5360A9D5272}" type="slidenum">
              <a:rPr lang="ru-RU" sz="1200">
                <a:latin typeface="Calibri" pitchFamily="34" charset="0"/>
              </a:rPr>
              <a:pPr algn="r"/>
              <a:t>34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7615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35313" y="515938"/>
            <a:ext cx="3708400" cy="256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E7302F-E645-4129-B423-B48CDB1EA598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999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35313" y="515938"/>
            <a:ext cx="3708400" cy="256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E7302F-E645-4129-B423-B48CDB1EA59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508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35313" y="515938"/>
            <a:ext cx="3708400" cy="256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E7302F-E645-4129-B423-B48CDB1EA59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037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35313" y="515938"/>
            <a:ext cx="3708400" cy="256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E7302F-E645-4129-B423-B48CDB1EA59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68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135313" y="515938"/>
            <a:ext cx="3708400" cy="256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9459" name="Номер слайда 3"/>
          <p:cNvSpPr txBox="1">
            <a:spLocks noGrp="1"/>
          </p:cNvSpPr>
          <p:nvPr/>
        </p:nvSpPr>
        <p:spPr bwMode="auto">
          <a:xfrm>
            <a:off x="5653466" y="6514281"/>
            <a:ext cx="4323236" cy="34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31" tIns="46366" rIns="92731" bIns="46366" anchor="b"/>
          <a:lstStyle/>
          <a:p>
            <a:pPr algn="r"/>
            <a:fld id="{68058323-14BD-4695-99A7-7E270BB521FF}" type="slidenum">
              <a:rPr lang="ru-RU" sz="1200">
                <a:latin typeface="Calibri" pitchFamily="34" charset="0"/>
              </a:rPr>
              <a:pPr algn="r"/>
              <a:t>8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754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E7302F-E645-4129-B423-B48CDB1EA59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788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135313" y="515938"/>
            <a:ext cx="3708400" cy="256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A6C6AE-AEB9-4E2F-BCB0-64A08854359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34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30204" y="328613"/>
            <a:ext cx="9243881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53484" y="434162"/>
            <a:ext cx="8999043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82574" y="1820206"/>
            <a:ext cx="84201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82574" y="3685032"/>
            <a:ext cx="84201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198" indent="0" algn="ctr">
              <a:buNone/>
            </a:lvl2pPr>
            <a:lvl3pPr marL="914395" indent="0" algn="ctr">
              <a:buNone/>
            </a:lvl3pPr>
            <a:lvl4pPr marL="1371592" indent="0" algn="ctr">
              <a:buNone/>
            </a:lvl4pPr>
            <a:lvl5pPr marL="1828789" indent="0" algn="ctr">
              <a:buNone/>
            </a:lvl5pPr>
            <a:lvl6pPr marL="2285987" indent="0" algn="ctr">
              <a:buNone/>
            </a:lvl6pPr>
            <a:lvl7pPr marL="2743185" indent="0" algn="ctr">
              <a:buNone/>
            </a:lvl7pPr>
            <a:lvl8pPr marL="3200381" indent="0" algn="ctr">
              <a:buNone/>
            </a:lvl8pPr>
            <a:lvl9pPr marL="3657579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FAB699-791C-4607-B720-03C64F8F0A14}" type="datetime1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92A651-DC6D-4FDB-9AD9-005CF90EC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2" y="533411"/>
            <a:ext cx="21463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7850" y="533409"/>
            <a:ext cx="64389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C15DC-A272-4AE0-90D9-6770DAD402C2}" type="datetime1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655B4-0AD1-4BC6-891B-6A7E4E5F2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56BA6-D461-431E-9365-B98D226AB7E4}" type="datetime1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3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E0D97-9F7B-47CF-82E3-C10C79F102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832" y="4983480"/>
            <a:ext cx="886587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832" y="530352"/>
            <a:ext cx="886587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DDC90-BD88-4BE0-B535-F96E11DA6E9A}" type="datetime1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53127-DE81-461C-9ADB-34C0C84CC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7215" y="530352"/>
            <a:ext cx="425958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51640" y="530352"/>
            <a:ext cx="425958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719A-8347-4110-88F2-D93654AE4B4E}" type="datetime1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1D7E4-DDCA-4936-B24F-A803DC0C3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832" y="4983480"/>
            <a:ext cx="886587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7826" y="579438"/>
            <a:ext cx="425958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9850" y="579438"/>
            <a:ext cx="425958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57826" y="1447800"/>
            <a:ext cx="425958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9850" y="1447800"/>
            <a:ext cx="425958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A2DDE-904F-4277-A684-14814A1DA621}" type="datetime1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96F47-F9A1-4B6B-9F3F-5654BD0BC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A8868-A45E-494A-B972-1FE02D99B923}" type="datetime1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CF30B-209C-432A-97EE-3E7525388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30204" y="328613"/>
            <a:ext cx="9243881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A0E50E-7347-4CC5-8D32-49A95145DE9E}" type="datetime1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47A66F-6E5F-4BB0-8624-A173E6926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351" y="533402"/>
            <a:ext cx="321945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00418" y="1447802"/>
            <a:ext cx="321945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24820" y="930144"/>
            <a:ext cx="501167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3CBAC-0E6D-4A88-8801-F2200DB7C69A}" type="datetime1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008E6-CC61-4DE8-881B-27B5677A4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30204" y="328613"/>
            <a:ext cx="9243881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934202" y="433388"/>
            <a:ext cx="251777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12056"/>
            <a:ext cx="89154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7001271" y="533402"/>
            <a:ext cx="2426970" cy="4211480"/>
          </a:xfrm>
        </p:spPr>
        <p:txBody>
          <a:bodyPr lIns="91440"/>
          <a:lstStyle>
            <a:lvl1pPr marL="45719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6606" y="435768"/>
            <a:ext cx="6419088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D8FE15-AC1F-4D64-AA5F-A2EB11DAE8F5}" type="datetime1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71AA91-FC0B-4109-BB87-9E7872BCE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832" y="4983480"/>
            <a:ext cx="886587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4832" y="530352"/>
            <a:ext cx="886587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E5B02-747A-4AD6-8C97-7752517E93F8}" type="datetime1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77C95-40C0-453E-93AA-EB4BD2408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30204" y="328613"/>
            <a:ext cx="9243881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3484" y="434162"/>
            <a:ext cx="8999043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45174" y="4986343"/>
            <a:ext cx="8865526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45174" y="530231"/>
            <a:ext cx="8865526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4091385" y="6111882"/>
            <a:ext cx="24765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D9AD3CD-45AA-4097-BAE1-5E48ED686B4F}" type="datetime1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567887" y="6111882"/>
            <a:ext cx="24765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9044387" y="6111882"/>
            <a:ext cx="4953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45C8137-7074-4221-B9AE-E74A03793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5" r:id="rId2"/>
    <p:sldLayoutId id="2147483994" r:id="rId3"/>
    <p:sldLayoutId id="2147483993" r:id="rId4"/>
    <p:sldLayoutId id="2147483992" r:id="rId5"/>
    <p:sldLayoutId id="2147483997" r:id="rId6"/>
    <p:sldLayoutId id="2147483991" r:id="rId7"/>
    <p:sldLayoutId id="2147483998" r:id="rId8"/>
    <p:sldLayoutId id="2147483990" r:id="rId9"/>
    <p:sldLayoutId id="2147483989" r:id="rId10"/>
    <p:sldLayoutId id="214748398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ADE946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DE94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DE94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DE94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DE946"/>
          </a:solidFill>
          <a:latin typeface="Verdana" pitchFamily="34" charset="0"/>
        </a:defRPr>
      </a:lvl5pPr>
      <a:lvl6pPr marL="457198" algn="l" rtl="0" fontAlgn="base">
        <a:spcBef>
          <a:spcPct val="0"/>
        </a:spcBef>
        <a:spcAft>
          <a:spcPct val="0"/>
        </a:spcAft>
        <a:defRPr sz="3600" b="1">
          <a:solidFill>
            <a:srgbClr val="ADE946"/>
          </a:solidFill>
          <a:latin typeface="Verdana" pitchFamily="34" charset="0"/>
        </a:defRPr>
      </a:lvl6pPr>
      <a:lvl7pPr marL="914395" algn="l" rtl="0" fontAlgn="base">
        <a:spcBef>
          <a:spcPct val="0"/>
        </a:spcBef>
        <a:spcAft>
          <a:spcPct val="0"/>
        </a:spcAft>
        <a:defRPr sz="3600" b="1">
          <a:solidFill>
            <a:srgbClr val="ADE946"/>
          </a:solidFill>
          <a:latin typeface="Verdana" pitchFamily="34" charset="0"/>
        </a:defRPr>
      </a:lvl7pPr>
      <a:lvl8pPr marL="1371592" algn="l" rtl="0" fontAlgn="base">
        <a:spcBef>
          <a:spcPct val="0"/>
        </a:spcBef>
        <a:spcAft>
          <a:spcPct val="0"/>
        </a:spcAft>
        <a:defRPr sz="3600" b="1">
          <a:solidFill>
            <a:srgbClr val="ADE946"/>
          </a:solidFill>
          <a:latin typeface="Verdana" pitchFamily="34" charset="0"/>
        </a:defRPr>
      </a:lvl8pPr>
      <a:lvl9pPr marL="1828789" algn="l" rtl="0" fontAlgn="base">
        <a:spcBef>
          <a:spcPct val="0"/>
        </a:spcBef>
        <a:spcAft>
          <a:spcPct val="0"/>
        </a:spcAft>
        <a:defRPr sz="3600" b="1">
          <a:solidFill>
            <a:srgbClr val="ADE946"/>
          </a:solidFill>
          <a:latin typeface="Verdana" pitchFamily="34" charset="0"/>
        </a:defRPr>
      </a:lvl9pPr>
      <a:extLst/>
    </p:titleStyle>
    <p:bodyStyle>
      <a:lvl1pPr marL="265112" indent="-265112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4" indent="-200024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08" indent="-182561" algn="l" rtl="0" eaLnBrk="0" fontAlgn="base" hangingPunct="0">
        <a:spcBef>
          <a:spcPts val="250"/>
        </a:spcBef>
        <a:spcAft>
          <a:spcPct val="0"/>
        </a:spcAft>
        <a:buClr>
          <a:srgbClr val="9F8F7A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2" indent="-182561" algn="l" rtl="0" eaLnBrk="0" fontAlgn="base" hangingPunct="0">
        <a:spcBef>
          <a:spcPts val="225"/>
        </a:spcBef>
        <a:spcAft>
          <a:spcPct val="0"/>
        </a:spcAft>
        <a:buClr>
          <a:srgbClr val="9F8F7A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17" indent="-182561" algn="l" rtl="0" eaLnBrk="0" fontAlgn="base" hangingPunct="0">
        <a:spcBef>
          <a:spcPts val="250"/>
        </a:spcBef>
        <a:spcAft>
          <a:spcPct val="0"/>
        </a:spcAft>
        <a:buClr>
          <a:srgbClr val="FF4500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63" indent="-182879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74" indent="-182879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29" indent="-182879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27" indent="-182879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mailto:vku@cheminvest.org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7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8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9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3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vku@cheminvest.org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hyperlink" Target="mailto:grigory.torskiy@cheminvest.org" TargetMode="External"/><Relationship Id="rId4" Type="http://schemas.openxmlformats.org/officeDocument/2006/relationships/hyperlink" Target="http://www.fosmuka-vk.com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59" y="548680"/>
            <a:ext cx="8860282" cy="48081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4360" y="476672"/>
            <a:ext cx="8462743" cy="2052229"/>
          </a:xfrm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itchFamily="66" charset="0"/>
              </a:rPr>
              <a:t>«Применение </a:t>
            </a:r>
            <a:r>
              <a:rPr lang="ru-RU" sz="4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itchFamily="66" charset="0"/>
              </a:rPr>
              <a:t>фосфоритной муки с целью повышения плодородия почв.»</a:t>
            </a:r>
            <a:endParaRPr lang="ru-RU" sz="440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4339" name="Рисунок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05525"/>
            <a:ext cx="28432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2901" y="4797851"/>
            <a:ext cx="8160119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ООО «Верхнекамские удобрения»</a:t>
            </a:r>
            <a:r>
              <a:rPr lang="ru-RU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тел.: +7 916 688 2119</a:t>
            </a:r>
            <a:r>
              <a:rPr lang="en-US" sz="2400" b="1" dirty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; +7 495 287 08 02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E-mail: 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itchFamily="66" charset="0"/>
                <a:hlinkClick r:id="rId5"/>
              </a:rPr>
              <a:t>vku@cheminvest.org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itchFamily="66" charset="0"/>
              </a:rPr>
              <a:t>    www.fosmuka-vk.com</a:t>
            </a:r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pic>
        <p:nvPicPr>
          <p:cNvPr id="14341" name="Рисунок 8" descr="Логотип 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6025" y="6105525"/>
            <a:ext cx="23399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70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568" y="481824"/>
            <a:ext cx="8424863" cy="8223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15" dirty="0">
                <a:solidFill>
                  <a:srgbClr val="002060"/>
                </a:solidFill>
                <a:latin typeface="Comic Sans MS" pitchFamily="66" charset="0"/>
              </a:rPr>
              <a:t>Зависимость продуктивности севооборота </a:t>
            </a:r>
            <a:r>
              <a:rPr lang="en-US" sz="2215" dirty="0">
                <a:solidFill>
                  <a:srgbClr val="002060"/>
                </a:solidFill>
                <a:latin typeface="Comic Sans MS" pitchFamily="66" charset="0"/>
              </a:rPr>
              <a:t>(</a:t>
            </a:r>
            <a:r>
              <a:rPr lang="ru-RU" sz="2215" dirty="0">
                <a:solidFill>
                  <a:srgbClr val="002060"/>
                </a:solidFill>
                <a:latin typeface="Comic Sans MS" pitchFamily="66" charset="0"/>
              </a:rPr>
              <a:t>ц/га) от содержания подвижного фосфора в почве (мг/кг)</a:t>
            </a:r>
          </a:p>
        </p:txBody>
      </p:sp>
      <p:sp>
        <p:nvSpPr>
          <p:cNvPr id="1843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4638551" y="6469069"/>
            <a:ext cx="628898" cy="388937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A5B3E51A-A7A7-42B1-AA22-96EB22BD76FF}" type="slidenum">
              <a:rPr lang="ru-RU" sz="1800" b="1">
                <a:solidFill>
                  <a:schemeClr val="tx1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14" name="Рисунок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05525"/>
            <a:ext cx="28432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8" descr="Логотип 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0895" y="6105524"/>
            <a:ext cx="23399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030886"/>
              </p:ext>
            </p:extLst>
          </p:nvPr>
        </p:nvGraphicFramePr>
        <p:xfrm>
          <a:off x="560512" y="1304149"/>
          <a:ext cx="8784976" cy="480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969224" y="2928462"/>
            <a:ext cx="20516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ru-RU" b="1" dirty="0" smtClean="0"/>
              <a:t>Диапазон эффективного использования азотных и калийных удобрений</a:t>
            </a:r>
            <a:endParaRPr lang="en-US" b="1" dirty="0" smtClean="0"/>
          </a:p>
          <a:p>
            <a:pPr algn="ctr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496" y="404664"/>
            <a:ext cx="9073008" cy="129614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Критерии определения оптимальных параметров показателей плодородия </a:t>
            </a: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почв на </a:t>
            </a: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примере Белоруссии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504" y="1711054"/>
            <a:ext cx="8856984" cy="4238226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ru-RU" sz="2400" dirty="0" smtClean="0"/>
              <a:t>Оптимальные показатели агрохимических свойств почв определяются исходя из:</a:t>
            </a:r>
          </a:p>
          <a:p>
            <a:pPr>
              <a:buFont typeface="Wingdings" pitchFamily="2" charset="2"/>
              <a:buChar char="§"/>
            </a:pPr>
            <a:r>
              <a:rPr lang="ru-RU" sz="2400" i="1" u="sng" dirty="0" smtClean="0"/>
              <a:t>Типа почвы</a:t>
            </a:r>
          </a:p>
          <a:p>
            <a:pPr marL="360000" indent="0">
              <a:spcAft>
                <a:spcPts val="1200"/>
              </a:spcAft>
              <a:buNone/>
            </a:pPr>
            <a:r>
              <a:rPr lang="ru-RU" sz="2400" dirty="0" smtClean="0"/>
              <a:t>Чернозёмы, дерново-подзолистые, серые лесные и т.д.</a:t>
            </a:r>
          </a:p>
          <a:p>
            <a:pPr>
              <a:buFont typeface="Wingdings" pitchFamily="2" charset="2"/>
              <a:buChar char="§"/>
            </a:pPr>
            <a:r>
              <a:rPr lang="ru-RU" sz="2400" i="1" u="sng" dirty="0"/>
              <a:t>Механического состава</a:t>
            </a:r>
          </a:p>
          <a:p>
            <a:pPr marL="360000" indent="0">
              <a:spcAft>
                <a:spcPts val="1200"/>
              </a:spcAft>
              <a:buNone/>
            </a:pPr>
            <a:r>
              <a:rPr lang="ru-RU" sz="2400" dirty="0" smtClean="0"/>
              <a:t>Суглинистые</a:t>
            </a:r>
            <a:r>
              <a:rPr lang="ru-RU" sz="2400" dirty="0"/>
              <a:t>, </a:t>
            </a:r>
            <a:r>
              <a:rPr lang="ru-RU" sz="2400" dirty="0" smtClean="0"/>
              <a:t>супесчаные</a:t>
            </a:r>
            <a:r>
              <a:rPr lang="ru-RU" sz="2400" dirty="0"/>
              <a:t>, </a:t>
            </a:r>
            <a:r>
              <a:rPr lang="ru-RU" sz="2400" dirty="0" smtClean="0"/>
              <a:t>песчаные и т.д. </a:t>
            </a:r>
            <a:endParaRPr lang="ru-RU" sz="2400" dirty="0"/>
          </a:p>
          <a:p>
            <a:pPr marL="0" indent="-266400">
              <a:buFont typeface="Wingdings" pitchFamily="2" charset="2"/>
              <a:buChar char="§"/>
            </a:pPr>
            <a:r>
              <a:rPr lang="ru-RU" sz="2400" i="1" u="sng" dirty="0" smtClean="0"/>
              <a:t>Используемого севооборота</a:t>
            </a:r>
          </a:p>
          <a:p>
            <a:pPr marL="360000" indent="0">
              <a:buNone/>
            </a:pPr>
            <a:r>
              <a:rPr lang="ru-RU" sz="2400" dirty="0"/>
              <a:t>а. </a:t>
            </a:r>
            <a:r>
              <a:rPr lang="ru-RU" sz="2400" dirty="0" smtClean="0"/>
              <a:t>С преобладанием </a:t>
            </a:r>
            <a:r>
              <a:rPr lang="ru-RU" sz="2400" dirty="0"/>
              <a:t>зерновых, трав, льна</a:t>
            </a:r>
          </a:p>
          <a:p>
            <a:pPr marL="360000" indent="0">
              <a:buNone/>
            </a:pPr>
            <a:r>
              <a:rPr lang="ru-RU" sz="2400" dirty="0"/>
              <a:t>б. С </a:t>
            </a:r>
            <a:r>
              <a:rPr lang="ru-RU" sz="2400" dirty="0" smtClean="0"/>
              <a:t>преобладанием корнеплодов, кукурузы, овощей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664968" y="6453336"/>
            <a:ext cx="601216" cy="414909"/>
          </a:xfrm>
        </p:spPr>
        <p:txBody>
          <a:bodyPr/>
          <a:lstStyle/>
          <a:p>
            <a:pPr algn="ctr"/>
            <a:fld id="{0E4ED07B-3C61-4926-B915-0B460CC48AD5}" type="slidenum">
              <a:rPr lang="ru-RU" sz="1800" b="1">
                <a:solidFill>
                  <a:schemeClr val="tx1"/>
                </a:solidFill>
              </a:rPr>
              <a:pPr algn="ctr"/>
              <a:t>11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05525"/>
            <a:ext cx="28432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8" descr="Логотип 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0895" y="6105524"/>
            <a:ext cx="23399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Логотип 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7297" y="6115770"/>
            <a:ext cx="23399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66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544" y="388282"/>
            <a:ext cx="8183880" cy="108012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Значения показателей </a:t>
            </a:r>
            <a:r>
              <a:rPr lang="ru-RU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плодородия</a:t>
            </a:r>
            <a:br>
              <a:rPr lang="ru-RU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min – max)</a:t>
            </a: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на примере Белоруссии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528" y="1700808"/>
            <a:ext cx="8496944" cy="447598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200" dirty="0"/>
              <a:t>Кислотность, </a:t>
            </a:r>
            <a:r>
              <a:rPr lang="en-US" sz="2200" dirty="0"/>
              <a:t>pH</a:t>
            </a:r>
            <a:r>
              <a:rPr lang="ru-RU" sz="2200" dirty="0"/>
              <a:t> в </a:t>
            </a:r>
            <a:r>
              <a:rPr lang="en-US" sz="2200" dirty="0" err="1"/>
              <a:t>KCl</a:t>
            </a:r>
            <a:r>
              <a:rPr lang="en-US" sz="2200" dirty="0"/>
              <a:t>:</a:t>
            </a:r>
            <a:r>
              <a:rPr lang="ru-RU" sz="2200" dirty="0"/>
              <a:t> </a:t>
            </a:r>
            <a:r>
              <a:rPr lang="en-US" sz="2200" b="1" u="sng" dirty="0"/>
              <a:t>5,6 – 6,7</a:t>
            </a:r>
            <a:r>
              <a:rPr lang="en-US" sz="2200" dirty="0"/>
              <a:t>;</a:t>
            </a:r>
            <a:endParaRPr lang="ru-RU" sz="2200" dirty="0"/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200" dirty="0"/>
              <a:t>Содержание гумуса, </a:t>
            </a:r>
            <a:r>
              <a:rPr lang="en-US" sz="2200" dirty="0"/>
              <a:t>%</a:t>
            </a:r>
            <a:r>
              <a:rPr lang="ru-RU" sz="2200" dirty="0"/>
              <a:t>: </a:t>
            </a:r>
            <a:r>
              <a:rPr lang="ru-RU" sz="2200" b="1" u="sng" dirty="0"/>
              <a:t>1,8 – 3,0</a:t>
            </a:r>
            <a:r>
              <a:rPr lang="ru-RU" sz="2200" dirty="0"/>
              <a:t>;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200" dirty="0"/>
              <a:t>Содержание подвижного фосфора, мг/кг: </a:t>
            </a:r>
            <a:r>
              <a:rPr lang="ru-RU" sz="2200" b="1" u="sng" dirty="0" smtClean="0"/>
              <a:t>250 </a:t>
            </a:r>
            <a:r>
              <a:rPr lang="ru-RU" sz="2200" b="1" u="sng" dirty="0"/>
              <a:t>– 350</a:t>
            </a:r>
            <a:r>
              <a:rPr lang="ru-RU" sz="2200" dirty="0"/>
              <a:t>;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200" dirty="0"/>
              <a:t>Содержание </a:t>
            </a:r>
            <a:r>
              <a:rPr lang="ru-RU" sz="2200" dirty="0" smtClean="0"/>
              <a:t>обменный </a:t>
            </a:r>
            <a:r>
              <a:rPr lang="ru-RU" sz="2200" dirty="0"/>
              <a:t>калия, мг/кг: </a:t>
            </a:r>
            <a:r>
              <a:rPr lang="ru-RU" sz="2200" b="1" u="sng" dirty="0"/>
              <a:t>170 – 300</a:t>
            </a:r>
            <a:r>
              <a:rPr lang="ru-RU" sz="2200" dirty="0"/>
              <a:t>;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200" dirty="0"/>
              <a:t>Содержание серы, мг/кг: </a:t>
            </a:r>
            <a:r>
              <a:rPr lang="ru-RU" sz="2200" b="1" u="sng" dirty="0"/>
              <a:t>10 – 20</a:t>
            </a:r>
            <a:r>
              <a:rPr lang="ru-RU" sz="2200" dirty="0"/>
              <a:t>;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200" dirty="0"/>
              <a:t>Содержание бора (</a:t>
            </a:r>
            <a:r>
              <a:rPr lang="en-US" sz="2200" dirty="0"/>
              <a:t>H</a:t>
            </a:r>
            <a:r>
              <a:rPr lang="en-US" sz="2200" baseline="-25000" dirty="0"/>
              <a:t>2</a:t>
            </a:r>
            <a:r>
              <a:rPr lang="en-US" sz="2200" dirty="0"/>
              <a:t>O)</a:t>
            </a:r>
            <a:r>
              <a:rPr lang="ru-RU" sz="2200" dirty="0"/>
              <a:t>, мг/кг</a:t>
            </a:r>
            <a:r>
              <a:rPr lang="en-US" sz="2200" dirty="0"/>
              <a:t>: </a:t>
            </a:r>
            <a:r>
              <a:rPr lang="en-US" sz="2200" b="1" u="sng" dirty="0"/>
              <a:t>0</a:t>
            </a:r>
            <a:r>
              <a:rPr lang="ru-RU" sz="2200" b="1" u="sng" dirty="0"/>
              <a:t>,</a:t>
            </a:r>
            <a:r>
              <a:rPr lang="en-US" sz="2200" b="1" u="sng" dirty="0"/>
              <a:t>4 – 0</a:t>
            </a:r>
            <a:r>
              <a:rPr lang="ru-RU" sz="2200" b="1" u="sng" dirty="0"/>
              <a:t>,</a:t>
            </a:r>
            <a:r>
              <a:rPr lang="en-US" sz="2200" b="1" u="sng" dirty="0"/>
              <a:t>7</a:t>
            </a:r>
            <a:r>
              <a:rPr lang="en-US" sz="2200" dirty="0"/>
              <a:t>;</a:t>
            </a:r>
            <a:endParaRPr lang="ru-RU" sz="2200" dirty="0"/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200" dirty="0"/>
              <a:t> Содержание меди (1М – </a:t>
            </a:r>
            <a:r>
              <a:rPr lang="en-US" sz="2200" dirty="0" err="1"/>
              <a:t>HCl</a:t>
            </a:r>
            <a:r>
              <a:rPr lang="en-US" sz="2200" dirty="0"/>
              <a:t>),</a:t>
            </a:r>
            <a:r>
              <a:rPr lang="ru-RU" sz="2200" dirty="0"/>
              <a:t> мг/кг: </a:t>
            </a:r>
            <a:r>
              <a:rPr lang="ru-RU" sz="2200" b="1" u="sng" dirty="0"/>
              <a:t>1,5 – 3,0</a:t>
            </a:r>
            <a:r>
              <a:rPr lang="ru-RU" sz="2200" dirty="0"/>
              <a:t>;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200" dirty="0"/>
              <a:t>Содержание цинка (1М – </a:t>
            </a:r>
            <a:r>
              <a:rPr lang="en-US" sz="2200" dirty="0" err="1"/>
              <a:t>HCl</a:t>
            </a:r>
            <a:r>
              <a:rPr lang="en-US" sz="2200" dirty="0"/>
              <a:t>),</a:t>
            </a:r>
            <a:r>
              <a:rPr lang="ru-RU" sz="2200" dirty="0"/>
              <a:t> мг/кг: </a:t>
            </a:r>
            <a:r>
              <a:rPr lang="ru-RU" sz="2200" b="1" u="sng" dirty="0"/>
              <a:t>2,0 – 5,0</a:t>
            </a:r>
            <a:r>
              <a:rPr lang="ru-RU" sz="2200" dirty="0"/>
              <a:t>;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200" dirty="0"/>
              <a:t>Содержание молибдена, мг/кг: </a:t>
            </a:r>
            <a:r>
              <a:rPr lang="ru-RU" sz="2200" b="1" u="sng" dirty="0"/>
              <a:t>0,1 – 0,2</a:t>
            </a:r>
            <a:r>
              <a:rPr lang="ru-RU" sz="2200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664968" y="6444532"/>
            <a:ext cx="633128" cy="413469"/>
          </a:xfrm>
        </p:spPr>
        <p:txBody>
          <a:bodyPr/>
          <a:lstStyle/>
          <a:p>
            <a:pPr algn="ctr"/>
            <a:fld id="{0E4ED07B-3C61-4926-B915-0B460CC48AD5}" type="slidenum">
              <a:rPr lang="ru-RU" sz="1800" b="1">
                <a:solidFill>
                  <a:schemeClr val="tx1"/>
                </a:solidFill>
              </a:rPr>
              <a:pPr algn="ctr"/>
              <a:t>12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05525"/>
            <a:ext cx="28432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8" descr="Логотип 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0895" y="6105524"/>
            <a:ext cx="23399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67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544" y="404666"/>
            <a:ext cx="8208912" cy="1224136"/>
          </a:xfrm>
        </p:spPr>
        <p:txBody>
          <a:bodyPr>
            <a:noAutofit/>
          </a:bodyPr>
          <a:lstStyle/>
          <a:p>
            <a:pPr algn="l"/>
            <a:r>
              <a:rPr lang="ru-RU" sz="2585" dirty="0">
                <a:solidFill>
                  <a:srgbClr val="002060"/>
                </a:solidFill>
                <a:latin typeface="Comic Sans MS" pitchFamily="66" charset="0"/>
              </a:rPr>
              <a:t>Балансовый метод расчета по И.С. Шатилову и М.К. </a:t>
            </a:r>
            <a:r>
              <a:rPr lang="ru-RU" sz="2585" dirty="0" err="1">
                <a:solidFill>
                  <a:srgbClr val="002060"/>
                </a:solidFill>
                <a:latin typeface="Comic Sans MS" pitchFamily="66" charset="0"/>
              </a:rPr>
              <a:t>Каюмову</a:t>
            </a:r>
            <a:endParaRPr lang="ru-RU" sz="2585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2562" y="1628801"/>
            <a:ext cx="7862150" cy="4248473"/>
          </a:xfrm>
        </p:spPr>
        <p:txBody>
          <a:bodyPr>
            <a:normAutofit/>
          </a:bodyPr>
          <a:lstStyle/>
          <a:p>
            <a:pPr marL="94886" indent="0" algn="just">
              <a:spcAft>
                <a:spcPts val="1200"/>
              </a:spcAft>
              <a:buNone/>
            </a:pPr>
            <a:r>
              <a:rPr lang="ru-RU" sz="2585" dirty="0">
                <a:latin typeface="Calibri" pitchFamily="34" charset="0"/>
                <a:cs typeface="Calibri" pitchFamily="34" charset="0"/>
              </a:rPr>
              <a:t>Норма минерального удобрения определяется по каждому элементу питания, при этом учитываются:</a:t>
            </a:r>
          </a:p>
          <a:p>
            <a:pPr marL="359998" algn="just">
              <a:spcAft>
                <a:spcPts val="1200"/>
              </a:spcAft>
            </a:pPr>
            <a:r>
              <a:rPr lang="ru-RU" sz="2585" dirty="0">
                <a:latin typeface="Calibri" pitchFamily="34" charset="0"/>
                <a:cs typeface="Calibri" pitchFamily="34" charset="0"/>
              </a:rPr>
              <a:t>Вынос данного элемента с урожаем;</a:t>
            </a:r>
          </a:p>
          <a:p>
            <a:pPr marL="359998" algn="just">
              <a:spcAft>
                <a:spcPts val="1200"/>
              </a:spcAft>
            </a:pPr>
            <a:r>
              <a:rPr lang="ru-RU" sz="2585" dirty="0">
                <a:latin typeface="Calibri" pitchFamily="34" charset="0"/>
                <a:cs typeface="Calibri" pitchFamily="34" charset="0"/>
              </a:rPr>
              <a:t>Коэффициент использования элемента питания из удобрений;</a:t>
            </a:r>
          </a:p>
          <a:p>
            <a:pPr marL="359998" algn="just">
              <a:spcAft>
                <a:spcPts val="1200"/>
              </a:spcAft>
            </a:pPr>
            <a:r>
              <a:rPr lang="ru-RU" sz="2585" dirty="0">
                <a:latin typeface="Calibri" pitchFamily="34" charset="0"/>
                <a:cs typeface="Calibri" pitchFamily="34" charset="0"/>
              </a:rPr>
              <a:t>Содержание элемента питания в почве</a:t>
            </a:r>
            <a:r>
              <a:rPr lang="en-US" sz="2585" dirty="0">
                <a:latin typeface="Calibri" pitchFamily="34" charset="0"/>
                <a:cs typeface="Calibri" pitchFamily="34" charset="0"/>
              </a:rPr>
              <a:t>;</a:t>
            </a:r>
            <a:endParaRPr lang="ru-RU" sz="2585" dirty="0">
              <a:latin typeface="Calibri" pitchFamily="34" charset="0"/>
              <a:cs typeface="Calibri" pitchFamily="34" charset="0"/>
            </a:endParaRPr>
          </a:p>
          <a:p>
            <a:pPr marL="359998" algn="just">
              <a:spcAft>
                <a:spcPts val="1200"/>
              </a:spcAft>
            </a:pPr>
            <a:r>
              <a:rPr lang="ru-RU" sz="2585" dirty="0">
                <a:latin typeface="Calibri" pitchFamily="34" charset="0"/>
                <a:cs typeface="Calibri" pitchFamily="34" charset="0"/>
              </a:rPr>
              <a:t>Коэффициент использования элемента питания из почвы.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658147" y="6481583"/>
            <a:ext cx="589715" cy="365125"/>
          </a:xfrm>
        </p:spPr>
        <p:txBody>
          <a:bodyPr>
            <a:noAutofit/>
          </a:bodyPr>
          <a:lstStyle/>
          <a:p>
            <a:pPr algn="ctr"/>
            <a:fld id="{0E4ED07B-3C61-4926-B915-0B460CC48AD5}" type="slidenum">
              <a:rPr lang="ru-RU" sz="1800" b="1">
                <a:solidFill>
                  <a:schemeClr val="tx1"/>
                </a:solidFill>
              </a:rPr>
              <a:pPr algn="ctr"/>
              <a:t>13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8" name="Рисунок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05525"/>
            <a:ext cx="28432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Логотип 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0895" y="6105524"/>
            <a:ext cx="23399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827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544" y="404666"/>
            <a:ext cx="8208912" cy="1224136"/>
          </a:xfrm>
        </p:spPr>
        <p:txBody>
          <a:bodyPr>
            <a:noAutofit/>
          </a:bodyPr>
          <a:lstStyle/>
          <a:p>
            <a:pPr algn="l"/>
            <a:r>
              <a:rPr lang="ru-RU" sz="2954" dirty="0">
                <a:solidFill>
                  <a:srgbClr val="002060"/>
                </a:solidFill>
                <a:latin typeface="Comic Sans MS" pitchFamily="66" charset="0"/>
              </a:rPr>
              <a:t>Балансовый метод расчета И.С. Шатилова и М.К. </a:t>
            </a:r>
            <a:r>
              <a:rPr lang="ru-RU" sz="2954" dirty="0" err="1">
                <a:solidFill>
                  <a:srgbClr val="002060"/>
                </a:solidFill>
                <a:latin typeface="Comic Sans MS" pitchFamily="66" charset="0"/>
              </a:rPr>
              <a:t>Каюмова</a:t>
            </a:r>
            <a:endParaRPr lang="ru-RU" sz="2954" dirty="0">
              <a:solidFill>
                <a:srgbClr val="00206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632520" y="1628802"/>
                <a:ext cx="8712968" cy="4104454"/>
              </a:xfrm>
            </p:spPr>
            <p:txBody>
              <a:bodyPr>
                <a:normAutofit fontScale="85000" lnSpcReduction="10000"/>
              </a:bodyPr>
              <a:lstStyle/>
              <a:p>
                <a:pPr marL="94886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i="1">
                          <a:latin typeface="Cambria Math" panose="02040503050406030204" pitchFamily="18" charset="0"/>
                        </a:rPr>
                        <m:t>Д</m:t>
                      </m:r>
                      <m:r>
                        <a:rPr lang="ru-RU" sz="3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400" i="1"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ru-RU" sz="3400">
                              <a:latin typeface="Cambria Math" panose="02040503050406030204" pitchFamily="18" charset="0"/>
                            </a:rPr>
                            <m:t>×В×У</m:t>
                          </m:r>
                          <m:r>
                            <a:rPr lang="ru-RU" sz="3400" i="1">
                              <a:latin typeface="Cambria Math" panose="02040503050406030204" pitchFamily="18" charset="0"/>
                            </a:rPr>
                            <m:t>−П</m:t>
                          </m:r>
                          <m:r>
                            <a:rPr lang="ru-RU" sz="3400">
                              <a:latin typeface="Cambria Math" panose="02040503050406030204" pitchFamily="18" charset="0"/>
                            </a:rPr>
                            <m:t>×К</m:t>
                          </m:r>
                          <m:r>
                            <a:rPr lang="ru-RU" sz="3400" baseline="-25000">
                              <a:latin typeface="Cambria Math" panose="02040503050406030204" pitchFamily="18" charset="0"/>
                            </a:rPr>
                            <m:t>п</m:t>
                          </m:r>
                        </m:num>
                        <m:den>
                          <m:r>
                            <a:rPr lang="ru-RU" sz="3400" i="1">
                              <a:latin typeface="Cambria Math" panose="02040503050406030204" pitchFamily="18" charset="0"/>
                            </a:rPr>
                            <m:t>К</m:t>
                          </m:r>
                          <m:r>
                            <a:rPr lang="ru-RU" sz="3400" i="1" baseline="-25000">
                              <a:latin typeface="Cambria Math" panose="02040503050406030204" pitchFamily="18" charset="0"/>
                            </a:rPr>
                            <m:t>у</m:t>
                          </m:r>
                        </m:den>
                      </m:f>
                    </m:oMath>
                  </m:oMathPara>
                </a14:m>
                <a:endParaRPr lang="ru-RU" sz="3400" dirty="0">
                  <a:latin typeface="Arial Narrow" panose="020B0606020202030204" pitchFamily="34" charset="0"/>
                  <a:cs typeface="Calibri" pitchFamily="34" charset="0"/>
                </a:endParaRPr>
              </a:p>
              <a:p>
                <a:pPr marL="94886" indent="0" algn="just">
                  <a:spcAft>
                    <a:spcPts val="1200"/>
                  </a:spcAft>
                  <a:buNone/>
                </a:pPr>
                <a:r>
                  <a:rPr lang="ru-RU" sz="2400" dirty="0">
                    <a:latin typeface="Calibri" pitchFamily="34" charset="0"/>
                    <a:cs typeface="Calibri" pitchFamily="34" charset="0"/>
                  </a:rPr>
                  <a:t>Д – доза минерального удобрения, кг/га д.в.</a:t>
                </a:r>
              </a:p>
              <a:p>
                <a:pPr marL="94886" indent="0" algn="just">
                  <a:spcAft>
                    <a:spcPts val="1200"/>
                  </a:spcAft>
                  <a:buNone/>
                </a:pPr>
                <a:r>
                  <a:rPr lang="ru-RU" sz="2400" dirty="0">
                    <a:latin typeface="Calibri" pitchFamily="34" charset="0"/>
                    <a:cs typeface="Calibri" pitchFamily="34" charset="0"/>
                  </a:rPr>
                  <a:t>В – вынос элемента питания данной культурой, кг/т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ru-RU" sz="2400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pPr marL="94886" indent="0" algn="just">
                  <a:spcAft>
                    <a:spcPts val="1200"/>
                  </a:spcAft>
                  <a:buNone/>
                </a:pPr>
                <a:r>
                  <a:rPr lang="ru-RU" sz="2400" dirty="0">
                    <a:latin typeface="Calibri" pitchFamily="34" charset="0"/>
                    <a:cs typeface="Calibri" pitchFamily="34" charset="0"/>
                  </a:rPr>
                  <a:t>У – планируемая урожайность, т.</a:t>
                </a:r>
              </a:p>
              <a:p>
                <a:pPr marL="620709" indent="-527047" algn="just">
                  <a:spcAft>
                    <a:spcPts val="1200"/>
                  </a:spcAft>
                  <a:buNone/>
                </a:pPr>
                <a:r>
                  <a:rPr lang="ru-RU" sz="2400" dirty="0">
                    <a:latin typeface="Calibri" pitchFamily="34" charset="0"/>
                    <a:cs typeface="Calibri" pitchFamily="34" charset="0"/>
                  </a:rPr>
                  <a:t>П – содержание в почве питательного элемента в доступной для растений форме, кг/га.</a:t>
                </a:r>
              </a:p>
              <a:p>
                <a:pPr marL="620709" indent="-527047" algn="just">
                  <a:spcAft>
                    <a:spcPts val="1200"/>
                  </a:spcAft>
                  <a:buNone/>
                </a:pPr>
                <a:r>
                  <a:rPr lang="ru-RU" sz="2400" dirty="0" err="1">
                    <a:latin typeface="Calibri" pitchFamily="34" charset="0"/>
                    <a:cs typeface="Calibri" pitchFamily="34" charset="0"/>
                  </a:rPr>
                  <a:t>К</a:t>
                </a:r>
                <a:r>
                  <a:rPr lang="ru-RU" sz="2400" baseline="-25000" dirty="0" err="1">
                    <a:latin typeface="Calibri" pitchFamily="34" charset="0"/>
                    <a:cs typeface="Calibri" pitchFamily="34" charset="0"/>
                  </a:rPr>
                  <a:t>п</a:t>
                </a:r>
                <a:r>
                  <a:rPr lang="ru-RU" sz="2400" dirty="0">
                    <a:latin typeface="Calibri" pitchFamily="34" charset="0"/>
                    <a:cs typeface="Calibri" pitchFamily="34" charset="0"/>
                  </a:rPr>
                  <a:t> – коэффициент использования питательного элемента из почвы, %.</a:t>
                </a:r>
              </a:p>
              <a:p>
                <a:pPr marL="542922" indent="-449261" algn="just">
                  <a:spcAft>
                    <a:spcPts val="1200"/>
                  </a:spcAft>
                  <a:buNone/>
                </a:pPr>
                <a:r>
                  <a:rPr lang="ru-RU" sz="2400" dirty="0">
                    <a:latin typeface="Calibri" pitchFamily="34" charset="0"/>
                    <a:cs typeface="Calibri" pitchFamily="34" charset="0"/>
                  </a:rPr>
                  <a:t>К</a:t>
                </a:r>
                <a:r>
                  <a:rPr lang="ru-RU" sz="2400" baseline="-25000" dirty="0">
                    <a:latin typeface="Calibri" pitchFamily="34" charset="0"/>
                    <a:cs typeface="Calibri" pitchFamily="34" charset="0"/>
                  </a:rPr>
                  <a:t>у</a:t>
                </a:r>
                <a:r>
                  <a:rPr lang="ru-RU" sz="2400" dirty="0">
                    <a:latin typeface="Calibri" pitchFamily="34" charset="0"/>
                    <a:cs typeface="Calibri" pitchFamily="34" charset="0"/>
                  </a:rPr>
                  <a:t> – коэффициент использования питательного элемента из удобрений, %.</a:t>
                </a:r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2520" y="1628802"/>
                <a:ext cx="8712968" cy="4104454"/>
              </a:xfrm>
              <a:blipFill rotWithShape="0">
                <a:blip r:embed="rId2"/>
                <a:stretch>
                  <a:fillRect r="-700" b="-22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658147" y="6481583"/>
            <a:ext cx="589715" cy="365125"/>
          </a:xfrm>
        </p:spPr>
        <p:txBody>
          <a:bodyPr>
            <a:noAutofit/>
          </a:bodyPr>
          <a:lstStyle/>
          <a:p>
            <a:pPr algn="ctr"/>
            <a:fld id="{0E4ED07B-3C61-4926-B915-0B460CC48AD5}" type="slidenum">
              <a:rPr lang="ru-RU" sz="1800" b="1">
                <a:solidFill>
                  <a:schemeClr val="tx1"/>
                </a:solidFill>
              </a:rPr>
              <a:pPr algn="ctr"/>
              <a:t>14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8" name="Рисунок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05525"/>
            <a:ext cx="28432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Логотип 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0895" y="6105524"/>
            <a:ext cx="23399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686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544" y="476672"/>
            <a:ext cx="8208912" cy="64807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Исходные </a:t>
            </a:r>
            <a:r>
              <a:rPr lang="ru-RU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данные.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48544" y="1124752"/>
            <a:ext cx="8208912" cy="2232819"/>
          </a:xfrm>
        </p:spPr>
        <p:txBody>
          <a:bodyPr>
            <a:noAutofit/>
          </a:bodyPr>
          <a:lstStyle/>
          <a:p>
            <a:r>
              <a:rPr lang="ru-RU" sz="2600" b="1" dirty="0">
                <a:latin typeface="Calibri" panose="020F0502020204030204" pitchFamily="34" charset="0"/>
              </a:rPr>
              <a:t>Содержание подвижного фосфора (Р</a:t>
            </a:r>
            <a:r>
              <a:rPr lang="ru-RU" sz="2600" b="1" baseline="-25000" dirty="0">
                <a:latin typeface="Calibri" panose="020F0502020204030204" pitchFamily="34" charset="0"/>
              </a:rPr>
              <a:t>2</a:t>
            </a:r>
            <a:r>
              <a:rPr lang="ru-RU" sz="2600" b="1" dirty="0">
                <a:latin typeface="Calibri" panose="020F0502020204030204" pitchFamily="34" charset="0"/>
              </a:rPr>
              <a:t>О</a:t>
            </a:r>
            <a:r>
              <a:rPr lang="ru-RU" sz="2600" b="1" baseline="-25000" dirty="0">
                <a:latin typeface="Calibri" panose="020F0502020204030204" pitchFamily="34" charset="0"/>
              </a:rPr>
              <a:t>5</a:t>
            </a:r>
            <a:r>
              <a:rPr lang="ru-RU" sz="2600" b="1" dirty="0">
                <a:latin typeface="Calibri" panose="020F0502020204030204" pitchFamily="34" charset="0"/>
              </a:rPr>
              <a:t>) в почве:</a:t>
            </a:r>
          </a:p>
          <a:p>
            <a:pPr marL="969726" lvl="1" indent="-422041">
              <a:buFont typeface="Wingdings" panose="05000000000000000000" pitchFamily="2" charset="2"/>
              <a:buChar char="§"/>
            </a:pPr>
            <a:r>
              <a:rPr lang="ru-RU" sz="2400" b="1" dirty="0">
                <a:latin typeface="Calibri" panose="020F0502020204030204" pitchFamily="34" charset="0"/>
              </a:rPr>
              <a:t>70 мг/кг (210 кг/га</a:t>
            </a:r>
            <a:r>
              <a:rPr lang="ru-RU" sz="2400" b="1" dirty="0" smtClean="0">
                <a:latin typeface="Calibri" panose="020F0502020204030204" pitchFamily="34" charset="0"/>
              </a:rPr>
              <a:t>);</a:t>
            </a:r>
            <a:endParaRPr lang="ru-RU" sz="2400" b="1" dirty="0">
              <a:latin typeface="Calibri" panose="020F0502020204030204" pitchFamily="34" charset="0"/>
            </a:endParaRPr>
          </a:p>
          <a:p>
            <a:pPr marL="969726" lvl="1" indent="-422041">
              <a:spcAft>
                <a:spcPts val="1662"/>
              </a:spcAft>
              <a:buFont typeface="Wingdings" panose="05000000000000000000" pitchFamily="2" charset="2"/>
              <a:buChar char="§"/>
            </a:pPr>
            <a:r>
              <a:rPr lang="ru-RU" sz="2400" b="1" dirty="0">
                <a:latin typeface="Calibri" panose="020F0502020204030204" pitchFamily="34" charset="0"/>
              </a:rPr>
              <a:t>280 мг/кг (840 кг/га).</a:t>
            </a:r>
          </a:p>
          <a:p>
            <a:r>
              <a:rPr lang="ru-RU" sz="2600" b="1" dirty="0">
                <a:latin typeface="Calibri" panose="020F0502020204030204" pitchFamily="34" charset="0"/>
              </a:rPr>
              <a:t>Коэффициент использования Р</a:t>
            </a:r>
            <a:r>
              <a:rPr lang="ru-RU" sz="2600" b="1" baseline="-25000" dirty="0">
                <a:latin typeface="Calibri" panose="020F0502020204030204" pitchFamily="34" charset="0"/>
              </a:rPr>
              <a:t>2</a:t>
            </a:r>
            <a:r>
              <a:rPr lang="ru-RU" sz="2600" b="1" dirty="0">
                <a:latin typeface="Calibri" panose="020F0502020204030204" pitchFamily="34" charset="0"/>
              </a:rPr>
              <a:t>О</a:t>
            </a:r>
            <a:r>
              <a:rPr lang="ru-RU" sz="2600" b="1" baseline="-25000" dirty="0">
                <a:latin typeface="Calibri" panose="020F0502020204030204" pitchFamily="34" charset="0"/>
              </a:rPr>
              <a:t>5 </a:t>
            </a:r>
            <a:r>
              <a:rPr lang="ru-RU" sz="2600" b="1" dirty="0">
                <a:latin typeface="Calibri" panose="020F0502020204030204" pitchFamily="34" charset="0"/>
              </a:rPr>
              <a:t>из удобрения: 25%</a:t>
            </a:r>
          </a:p>
          <a:p>
            <a:r>
              <a:rPr lang="ru-RU" sz="2600" b="1" dirty="0">
                <a:latin typeface="Calibri" panose="020F0502020204030204" pitchFamily="34" charset="0"/>
              </a:rPr>
              <a:t>Коэффициент использования Р</a:t>
            </a:r>
            <a:r>
              <a:rPr lang="ru-RU" sz="2600" b="1" baseline="-25000" dirty="0">
                <a:latin typeface="Calibri" panose="020F0502020204030204" pitchFamily="34" charset="0"/>
              </a:rPr>
              <a:t>2</a:t>
            </a:r>
            <a:r>
              <a:rPr lang="ru-RU" sz="2600" b="1" dirty="0">
                <a:latin typeface="Calibri" panose="020F0502020204030204" pitchFamily="34" charset="0"/>
              </a:rPr>
              <a:t>О</a:t>
            </a:r>
            <a:r>
              <a:rPr lang="ru-RU" sz="2600" b="1" baseline="-25000" dirty="0">
                <a:latin typeface="Calibri" panose="020F0502020204030204" pitchFamily="34" charset="0"/>
              </a:rPr>
              <a:t>5 </a:t>
            </a:r>
            <a:r>
              <a:rPr lang="ru-RU" sz="2600" b="1" dirty="0">
                <a:latin typeface="Calibri" panose="020F0502020204030204" pitchFamily="34" charset="0"/>
              </a:rPr>
              <a:t>из почвы: </a:t>
            </a:r>
            <a:r>
              <a:rPr lang="ru-RU" sz="2600" b="1" dirty="0" smtClean="0">
                <a:latin typeface="Calibri" panose="020F0502020204030204" pitchFamily="34" charset="0"/>
              </a:rPr>
              <a:t>8%</a:t>
            </a:r>
            <a:endParaRPr lang="ru-RU" sz="2600" b="1" dirty="0">
              <a:latin typeface="Calibri" panose="020F0502020204030204" pitchFamily="34" charset="0"/>
            </a:endParaRPr>
          </a:p>
          <a:p>
            <a:r>
              <a:rPr lang="ru-RU" sz="2600" b="1" dirty="0">
                <a:latin typeface="Calibri" panose="020F0502020204030204" pitchFamily="34" charset="0"/>
              </a:rPr>
              <a:t> 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90020800"/>
              </p:ext>
            </p:extLst>
          </p:nvPr>
        </p:nvGraphicFramePr>
        <p:xfrm>
          <a:off x="848544" y="3645023"/>
          <a:ext cx="8208912" cy="1944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4729"/>
                <a:gridCol w="2381329"/>
                <a:gridCol w="2332854"/>
              </a:tblGrid>
              <a:tr h="57097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Вид</a:t>
                      </a:r>
                      <a:r>
                        <a:rPr lang="ru-RU" sz="1400" baseline="0" dirty="0" smtClean="0"/>
                        <a:t> удобрения-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Фосфоритная мука (Р</a:t>
                      </a:r>
                      <a:r>
                        <a:rPr lang="ru-RU" sz="1400" baseline="-25000" dirty="0" smtClean="0"/>
                        <a:t>2</a:t>
                      </a:r>
                      <a:r>
                        <a:rPr lang="ru-RU" sz="1400" dirty="0" smtClean="0"/>
                        <a:t>О</a:t>
                      </a:r>
                      <a:r>
                        <a:rPr lang="ru-RU" sz="1400" baseline="-25000" dirty="0" smtClean="0"/>
                        <a:t>5</a:t>
                      </a:r>
                      <a:r>
                        <a:rPr lang="ru-RU" sz="1400" dirty="0" smtClean="0"/>
                        <a:t> – 23%)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Аммофос</a:t>
                      </a:r>
                    </a:p>
                    <a:p>
                      <a:pPr algn="ctr"/>
                      <a:r>
                        <a:rPr lang="ru-RU" sz="1400" dirty="0" smtClean="0"/>
                        <a:t>(12:52)</a:t>
                      </a:r>
                      <a:endParaRPr lang="ru-RU" sz="1400" dirty="0"/>
                    </a:p>
                  </a:txBody>
                  <a:tcPr/>
                </a:tc>
              </a:tr>
              <a:tr h="86972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Цена за 1 т </a:t>
                      </a:r>
                      <a:r>
                        <a:rPr lang="en-US" sz="1600" dirty="0" smtClean="0"/>
                        <a:t>c</a:t>
                      </a:r>
                      <a:r>
                        <a:rPr lang="ru-RU" sz="1600" dirty="0" smtClean="0"/>
                        <a:t> НДС</a:t>
                      </a:r>
                      <a:r>
                        <a:rPr lang="en-US" sz="1600" dirty="0" smtClean="0"/>
                        <a:t> </a:t>
                      </a:r>
                      <a:r>
                        <a:rPr lang="ru-RU" sz="1600" dirty="0" smtClean="0"/>
                        <a:t>с доставкой и внесением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6 500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30 0</a:t>
                      </a:r>
                      <a:r>
                        <a:rPr lang="en-US" sz="1600" dirty="0" smtClean="0"/>
                        <a:t>00</a:t>
                      </a:r>
                      <a:endParaRPr lang="ru-RU" sz="1600" dirty="0"/>
                    </a:p>
                  </a:txBody>
                  <a:tcPr/>
                </a:tc>
              </a:tr>
              <a:tr h="50352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Стоимость 1 кг д.в. 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28,3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57,7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684164" y="6520265"/>
            <a:ext cx="537678" cy="365125"/>
          </a:xfrm>
        </p:spPr>
        <p:txBody>
          <a:bodyPr/>
          <a:lstStyle/>
          <a:p>
            <a:fld id="{0E4ED07B-3C61-4926-B915-0B460CC48AD5}" type="slidenum">
              <a:rPr lang="ru-RU" sz="1800" b="1">
                <a:solidFill>
                  <a:schemeClr val="tx1"/>
                </a:solidFill>
              </a:rPr>
              <a:pPr/>
              <a:t>15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8" name="Рисунок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05525"/>
            <a:ext cx="28432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8" descr="Логотип 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0895" y="6105524"/>
            <a:ext cx="23399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248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04" y="980728"/>
            <a:ext cx="8928992" cy="43204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Кировская область. Исходные </a:t>
            </a: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данные (</a:t>
            </a: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севооборот </a:t>
            </a: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10</a:t>
            </a: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лет).</a:t>
            </a:r>
            <a:endParaRPr lang="ru-RU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62211898"/>
              </p:ext>
            </p:extLst>
          </p:nvPr>
        </p:nvGraphicFramePr>
        <p:xfrm>
          <a:off x="488504" y="1406704"/>
          <a:ext cx="8928991" cy="4579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119"/>
                <a:gridCol w="4550496"/>
                <a:gridCol w="1667261"/>
                <a:gridCol w="1717115"/>
              </a:tblGrid>
              <a:tr h="5714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Культура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Коэф</a:t>
                      </a:r>
                      <a:r>
                        <a:rPr lang="ru-RU" sz="1400" dirty="0" smtClean="0"/>
                        <a:t>. выноса Р</a:t>
                      </a:r>
                      <a:r>
                        <a:rPr lang="ru-RU" sz="1400" baseline="-25000" dirty="0" smtClean="0"/>
                        <a:t>2</a:t>
                      </a:r>
                      <a:r>
                        <a:rPr lang="ru-RU" sz="1400" dirty="0" smtClean="0"/>
                        <a:t>О</a:t>
                      </a:r>
                      <a:r>
                        <a:rPr lang="ru-RU" sz="1400" baseline="-25000" dirty="0" smtClean="0"/>
                        <a:t>5</a:t>
                      </a:r>
                      <a:r>
                        <a:rPr lang="ru-RU" sz="1400" dirty="0" smtClean="0"/>
                        <a:t>, кг/т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Урожайность</a:t>
                      </a:r>
                      <a:r>
                        <a:rPr lang="ru-RU" sz="1400" baseline="0" dirty="0" smtClean="0"/>
                        <a:t> т/га</a:t>
                      </a:r>
                      <a:endParaRPr lang="ru-RU" sz="1400" dirty="0"/>
                    </a:p>
                  </a:txBody>
                  <a:tcPr/>
                </a:tc>
              </a:tr>
              <a:tr h="33708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Озимая рожь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</a:tr>
              <a:tr h="34942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Яровая пшеница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</a:tr>
              <a:tr h="62897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Горохоовсяная смесь с подсевом клевера с тимофеевкой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</a:t>
                      </a:r>
                      <a:endParaRPr lang="ru-RU" sz="1600" dirty="0"/>
                    </a:p>
                  </a:txBody>
                  <a:tcPr/>
                </a:tc>
              </a:tr>
              <a:tr h="32539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1 год клевер с тимофеевкой (2</a:t>
                      </a:r>
                      <a:r>
                        <a:rPr lang="ru-RU" sz="1600" baseline="0" dirty="0" smtClean="0"/>
                        <a:t> укоса)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</a:t>
                      </a:r>
                      <a:endParaRPr lang="ru-RU" sz="1600" dirty="0"/>
                    </a:p>
                  </a:txBody>
                  <a:tcPr/>
                </a:tc>
              </a:tr>
              <a:tr h="32539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2 год клевер с тимофеевкой (1 укос)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</a:t>
                      </a:r>
                      <a:endParaRPr lang="ru-RU" sz="1600" dirty="0"/>
                    </a:p>
                  </a:txBody>
                  <a:tcPr/>
                </a:tc>
              </a:tr>
              <a:tr h="39748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Озимая рожь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</a:tr>
              <a:tr h="34942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Яровая пшеница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</a:tr>
              <a:tr h="56205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Горохоовсяная смесь с подсевом клевера с тимофеевкой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</a:t>
                      </a:r>
                      <a:endParaRPr lang="ru-RU" sz="1600" dirty="0"/>
                    </a:p>
                  </a:txBody>
                  <a:tcPr/>
                </a:tc>
              </a:tr>
              <a:tr h="34646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1 год клевер с тимофеевкой (2</a:t>
                      </a:r>
                      <a:r>
                        <a:rPr lang="ru-RU" sz="1600" baseline="0" dirty="0" smtClean="0"/>
                        <a:t> укоса)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</a:t>
                      </a:r>
                      <a:endParaRPr lang="ru-RU" sz="1600" dirty="0"/>
                    </a:p>
                  </a:txBody>
                  <a:tcPr/>
                </a:tc>
              </a:tr>
              <a:tr h="34942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2 год клевер с тимофеевкой (1 укос)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684164" y="6520265"/>
            <a:ext cx="537678" cy="365125"/>
          </a:xfrm>
        </p:spPr>
        <p:txBody>
          <a:bodyPr/>
          <a:lstStyle/>
          <a:p>
            <a:fld id="{0E4ED07B-3C61-4926-B915-0B460CC48AD5}" type="slidenum">
              <a:rPr lang="ru-RU" sz="1800" b="1">
                <a:solidFill>
                  <a:schemeClr val="tx1"/>
                </a:solidFill>
              </a:rPr>
              <a:pPr/>
              <a:t>16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8" name="Рисунок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05525"/>
            <a:ext cx="28432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8" descr="Логотип 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0895" y="6105524"/>
            <a:ext cx="23399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854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96" y="404664"/>
            <a:ext cx="8928992" cy="79208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Количество </a:t>
            </a: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аммофоса, необходимого за 10 </a:t>
            </a: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лет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севооборота при заданной урожайности и </a:t>
            </a: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содержании подвижного фосфора в почве</a:t>
            </a:r>
            <a:endParaRPr lang="ru-RU" sz="2215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48544" y="1558150"/>
            <a:ext cx="8208912" cy="1870850"/>
          </a:xfrm>
        </p:spPr>
        <p:txBody>
          <a:bodyPr>
            <a:noAutofit/>
          </a:bodyPr>
          <a:lstStyle/>
          <a:p>
            <a:r>
              <a:rPr lang="ru-RU" sz="2600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667353" y="6501979"/>
            <a:ext cx="537678" cy="365125"/>
          </a:xfrm>
        </p:spPr>
        <p:txBody>
          <a:bodyPr/>
          <a:lstStyle/>
          <a:p>
            <a:fld id="{0E4ED07B-3C61-4926-B915-0B460CC48AD5}" type="slidenum">
              <a:rPr lang="ru-RU" sz="1800" b="1">
                <a:solidFill>
                  <a:schemeClr val="tx1"/>
                </a:solidFill>
              </a:rPr>
              <a:pPr/>
              <a:t>17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81625005"/>
              </p:ext>
            </p:extLst>
          </p:nvPr>
        </p:nvGraphicFramePr>
        <p:xfrm>
          <a:off x="479182" y="1265085"/>
          <a:ext cx="8937152" cy="4756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354"/>
                <a:gridCol w="1620000"/>
                <a:gridCol w="648072"/>
                <a:gridCol w="540000"/>
                <a:gridCol w="540000"/>
                <a:gridCol w="540000"/>
                <a:gridCol w="540000"/>
                <a:gridCol w="648000"/>
                <a:gridCol w="540000"/>
                <a:gridCol w="540000"/>
                <a:gridCol w="540000"/>
                <a:gridCol w="648000"/>
                <a:gridCol w="648000"/>
                <a:gridCol w="647726"/>
              </a:tblGrid>
              <a:tr h="102045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№</a:t>
                      </a:r>
                      <a:endParaRPr lang="ru-RU" sz="1100" dirty="0"/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Вариант</a:t>
                      </a:r>
                      <a:endParaRPr lang="ru-RU" sz="1100" dirty="0"/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 год</a:t>
                      </a:r>
                      <a:endParaRPr lang="ru-RU" sz="1100" dirty="0"/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 год</a:t>
                      </a:r>
                      <a:endParaRPr lang="ru-RU" sz="1100" dirty="0"/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 год</a:t>
                      </a:r>
                      <a:endParaRPr lang="ru-RU" sz="1100" dirty="0"/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 год</a:t>
                      </a:r>
                      <a:endParaRPr lang="ru-RU" sz="1100" dirty="0"/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 год</a:t>
                      </a:r>
                      <a:endParaRPr lang="ru-RU" sz="1100" dirty="0"/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 год</a:t>
                      </a:r>
                      <a:endParaRPr lang="ru-RU" sz="1100" dirty="0"/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 год</a:t>
                      </a:r>
                      <a:endParaRPr lang="ru-RU" sz="1100" dirty="0"/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 год</a:t>
                      </a:r>
                      <a:endParaRPr lang="ru-RU" sz="1100" dirty="0"/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 год</a:t>
                      </a:r>
                      <a:endParaRPr lang="ru-RU" sz="1100" dirty="0"/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 год</a:t>
                      </a:r>
                      <a:endParaRPr lang="ru-RU" sz="1100" dirty="0"/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Аммофос, т за </a:t>
                      </a:r>
                      <a:r>
                        <a:rPr lang="en-US" sz="1100" dirty="0" smtClean="0"/>
                        <a:t>10</a:t>
                      </a:r>
                      <a:r>
                        <a:rPr lang="ru-RU" sz="1100" dirty="0" smtClean="0"/>
                        <a:t> лет</a:t>
                      </a:r>
                      <a:endParaRPr lang="ru-RU" sz="1100" dirty="0"/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Фос. мука,</a:t>
                      </a:r>
                    </a:p>
                    <a:p>
                      <a:pPr algn="ctr"/>
                      <a:r>
                        <a:rPr lang="ru-RU" sz="1100" dirty="0" smtClean="0"/>
                        <a:t>т за </a:t>
                      </a:r>
                      <a:r>
                        <a:rPr lang="en-US" sz="1100" dirty="0" smtClean="0"/>
                        <a:t>10</a:t>
                      </a:r>
                      <a:r>
                        <a:rPr lang="ru-RU" sz="1100" dirty="0" smtClean="0"/>
                        <a:t> лет</a:t>
                      </a:r>
                      <a:endParaRPr lang="ru-RU" sz="1100" dirty="0"/>
                    </a:p>
                  </a:txBody>
                  <a:tcPr marL="84406" marR="84406" marT="42203" marB="42203" anchor="ctr"/>
                </a:tc>
              </a:tr>
              <a:tr h="51760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Фосфорит.</a:t>
                      </a:r>
                      <a:r>
                        <a:rPr lang="ru-RU" sz="1100" baseline="0" dirty="0" smtClean="0"/>
                        <a:t> мука,</a:t>
                      </a:r>
                    </a:p>
                    <a:p>
                      <a:pPr algn="ctr"/>
                      <a:r>
                        <a:rPr lang="ru-RU" sz="1100" baseline="0" dirty="0" smtClean="0"/>
                        <a:t>кг д.в./га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CCFF"/>
                    </a:solidFill>
                  </a:tcPr>
                </a:tc>
              </a:tr>
              <a:tr h="832387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</a:t>
                      </a:r>
                      <a:endParaRPr lang="ru-RU" sz="1100" b="1" dirty="0"/>
                    </a:p>
                  </a:txBody>
                  <a:tcPr marL="84406" marR="84406" marT="42203" marB="42203">
                    <a:solidFill>
                      <a:srgbClr val="C9E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Р</a:t>
                      </a:r>
                      <a:r>
                        <a:rPr lang="ru-RU" sz="1100" baseline="-25000" dirty="0" smtClean="0"/>
                        <a:t>2</a:t>
                      </a:r>
                      <a:r>
                        <a:rPr lang="ru-RU" sz="1100" dirty="0" smtClean="0"/>
                        <a:t>О</a:t>
                      </a:r>
                      <a:r>
                        <a:rPr lang="ru-RU" sz="1100" baseline="-25000" dirty="0" smtClean="0"/>
                        <a:t>5</a:t>
                      </a:r>
                      <a:r>
                        <a:rPr lang="ru-RU" sz="1100" baseline="0" dirty="0" smtClean="0"/>
                        <a:t> в почве кг/га</a:t>
                      </a:r>
                    </a:p>
                    <a:p>
                      <a:pPr algn="ctr"/>
                      <a:r>
                        <a:rPr lang="ru-RU" sz="1100" baseline="0" dirty="0" smtClean="0"/>
                        <a:t>(</a:t>
                      </a:r>
                      <a:r>
                        <a:rPr lang="ru-RU" sz="1100" b="1" baseline="0" dirty="0" smtClean="0"/>
                        <a:t>70 мг/кг)</a:t>
                      </a:r>
                      <a:endParaRPr lang="ru-RU" sz="1100" b="1" dirty="0"/>
                    </a:p>
                  </a:txBody>
                  <a:tcPr marL="84406" marR="84406" marT="42203" marB="42203">
                    <a:solidFill>
                      <a:srgbClr val="C9E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210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b="1" dirty="0" smtClean="0"/>
                        <a:t>70 мг/кг</a:t>
                      </a:r>
                      <a:endParaRPr lang="ru-RU" sz="1100" b="1" dirty="0"/>
                    </a:p>
                  </a:txBody>
                  <a:tcPr marL="84406" marR="84406" marT="42203" marB="42203">
                    <a:solidFill>
                      <a:srgbClr val="C9E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193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C9E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178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C9E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164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C9E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150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C9E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138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b="1" dirty="0" smtClean="0"/>
                        <a:t>46 мг/кг</a:t>
                      </a:r>
                      <a:endParaRPr lang="ru-RU" sz="1100" b="1" dirty="0"/>
                    </a:p>
                  </a:txBody>
                  <a:tcPr marL="84406" marR="84406" marT="42203" marB="42203">
                    <a:solidFill>
                      <a:srgbClr val="C9E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127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C9E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117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C9E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108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C9E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99</a:t>
                      </a:r>
                    </a:p>
                    <a:p>
                      <a:pPr algn="ctr"/>
                      <a:r>
                        <a:rPr lang="ru-RU" sz="1100" dirty="0" smtClean="0"/>
                        <a:t> </a:t>
                      </a:r>
                    </a:p>
                    <a:p>
                      <a:pPr algn="ctr"/>
                      <a:r>
                        <a:rPr lang="ru-RU" sz="1100" b="1" dirty="0" smtClean="0"/>
                        <a:t>33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b="1" dirty="0" smtClean="0"/>
                        <a:t>мг/кг</a:t>
                      </a:r>
                      <a:endParaRPr lang="ru-RU" sz="1100" b="1" dirty="0"/>
                    </a:p>
                  </a:txBody>
                  <a:tcPr marL="84406" marR="84406" marT="42203" marB="42203">
                    <a:solidFill>
                      <a:srgbClr val="C9E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C9E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C9E9ED"/>
                    </a:solidFill>
                  </a:tcPr>
                </a:tc>
              </a:tr>
              <a:tr h="46019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Аммофос, кг д.в./га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172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82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338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212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191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96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27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353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226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3,28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FFCC"/>
                    </a:solidFill>
                  </a:tcPr>
                </a:tc>
              </a:tr>
              <a:tr h="54839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Фосфорит. мука,</a:t>
                      </a:r>
                    </a:p>
                    <a:p>
                      <a:pPr algn="ctr"/>
                      <a:r>
                        <a:rPr lang="ru-RU" sz="1100" dirty="0" smtClean="0"/>
                        <a:t>кг д.в./га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600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230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230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4,6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CCFF"/>
                    </a:solidFill>
                  </a:tcPr>
                </a:tc>
              </a:tr>
              <a:tr h="916973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5</a:t>
                      </a:r>
                      <a:endParaRPr lang="ru-RU" sz="1100" b="1" dirty="0"/>
                    </a:p>
                  </a:txBody>
                  <a:tcPr marL="84406" marR="84406" marT="42203" marB="42203">
                    <a:solidFill>
                      <a:srgbClr val="C9E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Р</a:t>
                      </a:r>
                      <a:r>
                        <a:rPr lang="ru-RU" sz="1100" baseline="-25000" dirty="0" smtClean="0"/>
                        <a:t>2</a:t>
                      </a:r>
                      <a:r>
                        <a:rPr lang="ru-RU" sz="1100" dirty="0" smtClean="0"/>
                        <a:t>О</a:t>
                      </a:r>
                      <a:r>
                        <a:rPr lang="ru-RU" sz="1100" baseline="-25000" dirty="0" smtClean="0"/>
                        <a:t>5</a:t>
                      </a:r>
                      <a:r>
                        <a:rPr lang="ru-RU" sz="1100" baseline="0" dirty="0" smtClean="0"/>
                        <a:t> в почве кг/га</a:t>
                      </a:r>
                    </a:p>
                    <a:p>
                      <a:pPr algn="ctr"/>
                      <a:r>
                        <a:rPr lang="ru-RU" sz="1100" baseline="0" dirty="0" smtClean="0"/>
                        <a:t>(</a:t>
                      </a:r>
                      <a:r>
                        <a:rPr lang="ru-RU" sz="1100" b="1" baseline="0" dirty="0" smtClean="0"/>
                        <a:t>280 мг/кг)</a:t>
                      </a:r>
                      <a:endParaRPr lang="ru-RU" sz="1100" b="1" dirty="0"/>
                    </a:p>
                  </a:txBody>
                  <a:tcPr marL="84406" marR="84406" marT="42203" marB="42203">
                    <a:solidFill>
                      <a:srgbClr val="C9E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840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b="1" dirty="0" smtClean="0"/>
                        <a:t>280 мг/кг</a:t>
                      </a:r>
                      <a:endParaRPr lang="ru-RU" sz="1100" b="1" dirty="0"/>
                    </a:p>
                  </a:txBody>
                  <a:tcPr marL="84406" marR="84406" marT="42203" marB="42203">
                    <a:solidFill>
                      <a:srgbClr val="C9E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</a:t>
                      </a:r>
                      <a:r>
                        <a:rPr lang="en-US" sz="1100" dirty="0" smtClean="0"/>
                        <a:t>80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C9E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</a:t>
                      </a:r>
                      <a:r>
                        <a:rPr lang="en-US" sz="1100" dirty="0" smtClean="0"/>
                        <a:t>44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C9E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727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C9E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669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C9E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888</a:t>
                      </a:r>
                    </a:p>
                    <a:p>
                      <a:pPr algn="ctr"/>
                      <a:endParaRPr lang="en-US" sz="1100" dirty="0" smtClean="0"/>
                    </a:p>
                    <a:p>
                      <a:pPr algn="ctr"/>
                      <a:r>
                        <a:rPr lang="en-US" sz="1100" b="1" dirty="0" smtClean="0"/>
                        <a:t>296 </a:t>
                      </a:r>
                      <a:r>
                        <a:rPr lang="ru-RU" sz="1100" b="1" dirty="0" smtClean="0"/>
                        <a:t>мг/кг</a:t>
                      </a:r>
                      <a:endParaRPr lang="ru-RU" sz="1100" b="1" dirty="0"/>
                    </a:p>
                  </a:txBody>
                  <a:tcPr marL="84406" marR="84406" marT="42203" marB="42203">
                    <a:solidFill>
                      <a:srgbClr val="C9E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828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C9E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</a:t>
                      </a:r>
                      <a:r>
                        <a:rPr lang="en-US" sz="1100" dirty="0" smtClean="0"/>
                        <a:t>9</a:t>
                      </a:r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C9E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</a:t>
                      </a:r>
                      <a:r>
                        <a:rPr lang="en-US" sz="1100" dirty="0" smtClean="0"/>
                        <a:t>75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C9E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</a:t>
                      </a:r>
                      <a:r>
                        <a:rPr lang="en-US" sz="1100" dirty="0" smtClean="0"/>
                        <a:t>4</a:t>
                      </a:r>
                      <a:r>
                        <a:rPr lang="ru-RU" sz="1100" dirty="0" smtClean="0"/>
                        <a:t>3 </a:t>
                      </a:r>
                    </a:p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r>
                        <a:rPr lang="ru-RU" sz="1100" b="1" dirty="0" smtClean="0"/>
                        <a:t>31</a:t>
                      </a:r>
                      <a:r>
                        <a:rPr lang="en-US" sz="1100" b="1" dirty="0" smtClean="0"/>
                        <a:t>4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b="1" dirty="0" smtClean="0"/>
                        <a:t>мг/кг</a:t>
                      </a:r>
                      <a:endParaRPr lang="ru-RU" sz="1100" b="1" dirty="0"/>
                    </a:p>
                  </a:txBody>
                  <a:tcPr marL="84406" marR="84406" marT="42203" marB="42203">
                    <a:solidFill>
                      <a:srgbClr val="C9E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C9E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C9E9ED"/>
                    </a:solidFill>
                  </a:tcPr>
                </a:tc>
              </a:tr>
              <a:tr h="46019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Аммофос, кг д.в./га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157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46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130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0,64</a:t>
                      </a:r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84406" marR="84406" marT="42203" marB="42203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05525"/>
            <a:ext cx="28432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Логотип 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5210" y="6114629"/>
            <a:ext cx="23399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178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04" y="476672"/>
            <a:ext cx="8928992" cy="648072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Количество аммофоса, необходимого за </a:t>
            </a: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10 </a:t>
            </a: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лет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севооборота, </a:t>
            </a: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при </a:t>
            </a: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заданной </a:t>
            </a: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урожайности и содержании подвижного фосфора в почве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705350" y="6463046"/>
            <a:ext cx="535682" cy="365125"/>
          </a:xfrm>
        </p:spPr>
        <p:txBody>
          <a:bodyPr/>
          <a:lstStyle/>
          <a:p>
            <a:pPr>
              <a:defRPr/>
            </a:pPr>
            <a:fld id="{81A008E6-CC61-4DE8-881B-27B5677A4DDA}" type="slidenum">
              <a:rPr lang="ru-RU" sz="1800" b="1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16" name="Рисунок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05525"/>
            <a:ext cx="28432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Логотип 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5210" y="6114629"/>
            <a:ext cx="23399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Объект 2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59191979"/>
              </p:ext>
            </p:extLst>
          </p:nvPr>
        </p:nvGraphicFramePr>
        <p:xfrm>
          <a:off x="560512" y="1158632"/>
          <a:ext cx="8784976" cy="4980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3549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04" y="476672"/>
            <a:ext cx="8928992" cy="64807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Затраты по годам за 10 </a:t>
            </a: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лет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севооборота при </a:t>
            </a: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заданной </a:t>
            </a: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урожайности и содержании подвижного фосфора в почве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705350" y="6463046"/>
            <a:ext cx="535682" cy="365125"/>
          </a:xfrm>
        </p:spPr>
        <p:txBody>
          <a:bodyPr/>
          <a:lstStyle/>
          <a:p>
            <a:pPr>
              <a:defRPr/>
            </a:pPr>
            <a:fld id="{81A008E6-CC61-4DE8-881B-27B5677A4DDA}" type="slidenum">
              <a:rPr lang="ru-RU" sz="1800" b="1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16" name="Рисунок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05525"/>
            <a:ext cx="28432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Логотип 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5210" y="6114629"/>
            <a:ext cx="23399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Объект 2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30657278"/>
              </p:ext>
            </p:extLst>
          </p:nvPr>
        </p:nvGraphicFramePr>
        <p:xfrm>
          <a:off x="560512" y="1158632"/>
          <a:ext cx="8784976" cy="4980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899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05525"/>
            <a:ext cx="28432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Логотип 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6025" y="6105525"/>
            <a:ext cx="23399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507616" y="7620596"/>
            <a:ext cx="8420100" cy="1368153"/>
          </a:xfrm>
          <a:prstGeom prst="rect">
            <a:avLst/>
          </a:prstGeom>
        </p:spPr>
        <p:txBody>
          <a:bodyPr vert="horz" lIns="45720" rIns="45720" bIns="45720" anchor="b">
            <a:normAutofit fontScale="97500" lnSpcReduction="100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DE946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DE946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DE946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DE946"/>
                </a:solidFill>
                <a:latin typeface="Verdana" pitchFamily="34" charset="0"/>
              </a:defRPr>
            </a:lvl5pPr>
            <a:lvl6pPr marL="457198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DE946"/>
                </a:solidFill>
                <a:latin typeface="Verdana" pitchFamily="34" charset="0"/>
              </a:defRPr>
            </a:lvl6pPr>
            <a:lvl7pPr marL="914395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DE946"/>
                </a:solidFill>
                <a:latin typeface="Verdana" pitchFamily="34" charset="0"/>
              </a:defRPr>
            </a:lvl7pPr>
            <a:lvl8pPr marL="1371592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DE946"/>
                </a:solidFill>
                <a:latin typeface="Verdana" pitchFamily="34" charset="0"/>
              </a:defRPr>
            </a:lvl8pPr>
            <a:lvl9pPr marL="1828789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DE946"/>
                </a:solidFill>
                <a:latin typeface="Verdana" pitchFamily="34" charset="0"/>
              </a:defRPr>
            </a:lvl9pPr>
            <a:extLst/>
          </a:lstStyle>
          <a:p>
            <a:r>
              <a:rPr lang="ru-RU" smtClean="0"/>
              <a:t/>
            </a:r>
            <a:br>
              <a:rPr lang="ru-RU" smtClean="0"/>
            </a:br>
            <a:r>
              <a:rPr lang="en-US" smtClean="0">
                <a:solidFill>
                  <a:srgbClr val="002060"/>
                </a:solidFill>
              </a:rPr>
              <a:t>II. </a:t>
            </a:r>
            <a:r>
              <a:rPr lang="ru-RU" smtClean="0">
                <a:solidFill>
                  <a:srgbClr val="002060"/>
                </a:solidFill>
              </a:rPr>
              <a:t>Экономика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32520" y="5125672"/>
            <a:ext cx="8716267" cy="81670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I. </a:t>
            </a:r>
            <a:r>
              <a:rPr lang="ru-RU" dirty="0" smtClean="0">
                <a:solidFill>
                  <a:schemeClr val="tx1"/>
                </a:solidFill>
              </a:rPr>
              <a:t>Вопросы плодородия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678" y="476672"/>
            <a:ext cx="8082644" cy="49245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865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60512" y="548680"/>
            <a:ext cx="8533866" cy="720080"/>
          </a:xfrm>
        </p:spPr>
        <p:txBody>
          <a:bodyPr vert="horz" lIns="91440" bIns="0"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31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Суммарные затраты на применение аммофоса и фосфоритной муки для достижения заданной урожайности в течение </a:t>
            </a:r>
            <a:r>
              <a:rPr lang="en-US" sz="2031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5</a:t>
            </a:r>
            <a:r>
              <a:rPr lang="ru-RU" sz="2031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2031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лет</a:t>
            </a:r>
            <a:endParaRPr lang="ru-RU" sz="2031" dirty="0">
              <a:solidFill>
                <a:schemeClr val="bg2">
                  <a:shade val="25000"/>
                </a:schemeClr>
              </a:solidFill>
              <a:effectLst/>
            </a:endParaRPr>
          </a:p>
        </p:txBody>
      </p:sp>
      <p:sp>
        <p:nvSpPr>
          <p:cNvPr id="76804" name="Номер слайда 3"/>
          <p:cNvSpPr txBox="1">
            <a:spLocks noGrp="1"/>
          </p:cNvSpPr>
          <p:nvPr/>
        </p:nvSpPr>
        <p:spPr bwMode="auto">
          <a:xfrm>
            <a:off x="4643438" y="6578130"/>
            <a:ext cx="673100" cy="30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DC93D9F1-C2F1-46FC-987F-FE853CE78C1E}" type="slidenum">
              <a:rPr lang="ru-RU" b="1">
                <a:latin typeface="Verdana" pitchFamily="34" charset="0"/>
              </a:rPr>
              <a:pPr algn="ctr"/>
              <a:t>20</a:t>
            </a:fld>
            <a:endParaRPr lang="ru-RU" b="1" dirty="0">
              <a:latin typeface="Verdana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93912566"/>
              </p:ext>
            </p:extLst>
          </p:nvPr>
        </p:nvGraphicFramePr>
        <p:xfrm>
          <a:off x="811622" y="1628802"/>
          <a:ext cx="774177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05525"/>
            <a:ext cx="28432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8" descr="Логотип 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0895" y="6105524"/>
            <a:ext cx="23399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76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05525"/>
            <a:ext cx="28432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Логотип 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6025" y="6105525"/>
            <a:ext cx="23399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507616" y="7620596"/>
            <a:ext cx="8420100" cy="1368153"/>
          </a:xfrm>
          <a:prstGeom prst="rect">
            <a:avLst/>
          </a:prstGeom>
        </p:spPr>
        <p:txBody>
          <a:bodyPr vert="horz" lIns="45720" rIns="45720" bIns="45720" anchor="b">
            <a:normAutofit fontScale="97500" lnSpcReduction="100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DE946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DE946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DE946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DE946"/>
                </a:solidFill>
                <a:latin typeface="Verdana" pitchFamily="34" charset="0"/>
              </a:defRPr>
            </a:lvl5pPr>
            <a:lvl6pPr marL="457198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DE946"/>
                </a:solidFill>
                <a:latin typeface="Verdana" pitchFamily="34" charset="0"/>
              </a:defRPr>
            </a:lvl6pPr>
            <a:lvl7pPr marL="914395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DE946"/>
                </a:solidFill>
                <a:latin typeface="Verdana" pitchFamily="34" charset="0"/>
              </a:defRPr>
            </a:lvl7pPr>
            <a:lvl8pPr marL="1371592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DE946"/>
                </a:solidFill>
                <a:latin typeface="Verdana" pitchFamily="34" charset="0"/>
              </a:defRPr>
            </a:lvl8pPr>
            <a:lvl9pPr marL="1828789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DE946"/>
                </a:solidFill>
                <a:latin typeface="Verdana" pitchFamily="34" charset="0"/>
              </a:defRPr>
            </a:lvl9pPr>
            <a:extLst/>
          </a:lstStyle>
          <a:p>
            <a:r>
              <a:rPr lang="ru-RU" smtClean="0"/>
              <a:t/>
            </a:r>
            <a:br>
              <a:rPr lang="ru-RU" smtClean="0"/>
            </a:br>
            <a:r>
              <a:rPr lang="en-US" smtClean="0">
                <a:solidFill>
                  <a:srgbClr val="002060"/>
                </a:solidFill>
              </a:rPr>
              <a:t>II. </a:t>
            </a:r>
            <a:r>
              <a:rPr lang="ru-RU" smtClean="0">
                <a:solidFill>
                  <a:srgbClr val="002060"/>
                </a:solidFill>
              </a:rPr>
              <a:t>Экономика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528" y="376529"/>
            <a:ext cx="8501138" cy="52847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16496" y="4869160"/>
            <a:ext cx="9073008" cy="1210906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III. </a:t>
            </a:r>
            <a:r>
              <a:rPr lang="ru-RU" sz="3600" dirty="0" smtClean="0">
                <a:solidFill>
                  <a:schemeClr val="tx1"/>
                </a:solidFill>
              </a:rPr>
              <a:t>Результаты стационарного опыта (Кировская область)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36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05" y="374650"/>
            <a:ext cx="8641210" cy="154218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Изучение эффективности и окупаемости минеральных удобрений и фосфоритной муки,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выпускаемой</a:t>
            </a:r>
            <a:b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ООО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«Верхнекамские удобрения»</a:t>
            </a:r>
            <a:br>
              <a:rPr lang="ru-RU" sz="2400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Схема опыта:</a:t>
            </a:r>
          </a:p>
        </p:txBody>
      </p:sp>
      <p:sp>
        <p:nvSpPr>
          <p:cNvPr id="1843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4638551" y="6469064"/>
            <a:ext cx="628898" cy="388937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A5B3E51A-A7A7-42B1-AA22-96EB22BD76FF}" type="slidenum">
              <a:rPr lang="ru-RU" sz="1800" b="1">
                <a:solidFill>
                  <a:schemeClr val="tx1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54276" name="Рисунок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40" y="6105526"/>
            <a:ext cx="28432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Рисунок 7" descr="Логотип 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6025" y="5929314"/>
            <a:ext cx="23399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504" y="1916832"/>
            <a:ext cx="8928992" cy="401248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1800" dirty="0"/>
              <a:t>Контроль (без удобрений).</a:t>
            </a:r>
          </a:p>
          <a:p>
            <a:pPr marL="457200" indent="-457200">
              <a:buAutoNum type="arabicPeriod"/>
            </a:pPr>
            <a:r>
              <a:rPr lang="ru-RU" sz="1800" dirty="0"/>
              <a:t>Фон </a:t>
            </a:r>
            <a:r>
              <a:rPr lang="en-US" sz="1800" dirty="0"/>
              <a:t>N</a:t>
            </a:r>
            <a:r>
              <a:rPr lang="en-US" sz="1800" baseline="-25000" dirty="0"/>
              <a:t>60</a:t>
            </a:r>
            <a:r>
              <a:rPr lang="en-US" sz="1800" dirty="0"/>
              <a:t>K</a:t>
            </a:r>
            <a:r>
              <a:rPr lang="en-US" sz="1800" baseline="-25000" dirty="0"/>
              <a:t>60</a:t>
            </a:r>
            <a:r>
              <a:rPr lang="ru-RU" sz="1800" dirty="0"/>
              <a:t>.</a:t>
            </a:r>
            <a:endParaRPr lang="en-US" sz="1800" dirty="0"/>
          </a:p>
          <a:p>
            <a:pPr marL="457200" indent="-457200">
              <a:buAutoNum type="arabicPeriod"/>
            </a:pPr>
            <a:r>
              <a:rPr lang="ru-RU" sz="1800" dirty="0" err="1"/>
              <a:t>Р</a:t>
            </a:r>
            <a:r>
              <a:rPr lang="ru-RU" sz="1800" baseline="-25000" dirty="0" err="1"/>
              <a:t>ф</a:t>
            </a:r>
            <a:r>
              <a:rPr lang="ru-RU" sz="1800" dirty="0"/>
              <a:t> марка А 1 т/га.</a:t>
            </a:r>
          </a:p>
          <a:p>
            <a:pPr marL="457200" indent="-457200">
              <a:buAutoNum type="arabicPeriod"/>
            </a:pPr>
            <a:r>
              <a:rPr lang="ru-RU" sz="1800" dirty="0"/>
              <a:t>Фон + </a:t>
            </a:r>
            <a:r>
              <a:rPr lang="ru-RU" sz="1800" dirty="0" err="1"/>
              <a:t>Р</a:t>
            </a:r>
            <a:r>
              <a:rPr lang="ru-RU" sz="1800" baseline="-25000" dirty="0" err="1"/>
              <a:t>ф</a:t>
            </a:r>
            <a:r>
              <a:rPr lang="ru-RU" sz="1800" dirty="0"/>
              <a:t> марка А 1 т/га.</a:t>
            </a:r>
          </a:p>
          <a:p>
            <a:pPr marL="457200" indent="-457200">
              <a:buAutoNum type="arabicPeriod"/>
            </a:pPr>
            <a:r>
              <a:rPr lang="ru-RU" sz="1800" dirty="0" err="1"/>
              <a:t>Р</a:t>
            </a:r>
            <a:r>
              <a:rPr lang="ru-RU" sz="1800" baseline="-25000" dirty="0" err="1"/>
              <a:t>ф</a:t>
            </a:r>
            <a:r>
              <a:rPr lang="ru-RU" sz="1800" baseline="-25000" dirty="0"/>
              <a:t> </a:t>
            </a:r>
            <a:r>
              <a:rPr lang="ru-RU" sz="1800" baseline="-25000" dirty="0" err="1"/>
              <a:t>гранфоска</a:t>
            </a:r>
            <a:r>
              <a:rPr lang="ru-RU" sz="1800" dirty="0"/>
              <a:t> 1,3 т/га.</a:t>
            </a:r>
          </a:p>
          <a:p>
            <a:pPr marL="457200" indent="-457200">
              <a:buAutoNum type="arabicPeriod"/>
            </a:pPr>
            <a:r>
              <a:rPr lang="ru-RU" sz="1800" dirty="0"/>
              <a:t>Фон + </a:t>
            </a:r>
            <a:r>
              <a:rPr lang="ru-RU" sz="1800" dirty="0" err="1"/>
              <a:t>Р</a:t>
            </a:r>
            <a:r>
              <a:rPr lang="ru-RU" sz="1800" baseline="-25000" dirty="0" err="1"/>
              <a:t>ф</a:t>
            </a:r>
            <a:r>
              <a:rPr lang="ru-RU" sz="1800" baseline="-25000" dirty="0"/>
              <a:t> </a:t>
            </a:r>
            <a:r>
              <a:rPr lang="ru-RU" sz="1800" baseline="-25000" dirty="0" err="1"/>
              <a:t>гранфоска</a:t>
            </a:r>
            <a:r>
              <a:rPr lang="ru-RU" sz="1800" dirty="0"/>
              <a:t> 1,3 т/га.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1800" dirty="0" smtClean="0"/>
              <a:t>Повторность </a:t>
            </a:r>
            <a:r>
              <a:rPr lang="ru-RU" sz="1800" dirty="0"/>
              <a:t>опыта – </a:t>
            </a:r>
            <a:r>
              <a:rPr lang="ru-RU" sz="1800" dirty="0" smtClean="0"/>
              <a:t>четырехкратная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r>
              <a:rPr lang="ru-RU" sz="1800" dirty="0"/>
              <a:t>Площадь одной делянки – 45 м</a:t>
            </a:r>
            <a:r>
              <a:rPr lang="ru-RU" sz="1800" baseline="30000" dirty="0"/>
              <a:t>2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r>
              <a:rPr lang="ru-RU" sz="1800" dirty="0"/>
              <a:t>Внесение удобрений 05.05.2015 года</a:t>
            </a:r>
            <a:r>
              <a:rPr lang="ru-RU" sz="1800" dirty="0" smtClean="0"/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1800" dirty="0" err="1"/>
              <a:t>Р</a:t>
            </a:r>
            <a:r>
              <a:rPr lang="ru-RU" sz="1800" baseline="-25000" dirty="0" err="1"/>
              <a:t>ф</a:t>
            </a:r>
            <a:r>
              <a:rPr lang="ru-RU" sz="1800" dirty="0"/>
              <a:t> – фосфоритная мука Верхнекамская марка А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1800" dirty="0" err="1"/>
              <a:t>Р</a:t>
            </a:r>
            <a:r>
              <a:rPr lang="ru-RU" sz="1800" baseline="-25000" dirty="0" err="1"/>
              <a:t>ф</a:t>
            </a:r>
            <a:r>
              <a:rPr lang="ru-RU" sz="1800" baseline="-25000" dirty="0"/>
              <a:t> гран</a:t>
            </a:r>
            <a:r>
              <a:rPr lang="ru-RU" sz="1800" dirty="0"/>
              <a:t> – фосфоритная мука гранулированная, </a:t>
            </a:r>
            <a:r>
              <a:rPr lang="ru-RU" sz="1800" dirty="0" smtClean="0"/>
              <a:t>калийно-магниевая («</a:t>
            </a:r>
            <a:r>
              <a:rPr lang="ru-RU" sz="1800" dirty="0" err="1" smtClean="0"/>
              <a:t>Гранфоска</a:t>
            </a:r>
            <a:r>
              <a:rPr lang="ru-RU" sz="1800" dirty="0" smtClean="0"/>
              <a:t>»)</a:t>
            </a: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1916832"/>
            <a:ext cx="4320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Севооборот на 5 лет:</a:t>
            </a:r>
          </a:p>
          <a:p>
            <a:pPr marL="715963" indent="-715963">
              <a:tabLst>
                <a:tab pos="715963" algn="l"/>
              </a:tabLst>
            </a:pPr>
            <a:r>
              <a:rPr lang="ru-RU" b="1" dirty="0" smtClean="0"/>
              <a:t>2015</a:t>
            </a:r>
            <a:r>
              <a:rPr lang="ru-RU" dirty="0" smtClean="0"/>
              <a:t> – яровая пшеница с подсевом           клевера;</a:t>
            </a:r>
          </a:p>
          <a:p>
            <a:r>
              <a:rPr lang="ru-RU" b="1" dirty="0" smtClean="0"/>
              <a:t>2016</a:t>
            </a:r>
            <a:r>
              <a:rPr lang="ru-RU" dirty="0" smtClean="0"/>
              <a:t> – клевер 1 год посадки;</a:t>
            </a:r>
          </a:p>
          <a:p>
            <a:r>
              <a:rPr lang="ru-RU" b="1" dirty="0" smtClean="0"/>
              <a:t>2017</a:t>
            </a:r>
            <a:r>
              <a:rPr lang="ru-RU" dirty="0" smtClean="0"/>
              <a:t> – клевер 2 год посадки;</a:t>
            </a:r>
          </a:p>
          <a:p>
            <a:r>
              <a:rPr lang="ru-RU" b="1" dirty="0" smtClean="0"/>
              <a:t>2018</a:t>
            </a:r>
            <a:r>
              <a:rPr lang="ru-RU" dirty="0" smtClean="0"/>
              <a:t> – озимая рожь;</a:t>
            </a:r>
          </a:p>
          <a:p>
            <a:r>
              <a:rPr lang="ru-RU" b="1" dirty="0" smtClean="0"/>
              <a:t>2019</a:t>
            </a:r>
            <a:r>
              <a:rPr lang="ru-RU" dirty="0" smtClean="0"/>
              <a:t> – ячмень..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17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88504" y="476250"/>
            <a:ext cx="8928992" cy="73660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Химический состав 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фосфоритной муки Верхнекамской марка А и минерального 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удобрения «</a:t>
            </a:r>
            <a:r>
              <a:rPr lang="ru-RU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Гранфоска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»</a:t>
            </a:r>
          </a:p>
        </p:txBody>
      </p:sp>
      <p:sp>
        <p:nvSpPr>
          <p:cNvPr id="64514" name="Номер слайда 4"/>
          <p:cNvSpPr txBox="1">
            <a:spLocks noGrp="1"/>
          </p:cNvSpPr>
          <p:nvPr/>
        </p:nvSpPr>
        <p:spPr bwMode="auto">
          <a:xfrm>
            <a:off x="4632325" y="6516689"/>
            <a:ext cx="64135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3B79C029-0234-4856-AC0B-C575EE842209}" type="slidenum">
              <a:rPr lang="ru-RU" b="1">
                <a:latin typeface="Verdana" pitchFamily="34" charset="0"/>
              </a:rPr>
              <a:pPr algn="ctr"/>
              <a:t>23</a:t>
            </a:fld>
            <a:endParaRPr lang="ru-RU" b="1" dirty="0">
              <a:latin typeface="Verdana" pitchFamily="34" charset="0"/>
            </a:endParaRPr>
          </a:p>
        </p:txBody>
      </p:sp>
      <p:pic>
        <p:nvPicPr>
          <p:cNvPr id="64515" name="Рисунок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280" y="6105525"/>
            <a:ext cx="28432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Рисунок 6" descr="Логотип 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8257" y="5951061"/>
            <a:ext cx="233997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326355282"/>
              </p:ext>
            </p:extLst>
          </p:nvPr>
        </p:nvGraphicFramePr>
        <p:xfrm>
          <a:off x="488505" y="1390652"/>
          <a:ext cx="8928990" cy="4537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/>
                <a:gridCol w="793353"/>
                <a:gridCol w="877233"/>
                <a:gridCol w="892899"/>
                <a:gridCol w="892899"/>
                <a:gridCol w="892899"/>
                <a:gridCol w="892899"/>
                <a:gridCol w="892899"/>
                <a:gridCol w="892899"/>
                <a:gridCol w="892899"/>
              </a:tblGrid>
              <a:tr h="788787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Удобрение</a:t>
                      </a:r>
                      <a:endParaRPr lang="ru-RU" dirty="0"/>
                    </a:p>
                  </a:txBody>
                  <a:tcPr vert="vert270" anchor="ctr"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Содержание</a:t>
                      </a:r>
                      <a:r>
                        <a:rPr lang="ru-RU" baseline="0" dirty="0" smtClean="0"/>
                        <a:t> элементов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vert="vert270" anchor="ctr"/>
                </a:tc>
              </a:tr>
              <a:tr h="2169164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Фосфор</a:t>
                      </a:r>
                      <a:endParaRPr lang="en-US" b="1" dirty="0" smtClean="0"/>
                    </a:p>
                    <a:p>
                      <a:pPr algn="ctr"/>
                      <a:r>
                        <a:rPr lang="ru-RU" b="1" dirty="0" smtClean="0"/>
                        <a:t>(Р), %</a:t>
                      </a:r>
                      <a:endParaRPr lang="ru-RU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Калий </a:t>
                      </a:r>
                    </a:p>
                    <a:p>
                      <a:pPr algn="ctr"/>
                      <a:r>
                        <a:rPr lang="ru-RU" b="1" dirty="0" smtClean="0"/>
                        <a:t>(</a:t>
                      </a:r>
                      <a:r>
                        <a:rPr lang="en-US" b="1" dirty="0" smtClean="0"/>
                        <a:t>K</a:t>
                      </a:r>
                      <a:r>
                        <a:rPr lang="ru-RU" b="1" dirty="0" smtClean="0"/>
                        <a:t>), %</a:t>
                      </a:r>
                      <a:endParaRPr lang="ru-RU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Кальций</a:t>
                      </a:r>
                    </a:p>
                    <a:p>
                      <a:pPr algn="ctr"/>
                      <a:r>
                        <a:rPr lang="ru-RU" b="1" dirty="0" smtClean="0"/>
                        <a:t>(</a:t>
                      </a:r>
                      <a:r>
                        <a:rPr lang="en-US" b="1" dirty="0" err="1" smtClean="0"/>
                        <a:t>Ca</a:t>
                      </a:r>
                      <a:r>
                        <a:rPr lang="ru-RU" b="1" dirty="0" smtClean="0"/>
                        <a:t>), %</a:t>
                      </a:r>
                      <a:endParaRPr lang="ru-RU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Сера</a:t>
                      </a:r>
                    </a:p>
                    <a:p>
                      <a:pPr algn="ctr"/>
                      <a:r>
                        <a:rPr lang="ru-RU" b="1" dirty="0" smtClean="0"/>
                        <a:t>(</a:t>
                      </a:r>
                      <a:r>
                        <a:rPr lang="en-US" b="1" dirty="0" smtClean="0"/>
                        <a:t>S)</a:t>
                      </a:r>
                      <a:r>
                        <a:rPr lang="ru-RU" b="1" dirty="0" smtClean="0"/>
                        <a:t>, %</a:t>
                      </a:r>
                      <a:endParaRPr lang="ru-RU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Магний</a:t>
                      </a:r>
                    </a:p>
                    <a:p>
                      <a:pPr algn="ctr"/>
                      <a:r>
                        <a:rPr lang="en-US" b="1" dirty="0" smtClean="0"/>
                        <a:t>(Mg)</a:t>
                      </a:r>
                      <a:r>
                        <a:rPr lang="ru-RU" b="1" dirty="0" smtClean="0"/>
                        <a:t>, %</a:t>
                      </a:r>
                      <a:endParaRPr lang="ru-RU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Бор</a:t>
                      </a:r>
                    </a:p>
                    <a:p>
                      <a:pPr algn="ctr"/>
                      <a:r>
                        <a:rPr lang="en-US" b="1" dirty="0" smtClean="0"/>
                        <a:t>(B)</a:t>
                      </a:r>
                      <a:r>
                        <a:rPr lang="ru-RU" b="1" dirty="0" smtClean="0"/>
                        <a:t>, мг/кг</a:t>
                      </a:r>
                      <a:endParaRPr lang="ru-RU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Цинк</a:t>
                      </a:r>
                    </a:p>
                    <a:p>
                      <a:pPr algn="ctr"/>
                      <a:r>
                        <a:rPr lang="en-US" b="1" dirty="0" smtClean="0"/>
                        <a:t>(Zn)</a:t>
                      </a:r>
                      <a:r>
                        <a:rPr lang="ru-RU" b="1" dirty="0" smtClean="0"/>
                        <a:t>, мг/кг</a:t>
                      </a:r>
                      <a:endParaRPr lang="ru-RU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Молибден</a:t>
                      </a:r>
                    </a:p>
                    <a:p>
                      <a:pPr algn="ctr"/>
                      <a:r>
                        <a:rPr lang="en-US" b="1" dirty="0" smtClean="0"/>
                        <a:t>(Mo)</a:t>
                      </a:r>
                      <a:r>
                        <a:rPr lang="ru-RU" b="1" dirty="0" smtClean="0"/>
                        <a:t>, мг/кг</a:t>
                      </a:r>
                      <a:endParaRPr lang="ru-RU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Медь</a:t>
                      </a:r>
                    </a:p>
                    <a:p>
                      <a:pPr algn="ctr"/>
                      <a:r>
                        <a:rPr lang="en-US" b="1" dirty="0" smtClean="0"/>
                        <a:t>(Cu)</a:t>
                      </a:r>
                      <a:r>
                        <a:rPr lang="ru-RU" b="1" dirty="0" smtClean="0"/>
                        <a:t>, мг/кг</a:t>
                      </a:r>
                      <a:endParaRPr lang="ru-RU" b="1" dirty="0"/>
                    </a:p>
                  </a:txBody>
                  <a:tcPr vert="vert270" anchor="ctr"/>
                </a:tc>
              </a:tr>
              <a:tr h="789562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Р</a:t>
                      </a:r>
                      <a:r>
                        <a:rPr lang="ru-RU" b="1" baseline="-25000" dirty="0" err="1" smtClean="0"/>
                        <a:t>ф</a:t>
                      </a:r>
                      <a:endParaRPr lang="ru-RU" b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23,7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ru-RU" dirty="0"/>
                    </a:p>
                  </a:txBody>
                  <a:tcPr anchor="ctr"/>
                </a:tc>
              </a:tr>
              <a:tr h="789562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Р</a:t>
                      </a:r>
                      <a:r>
                        <a:rPr lang="ru-RU" b="1" baseline="-25000" dirty="0" err="1" smtClean="0"/>
                        <a:t>ф</a:t>
                      </a:r>
                      <a:r>
                        <a:rPr lang="ru-RU" b="1" baseline="-25000" dirty="0" smtClean="0"/>
                        <a:t> гран</a:t>
                      </a:r>
                      <a:endParaRPr lang="ru-RU" b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27,8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05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07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74701" y="404814"/>
            <a:ext cx="8412163" cy="936625"/>
          </a:xfrm>
        </p:spPr>
        <p:txBody>
          <a:bodyPr vert="horz" lIns="91440" bIns="0"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Влияние фосфоритной муки и «</a:t>
            </a:r>
            <a:r>
              <a:rPr lang="ru-RU" sz="28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Гранфоски</a:t>
            </a:r>
            <a:r>
              <a:rPr lang="ru-RU" sz="280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» на урожайность 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яровой пшеницы (2015)</a:t>
            </a:r>
            <a:endParaRPr lang="ru-RU" sz="2800" dirty="0">
              <a:solidFill>
                <a:schemeClr val="bg2">
                  <a:shade val="25000"/>
                </a:schemeClr>
              </a:solidFill>
              <a:effectLst/>
            </a:endParaRPr>
          </a:p>
        </p:txBody>
      </p:sp>
      <p:sp>
        <p:nvSpPr>
          <p:cNvPr id="76804" name="Номер слайда 3"/>
          <p:cNvSpPr txBox="1">
            <a:spLocks noGrp="1"/>
          </p:cNvSpPr>
          <p:nvPr/>
        </p:nvSpPr>
        <p:spPr bwMode="auto">
          <a:xfrm>
            <a:off x="4643438" y="6427788"/>
            <a:ext cx="6731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DC93D9F1-C2F1-46FC-987F-FE853CE78C1E}" type="slidenum">
              <a:rPr lang="ru-RU" b="1">
                <a:latin typeface="Verdana" pitchFamily="34" charset="0"/>
              </a:rPr>
              <a:pPr algn="ctr"/>
              <a:t>24</a:t>
            </a:fld>
            <a:endParaRPr lang="ru-RU" b="1" dirty="0">
              <a:latin typeface="Verdana" pitchFamily="34" charset="0"/>
            </a:endParaRPr>
          </a:p>
        </p:txBody>
      </p:sp>
      <p:pic>
        <p:nvPicPr>
          <p:cNvPr id="76805" name="Рисунок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48705"/>
            <a:ext cx="28432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Рисунок 5" descr="Логотип 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6025" y="5972493"/>
            <a:ext cx="23399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257645339"/>
              </p:ext>
            </p:extLst>
          </p:nvPr>
        </p:nvGraphicFramePr>
        <p:xfrm>
          <a:off x="560512" y="1397000"/>
          <a:ext cx="8784976" cy="433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791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6497" y="404815"/>
            <a:ext cx="9073008" cy="791938"/>
          </a:xfrm>
        </p:spPr>
        <p:txBody>
          <a:bodyPr vert="horz" lIns="91440" bIns="0"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50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Влияние фосфоритной муки и «</a:t>
            </a:r>
            <a:r>
              <a:rPr lang="ru-RU" sz="25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Гранфоски</a:t>
            </a:r>
            <a:r>
              <a:rPr lang="ru-RU" sz="250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» на урожайность </a:t>
            </a:r>
            <a:r>
              <a:rPr lang="ru-RU" sz="2500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зеленой массы клевера, один укос (2016)</a:t>
            </a:r>
            <a:endParaRPr lang="ru-RU" sz="2500" dirty="0">
              <a:solidFill>
                <a:schemeClr val="bg2">
                  <a:shade val="25000"/>
                </a:schemeClr>
              </a:solidFill>
              <a:effectLst/>
            </a:endParaRPr>
          </a:p>
        </p:txBody>
      </p:sp>
      <p:sp>
        <p:nvSpPr>
          <p:cNvPr id="76804" name="Номер слайда 3"/>
          <p:cNvSpPr txBox="1">
            <a:spLocks noGrp="1"/>
          </p:cNvSpPr>
          <p:nvPr/>
        </p:nvSpPr>
        <p:spPr bwMode="auto">
          <a:xfrm>
            <a:off x="4643438" y="6427788"/>
            <a:ext cx="6731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DC93D9F1-C2F1-46FC-987F-FE853CE78C1E}" type="slidenum">
              <a:rPr lang="ru-RU" b="1">
                <a:latin typeface="Verdana" pitchFamily="34" charset="0"/>
              </a:rPr>
              <a:pPr algn="ctr"/>
              <a:t>25</a:t>
            </a:fld>
            <a:endParaRPr lang="ru-RU" b="1" dirty="0">
              <a:latin typeface="Verdana" pitchFamily="34" charset="0"/>
            </a:endParaRPr>
          </a:p>
        </p:txBody>
      </p:sp>
      <p:pic>
        <p:nvPicPr>
          <p:cNvPr id="76805" name="Рисунок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48705"/>
            <a:ext cx="28432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Рисунок 5" descr="Логотип 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6025" y="5972493"/>
            <a:ext cx="23399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230666844"/>
              </p:ext>
            </p:extLst>
          </p:nvPr>
        </p:nvGraphicFramePr>
        <p:xfrm>
          <a:off x="560512" y="1397000"/>
          <a:ext cx="8784976" cy="433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6262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6497" y="404815"/>
            <a:ext cx="9073008" cy="791938"/>
          </a:xfrm>
        </p:spPr>
        <p:txBody>
          <a:bodyPr vert="horz" lIns="91440" bIns="0"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50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Влияние фосфоритной муки и «</a:t>
            </a:r>
            <a:r>
              <a:rPr lang="ru-RU" sz="250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Гранфоски</a:t>
            </a:r>
            <a:r>
              <a:rPr lang="ru-RU" sz="250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» на урожайность </a:t>
            </a:r>
            <a:r>
              <a:rPr lang="ru-RU" sz="2500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зеленой массы клевера, два укоса (2017)</a:t>
            </a:r>
            <a:endParaRPr lang="ru-RU" sz="2500" dirty="0">
              <a:solidFill>
                <a:schemeClr val="bg2">
                  <a:shade val="25000"/>
                </a:schemeClr>
              </a:solidFill>
              <a:effectLst/>
            </a:endParaRPr>
          </a:p>
        </p:txBody>
      </p:sp>
      <p:sp>
        <p:nvSpPr>
          <p:cNvPr id="76804" name="Номер слайда 3"/>
          <p:cNvSpPr txBox="1">
            <a:spLocks noGrp="1"/>
          </p:cNvSpPr>
          <p:nvPr/>
        </p:nvSpPr>
        <p:spPr bwMode="auto">
          <a:xfrm>
            <a:off x="4643438" y="6427788"/>
            <a:ext cx="6731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DC93D9F1-C2F1-46FC-987F-FE853CE78C1E}" type="slidenum">
              <a:rPr lang="ru-RU" b="1">
                <a:latin typeface="Verdana" pitchFamily="34" charset="0"/>
              </a:rPr>
              <a:pPr algn="ctr"/>
              <a:t>26</a:t>
            </a:fld>
            <a:endParaRPr lang="ru-RU" b="1" dirty="0">
              <a:latin typeface="Verdana" pitchFamily="34" charset="0"/>
            </a:endParaRPr>
          </a:p>
        </p:txBody>
      </p:sp>
      <p:pic>
        <p:nvPicPr>
          <p:cNvPr id="76805" name="Рисунок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48705"/>
            <a:ext cx="28432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Рисунок 5" descr="Логотип 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6025" y="5972493"/>
            <a:ext cx="23399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030308678"/>
              </p:ext>
            </p:extLst>
          </p:nvPr>
        </p:nvGraphicFramePr>
        <p:xfrm>
          <a:off x="560512" y="1397000"/>
          <a:ext cx="8784976" cy="433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5084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060" y="476672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Показатели подвижного фосфора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(мг/кг) до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и после уборки опыта в 2015 и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201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7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годах</a:t>
            </a:r>
            <a:endParaRPr lang="ru-RU" sz="2800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241386"/>
              </p:ext>
            </p:extLst>
          </p:nvPr>
        </p:nvGraphicFramePr>
        <p:xfrm>
          <a:off x="860425" y="1700213"/>
          <a:ext cx="8185150" cy="430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724400" y="6442409"/>
            <a:ext cx="516632" cy="365125"/>
          </a:xfrm>
        </p:spPr>
        <p:txBody>
          <a:bodyPr/>
          <a:lstStyle/>
          <a:p>
            <a:pPr>
              <a:defRPr/>
            </a:pPr>
            <a:fld id="{CD853127-DE81-461C-9ADB-34C0C84CC5F8}" type="slidenum">
              <a:rPr lang="ru-RU" sz="1800" b="1">
                <a:solidFill>
                  <a:schemeClr val="tx1"/>
                </a:solidFill>
              </a:rPr>
              <a:pPr>
                <a:defRPr/>
              </a:pPr>
              <a:t>27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2807" y="6105525"/>
            <a:ext cx="28432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Логотип 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6025" y="5929313"/>
            <a:ext cx="23399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014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600" y="537223"/>
            <a:ext cx="7344816" cy="5899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2520" y="5025404"/>
            <a:ext cx="8640960" cy="108012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en-US" sz="4000" dirty="0" smtClean="0">
                <a:solidFill>
                  <a:schemeClr val="tx1"/>
                </a:solidFill>
              </a:rPr>
              <a:t>IV. </a:t>
            </a:r>
            <a:r>
              <a:rPr lang="ru-RU" sz="4000" dirty="0" smtClean="0">
                <a:solidFill>
                  <a:schemeClr val="tx1"/>
                </a:solidFill>
              </a:rPr>
              <a:t>Описание агрохимиката и технология внесения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05525"/>
            <a:ext cx="28432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Логотип 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6025" y="6105525"/>
            <a:ext cx="23399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643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05" y="385949"/>
            <a:ext cx="8856983" cy="930589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Источники удовлетворения потребности </a:t>
            </a:r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 </a:t>
            </a: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фосфоритной муке</a:t>
            </a:r>
          </a:p>
        </p:txBody>
      </p:sp>
      <p:sp>
        <p:nvSpPr>
          <p:cNvPr id="58370" name="Текст 2"/>
          <p:cNvSpPr>
            <a:spLocks noGrp="1"/>
          </p:cNvSpPr>
          <p:nvPr>
            <p:ph type="body" idx="2"/>
          </p:nvPr>
        </p:nvSpPr>
        <p:spPr>
          <a:xfrm>
            <a:off x="488505" y="1402546"/>
            <a:ext cx="3888372" cy="4565652"/>
          </a:xfrm>
        </p:spPr>
        <p:txBody>
          <a:bodyPr/>
          <a:lstStyle/>
          <a:p>
            <a:pPr marL="17463" marR="0" eaLnBrk="1" hangingPunct="1">
              <a:spcBef>
                <a:spcPct val="0"/>
              </a:spcBef>
              <a:spcAft>
                <a:spcPts val="1200"/>
              </a:spcAft>
            </a:pPr>
            <a:r>
              <a:rPr lang="ru-RU" dirty="0" smtClean="0"/>
              <a:t>Производителем и </a:t>
            </a:r>
            <a:r>
              <a:rPr lang="ru-RU" dirty="0" err="1" smtClean="0"/>
              <a:t>регистрантом</a:t>
            </a:r>
            <a:r>
              <a:rPr lang="ru-RU" dirty="0" smtClean="0"/>
              <a:t> фосфоритной муки является</a:t>
            </a:r>
          </a:p>
          <a:p>
            <a:pPr marL="17463" marR="0" eaLnBrk="1" hangingPunct="1">
              <a:spcBef>
                <a:spcPct val="0"/>
              </a:spcBef>
              <a:spcAft>
                <a:spcPts val="1200"/>
              </a:spcAft>
            </a:pPr>
            <a:r>
              <a:rPr lang="ru-RU" u="sng" dirty="0" smtClean="0"/>
              <a:t>ООО «Верхнекамские удобрения»</a:t>
            </a:r>
          </a:p>
          <a:p>
            <a:pPr marL="17463" marR="0" eaLnBrk="1" hangingPunct="1">
              <a:spcBef>
                <a:spcPct val="0"/>
              </a:spcBef>
              <a:spcAft>
                <a:spcPts val="1200"/>
              </a:spcAft>
            </a:pPr>
            <a:r>
              <a:rPr lang="ru-RU" u="sng" dirty="0" smtClean="0"/>
              <a:t>(инвестор ООО «ХимИнвест»)</a:t>
            </a:r>
            <a:r>
              <a:rPr lang="ru-RU" dirty="0" smtClean="0"/>
              <a:t>.</a:t>
            </a:r>
          </a:p>
          <a:p>
            <a:pPr marL="17463" marR="0" eaLnBrk="1" hangingPunct="1">
              <a:spcBef>
                <a:spcPct val="0"/>
              </a:spcBef>
              <a:spcAft>
                <a:spcPts val="1200"/>
              </a:spcAft>
            </a:pPr>
            <a:r>
              <a:rPr lang="ru-RU" dirty="0" smtClean="0"/>
              <a:t>Проектная мощность цеха составляет 30 тыс. тонн в год, но может быть увеличена до 40 тыс. тонн в год.</a:t>
            </a:r>
          </a:p>
          <a:p>
            <a:pPr marL="17463" marR="0" eaLnBrk="1" hangingPunct="1">
              <a:spcBef>
                <a:spcPct val="0"/>
              </a:spcBef>
              <a:spcAft>
                <a:spcPts val="1200"/>
              </a:spcAft>
            </a:pPr>
            <a:r>
              <a:rPr lang="ru-RU" dirty="0" smtClean="0"/>
              <a:t>Фосфоритная мука упакована в МКР с полиэтиленовым вкладышем, массой 1</a:t>
            </a:r>
            <a:r>
              <a:rPr lang="en-US" dirty="0" smtClean="0"/>
              <a:t>’000 </a:t>
            </a:r>
            <a:r>
              <a:rPr lang="ru-RU" dirty="0" smtClean="0"/>
              <a:t>кг.</a:t>
            </a:r>
          </a:p>
          <a:p>
            <a:pPr marL="17463" marR="0" eaLnBrk="1" hangingPunct="1">
              <a:spcBef>
                <a:spcPct val="0"/>
              </a:spcBef>
              <a:spcAft>
                <a:spcPts val="1200"/>
              </a:spcAft>
            </a:pPr>
            <a:r>
              <a:rPr lang="ru-RU" dirty="0" smtClean="0"/>
              <a:t>Имеются склады общей площадью 2</a:t>
            </a:r>
            <a:r>
              <a:rPr lang="en-US" dirty="0" smtClean="0"/>
              <a:t>’</a:t>
            </a:r>
            <a:r>
              <a:rPr lang="ru-RU" dirty="0" smtClean="0"/>
              <a:t>5</a:t>
            </a:r>
            <a:r>
              <a:rPr lang="en-US" dirty="0" smtClean="0"/>
              <a:t>00 </a:t>
            </a:r>
            <a:r>
              <a:rPr lang="ru-RU" dirty="0" smtClean="0"/>
              <a:t>м</a:t>
            </a:r>
            <a:r>
              <a:rPr lang="ru-RU" baseline="30000" dirty="0" smtClean="0"/>
              <a:t>2</a:t>
            </a:r>
            <a:r>
              <a:rPr lang="ru-RU" dirty="0" smtClean="0"/>
              <a:t>, вместимостью до 4,5 тыс. тонн.</a:t>
            </a:r>
          </a:p>
          <a:p>
            <a:pPr marL="17463" marR="0" eaLnBrk="1" hangingPunct="1">
              <a:spcBef>
                <a:spcPct val="0"/>
              </a:spcBef>
              <a:spcAft>
                <a:spcPts val="1200"/>
              </a:spcAft>
            </a:pPr>
            <a:r>
              <a:rPr lang="ru-RU" dirty="0" smtClean="0"/>
              <a:t>Отправка фосфоритной муки может производиться как автомобильным, так и железнодорожным транспортом.</a:t>
            </a:r>
          </a:p>
        </p:txBody>
      </p:sp>
      <p:sp>
        <p:nvSpPr>
          <p:cNvPr id="30723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4637088" y="6492881"/>
            <a:ext cx="633412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C04FDDFD-7007-4159-A735-1F1AC2279E2B}" type="slidenum">
              <a:rPr lang="ru-RU" sz="1800" b="1">
                <a:solidFill>
                  <a:schemeClr val="tx1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58372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7163" y="3090137"/>
            <a:ext cx="4469531" cy="2519933"/>
          </a:xfrm>
        </p:spPr>
      </p:pic>
      <p:sp>
        <p:nvSpPr>
          <p:cNvPr id="58375" name="TextBox 3"/>
          <p:cNvSpPr txBox="1">
            <a:spLocks noChangeArrowheads="1"/>
          </p:cNvSpPr>
          <p:nvPr/>
        </p:nvSpPr>
        <p:spPr bwMode="auto">
          <a:xfrm>
            <a:off x="4665669" y="1268760"/>
            <a:ext cx="43910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</a:rPr>
              <a:t>В </a:t>
            </a:r>
            <a:r>
              <a:rPr lang="ru-RU" dirty="0">
                <a:latin typeface="Calibri" panose="020F0502020204030204" pitchFamily="34" charset="0"/>
              </a:rPr>
              <a:t>поселке Рудничный Верхнекамского района Кировской области построен и действует цех по производству фосфоритной </a:t>
            </a:r>
            <a:r>
              <a:rPr lang="ru-RU" dirty="0" smtClean="0">
                <a:latin typeface="Calibri" panose="020F0502020204030204" pitchFamily="34" charset="0"/>
              </a:rPr>
              <a:t>муки Верхнекамской марки А, Б, В</a:t>
            </a:r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9" name="Рисунок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05525"/>
            <a:ext cx="28432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8" descr="Логотип 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0895" y="6105524"/>
            <a:ext cx="23399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194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1334" y="637545"/>
            <a:ext cx="8183880" cy="792088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Законы плодородия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512" y="1340770"/>
            <a:ext cx="8856984" cy="460851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</a:rPr>
              <a:t>Закон равнозначности и незаменимости факторов жизни растений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– ни один из факторов жизни растений не может быть заменен никаким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другим;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ru-RU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Закон возврата питательных веществ в почву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– количество вынесенных с урожаем питательных веществ должно быть возвращено в почву с превышением;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ru-RU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Закон минимума, максимума, оптимума </a:t>
            </a:r>
          </a:p>
          <a:p>
            <a:pPr marL="360000" indent="-360000"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величина урожая, полученная с данного поля зависит от элемента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питания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находящегося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 почве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 минимуме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 indent="-360000"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 избыточном действии фактора, величина урожая снижается;</a:t>
            </a:r>
          </a:p>
          <a:p>
            <a:pPr marL="360000" indent="-360000"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максимальный урожай получается при оптимальном соотношении всех факторов.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759854" y="6469942"/>
            <a:ext cx="457200" cy="365125"/>
          </a:xfrm>
        </p:spPr>
        <p:txBody>
          <a:bodyPr/>
          <a:lstStyle/>
          <a:p>
            <a:pPr algn="ctr"/>
            <a:fld id="{0E4ED07B-3C61-4926-B915-0B460CC48AD5}" type="slidenum">
              <a:rPr lang="ru-RU" sz="1800" b="1">
                <a:solidFill>
                  <a:schemeClr val="tx1"/>
                </a:solidFill>
              </a:rPr>
              <a:pPr algn="ctr"/>
              <a:t>3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05525"/>
            <a:ext cx="28432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8" descr="Логотип 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0895" y="6105524"/>
            <a:ext cx="23399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636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544" y="533402"/>
            <a:ext cx="8208911" cy="5921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Химический состав 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фосфоритной муки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Верхнекамской</a:t>
            </a:r>
            <a:endParaRPr lang="ru-RU" dirty="0"/>
          </a:p>
        </p:txBody>
      </p:sp>
      <p:sp>
        <p:nvSpPr>
          <p:cNvPr id="60418" name="Текст 2"/>
          <p:cNvSpPr>
            <a:spLocks noGrp="1"/>
          </p:cNvSpPr>
          <p:nvPr>
            <p:ph type="body" idx="2"/>
          </p:nvPr>
        </p:nvSpPr>
        <p:spPr>
          <a:xfrm>
            <a:off x="1136650" y="1268415"/>
            <a:ext cx="4895850" cy="4349750"/>
          </a:xfrm>
        </p:spPr>
        <p:txBody>
          <a:bodyPr/>
          <a:lstStyle/>
          <a:p>
            <a:pPr marL="17463" marR="0" eaLnBrk="1" hangingPunct="1">
              <a:spcBef>
                <a:spcPct val="0"/>
              </a:spcBef>
              <a:spcAft>
                <a:spcPts val="1200"/>
              </a:spcAft>
            </a:pPr>
            <a:r>
              <a:rPr lang="ru-RU" sz="2000" dirty="0"/>
              <a:t>Среднее в сухом веществе:</a:t>
            </a:r>
          </a:p>
          <a:p>
            <a:pPr marL="17463" marR="0" eaLnBrk="1" hangingPunct="1">
              <a:spcBef>
                <a:spcPct val="0"/>
              </a:spcBef>
              <a:spcAft>
                <a:spcPts val="1800"/>
              </a:spcAft>
            </a:pPr>
            <a:r>
              <a:rPr lang="en-US" sz="2000" dirty="0"/>
              <a:t>P</a:t>
            </a:r>
            <a:r>
              <a:rPr lang="ru-RU" sz="2000" baseline="-25000" dirty="0"/>
              <a:t>2</a:t>
            </a:r>
            <a:r>
              <a:rPr lang="ru-RU" sz="2000" dirty="0"/>
              <a:t>О</a:t>
            </a:r>
            <a:r>
              <a:rPr lang="ru-RU" sz="2000" baseline="-25000" dirty="0"/>
              <a:t>5 </a:t>
            </a:r>
            <a:r>
              <a:rPr lang="ru-RU" sz="2000" dirty="0"/>
              <a:t>– 23%; </a:t>
            </a:r>
            <a:r>
              <a:rPr lang="ru-RU" sz="2000" dirty="0" err="1"/>
              <a:t>СаО</a:t>
            </a:r>
            <a:r>
              <a:rPr lang="ru-RU" sz="2000" dirty="0"/>
              <a:t> – 43%; </a:t>
            </a:r>
            <a:r>
              <a:rPr lang="en-US" sz="2000" dirty="0" err="1"/>
              <a:t>MgO</a:t>
            </a:r>
            <a:r>
              <a:rPr lang="en-US" sz="2000" dirty="0"/>
              <a:t> </a:t>
            </a:r>
            <a:r>
              <a:rPr lang="ru-RU" sz="2000" dirty="0"/>
              <a:t>– 1,1%; </a:t>
            </a:r>
            <a:r>
              <a:rPr lang="en-US" sz="2000" dirty="0"/>
              <a:t>Fe</a:t>
            </a:r>
            <a:r>
              <a:rPr lang="ru-RU" sz="2000" dirty="0"/>
              <a:t> (в различной степени окисления) – 4,9%; А1</a:t>
            </a:r>
            <a:r>
              <a:rPr lang="ru-RU" sz="2000" baseline="-25000" dirty="0"/>
              <a:t>2</a:t>
            </a:r>
            <a:r>
              <a:rPr lang="ru-RU" sz="2000" dirty="0"/>
              <a:t>О</a:t>
            </a:r>
            <a:r>
              <a:rPr lang="ru-RU" sz="2000" baseline="-25000" dirty="0"/>
              <a:t>3 </a:t>
            </a:r>
            <a:r>
              <a:rPr lang="ru-RU" sz="2000" dirty="0"/>
              <a:t>– 2,6%; </a:t>
            </a:r>
            <a:r>
              <a:rPr lang="en-US" sz="2000" dirty="0"/>
              <a:t>F </a:t>
            </a:r>
            <a:r>
              <a:rPr lang="ru-RU" sz="2000" dirty="0"/>
              <a:t>– 2,3%; СО</a:t>
            </a:r>
            <a:r>
              <a:rPr lang="ru-RU" sz="2000" baseline="-25000" dirty="0"/>
              <a:t>2 </a:t>
            </a:r>
            <a:r>
              <a:rPr lang="ru-RU" sz="2000" dirty="0"/>
              <a:t>– 4,7%; </a:t>
            </a:r>
            <a:r>
              <a:rPr lang="en-US" sz="2000" dirty="0"/>
              <a:t>Na</a:t>
            </a:r>
            <a:r>
              <a:rPr lang="ru-RU" sz="2000" baseline="-25000" dirty="0"/>
              <a:t>2</a:t>
            </a:r>
            <a:r>
              <a:rPr lang="ru-RU" sz="2000" dirty="0"/>
              <a:t>О+К</a:t>
            </a:r>
            <a:r>
              <a:rPr lang="ru-RU" sz="2000" baseline="-25000" dirty="0"/>
              <a:t>2</a:t>
            </a:r>
            <a:r>
              <a:rPr lang="ru-RU" sz="2000" dirty="0"/>
              <a:t>О – 1,6%; Н.О. (нерастворимый (в кислоте) остаток, т.е. </a:t>
            </a:r>
            <a:r>
              <a:rPr lang="en-US" sz="2000" dirty="0" err="1"/>
              <a:t>SiO</a:t>
            </a:r>
            <a:r>
              <a:rPr lang="ru-RU" sz="2000" baseline="-25000" dirty="0"/>
              <a:t>2</a:t>
            </a:r>
            <a:r>
              <a:rPr lang="ru-RU" sz="2000" dirty="0"/>
              <a:t> и кремнеземы) – 10,4%; </a:t>
            </a:r>
            <a:r>
              <a:rPr lang="en-US" sz="2000" dirty="0"/>
              <a:t>SO</a:t>
            </a:r>
            <a:r>
              <a:rPr lang="ru-RU" sz="2000" baseline="-25000" dirty="0"/>
              <a:t>3</a:t>
            </a:r>
            <a:r>
              <a:rPr lang="ru-RU" sz="2000" dirty="0"/>
              <a:t> – 1,0%; </a:t>
            </a:r>
            <a:r>
              <a:rPr lang="en-US" sz="2000" dirty="0" err="1"/>
              <a:t>FeS</a:t>
            </a:r>
            <a:r>
              <a:rPr lang="ru-RU" sz="2000" baseline="-25000" dirty="0"/>
              <a:t>2</a:t>
            </a:r>
            <a:r>
              <a:rPr lang="ru-RU" sz="2000" dirty="0"/>
              <a:t> – 2,1 %; </a:t>
            </a:r>
            <a:r>
              <a:rPr lang="ru-RU" sz="2000" dirty="0" err="1"/>
              <a:t>С</a:t>
            </a:r>
            <a:r>
              <a:rPr lang="ru-RU" sz="2000" baseline="-25000" dirty="0" err="1"/>
              <a:t>орг</a:t>
            </a:r>
            <a:r>
              <a:rPr lang="ru-RU" sz="2000" baseline="-25000" dirty="0"/>
              <a:t>.</a:t>
            </a:r>
            <a:r>
              <a:rPr lang="ru-RU" sz="2000" dirty="0"/>
              <a:t> – 0,8 %;    прочие – 2,5%.</a:t>
            </a:r>
          </a:p>
          <a:p>
            <a:pPr marL="17463" marR="0" eaLnBrk="1" hangingPunct="1">
              <a:spcBef>
                <a:spcPct val="0"/>
              </a:spcBef>
            </a:pPr>
            <a:r>
              <a:rPr lang="en-US" sz="2000" dirty="0"/>
              <a:t>Cu</a:t>
            </a:r>
            <a:r>
              <a:rPr lang="ru-RU" sz="2000" dirty="0"/>
              <a:t> – 12 мг/кг, </a:t>
            </a:r>
            <a:r>
              <a:rPr lang="en-US" sz="2000" dirty="0"/>
              <a:t>Mo</a:t>
            </a:r>
            <a:r>
              <a:rPr lang="ru-RU" sz="2000" dirty="0"/>
              <a:t> – 110 мг/кг,</a:t>
            </a:r>
          </a:p>
          <a:p>
            <a:pPr marL="17463" marR="0" eaLnBrk="1" hangingPunct="1">
              <a:spcBef>
                <a:spcPct val="0"/>
              </a:spcBef>
            </a:pPr>
            <a:r>
              <a:rPr lang="en-US" sz="2000" dirty="0"/>
              <a:t>Zn</a:t>
            </a:r>
            <a:r>
              <a:rPr lang="ru-RU" sz="2000" dirty="0"/>
              <a:t> – 240 мг/кг, </a:t>
            </a:r>
            <a:r>
              <a:rPr lang="en-US" sz="2000" dirty="0"/>
              <a:t>B – 37 </a:t>
            </a:r>
            <a:r>
              <a:rPr lang="ru-RU" sz="2000" dirty="0"/>
              <a:t>мг/кг.</a:t>
            </a:r>
          </a:p>
        </p:txBody>
      </p:sp>
      <p:sp>
        <p:nvSpPr>
          <p:cNvPr id="32771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4683132" y="6525346"/>
            <a:ext cx="588963" cy="332656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64F302FA-565F-4C5D-81EF-60223768A001}" type="slidenum">
              <a:rPr lang="ru-RU" sz="1800" b="1">
                <a:solidFill>
                  <a:schemeClr val="tx1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60420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76971" y="2060575"/>
            <a:ext cx="2809875" cy="2535238"/>
          </a:xfrm>
        </p:spPr>
      </p:pic>
      <p:pic>
        <p:nvPicPr>
          <p:cNvPr id="8" name="Рисунок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05525"/>
            <a:ext cx="28432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Логотип 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0895" y="6105524"/>
            <a:ext cx="23399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945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988" y="620719"/>
            <a:ext cx="8183562" cy="5048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Техника для внесения фосфоритной муки</a:t>
            </a:r>
            <a:endParaRPr lang="ru-RU" sz="28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62466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0750" y="3776669"/>
            <a:ext cx="3024188" cy="2097087"/>
          </a:xfrm>
        </p:spPr>
      </p:pic>
      <p:pic>
        <p:nvPicPr>
          <p:cNvPr id="62467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0750" y="1252538"/>
            <a:ext cx="3024188" cy="2228850"/>
          </a:xfrm>
        </p:spPr>
      </p:pic>
      <p:sp>
        <p:nvSpPr>
          <p:cNvPr id="36868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4664971" y="6525349"/>
            <a:ext cx="582736" cy="364977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6A7A17FB-EF2A-43CE-AE56-B79648AC4436}" type="slidenum">
              <a:rPr lang="ru-RU" sz="1800" b="1">
                <a:solidFill>
                  <a:schemeClr val="tx1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8910" y="1399448"/>
            <a:ext cx="4740275" cy="49552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48" indent="-28574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/>
              <a:t>D</a:t>
            </a:r>
            <a:r>
              <a:rPr lang="ru-RU" sz="2100" dirty="0"/>
              <a:t>190, </a:t>
            </a:r>
            <a:r>
              <a:rPr lang="en-US" sz="2100" dirty="0"/>
              <a:t>D120</a:t>
            </a:r>
            <a:r>
              <a:rPr lang="ru-RU" sz="2100" dirty="0"/>
              <a:t> «</a:t>
            </a:r>
            <a:r>
              <a:rPr lang="en-US" sz="2100" dirty="0"/>
              <a:t>SULKY</a:t>
            </a:r>
            <a:r>
              <a:rPr lang="ru-RU" sz="2100" dirty="0"/>
              <a:t>»;</a:t>
            </a:r>
          </a:p>
          <a:p>
            <a:pPr marL="285748" indent="-28574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/>
              <a:t>RS-XL </a:t>
            </a:r>
            <a:r>
              <a:rPr lang="ru-RU" sz="2100" dirty="0"/>
              <a:t>«</a:t>
            </a:r>
            <a:r>
              <a:rPr lang="en-US" sz="2100" dirty="0" err="1"/>
              <a:t>Kverneland</a:t>
            </a:r>
            <a:r>
              <a:rPr lang="ru-RU" sz="2100" dirty="0"/>
              <a:t>»;</a:t>
            </a:r>
          </a:p>
          <a:p>
            <a:pPr marL="285748" indent="-28574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latin typeface="+mn-lt"/>
              </a:rPr>
              <a:t>ZG-B 8200 (5500) </a:t>
            </a:r>
            <a:r>
              <a:rPr lang="ru-RU" sz="2100" dirty="0">
                <a:latin typeface="+mn-lt"/>
              </a:rPr>
              <a:t>«</a:t>
            </a:r>
            <a:r>
              <a:rPr lang="en-US" sz="2100" dirty="0" err="1">
                <a:latin typeface="+mn-lt"/>
              </a:rPr>
              <a:t>Amazone</a:t>
            </a:r>
            <a:r>
              <a:rPr lang="ru-RU" sz="2100" dirty="0">
                <a:latin typeface="+mn-lt"/>
              </a:rPr>
              <a:t>»</a:t>
            </a:r>
            <a:r>
              <a:rPr lang="en-US" sz="2100" dirty="0">
                <a:latin typeface="+mn-lt"/>
              </a:rPr>
              <a:t>;</a:t>
            </a:r>
            <a:endParaRPr lang="ru-RU" sz="2100" dirty="0">
              <a:latin typeface="+mn-lt"/>
            </a:endParaRPr>
          </a:p>
          <a:p>
            <a:pPr marL="285748" indent="-28574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latin typeface="+mn-lt"/>
              </a:rPr>
              <a:t>SIPMA RN</a:t>
            </a:r>
            <a:r>
              <a:rPr lang="ru-RU" sz="2100" dirty="0">
                <a:latin typeface="+mn-lt"/>
              </a:rPr>
              <a:t> 1000 (500) </a:t>
            </a:r>
            <a:r>
              <a:rPr lang="en-US" sz="2100" dirty="0">
                <a:latin typeface="+mn-lt"/>
              </a:rPr>
              <a:t>BORYNA</a:t>
            </a:r>
            <a:r>
              <a:rPr lang="ru-RU" sz="2100" dirty="0">
                <a:latin typeface="+mn-lt"/>
              </a:rPr>
              <a:t>;</a:t>
            </a:r>
          </a:p>
          <a:p>
            <a:pPr marL="285748" indent="-28574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100" dirty="0">
                <a:latin typeface="+mn-lt"/>
              </a:rPr>
              <a:t>BROCHARD </a:t>
            </a:r>
            <a:r>
              <a:rPr lang="en-US" sz="2100" dirty="0">
                <a:latin typeface="+mn-lt"/>
              </a:rPr>
              <a:t>Dragon 2001</a:t>
            </a:r>
            <a:r>
              <a:rPr lang="ru-RU" sz="2100" dirty="0">
                <a:latin typeface="+mn-lt"/>
              </a:rPr>
              <a:t>;</a:t>
            </a:r>
          </a:p>
          <a:p>
            <a:pPr marL="285748" indent="-28574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100" dirty="0">
                <a:latin typeface="+mn-lt"/>
              </a:rPr>
              <a:t>МВУ -6</a:t>
            </a:r>
            <a:r>
              <a:rPr lang="en-US" sz="2100" dirty="0">
                <a:latin typeface="+mn-lt"/>
              </a:rPr>
              <a:t> </a:t>
            </a:r>
            <a:r>
              <a:rPr lang="ru-RU" sz="2100" dirty="0">
                <a:latin typeface="+mn-lt"/>
              </a:rPr>
              <a:t>«</a:t>
            </a:r>
            <a:r>
              <a:rPr lang="ru-RU" sz="2100" dirty="0" err="1">
                <a:latin typeface="+mn-lt"/>
              </a:rPr>
              <a:t>Башсельмаш</a:t>
            </a:r>
            <a:r>
              <a:rPr lang="ru-RU" sz="2100" dirty="0">
                <a:latin typeface="+mn-lt"/>
              </a:rPr>
              <a:t>»;</a:t>
            </a:r>
          </a:p>
          <a:p>
            <a:pPr marL="285748" indent="-28574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100" dirty="0">
                <a:latin typeface="+mn-lt"/>
              </a:rPr>
              <a:t>МАЗ МХС-10 «Бобруйск </a:t>
            </a:r>
            <a:r>
              <a:rPr lang="ru-RU" sz="2100" dirty="0" err="1">
                <a:latin typeface="+mn-lt"/>
              </a:rPr>
              <a:t>Агромаш</a:t>
            </a:r>
            <a:r>
              <a:rPr lang="ru-RU" sz="2100" dirty="0">
                <a:latin typeface="+mn-lt"/>
              </a:rPr>
              <a:t>»;</a:t>
            </a:r>
          </a:p>
          <a:p>
            <a:pPr marL="285748" indent="-285748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100" dirty="0">
                <a:latin typeface="+mn-lt"/>
              </a:rPr>
              <a:t>МШХ-9 «Бобруйск </a:t>
            </a:r>
            <a:r>
              <a:rPr lang="ru-RU" sz="2100" dirty="0" err="1">
                <a:latin typeface="+mn-lt"/>
              </a:rPr>
              <a:t>Агромаш</a:t>
            </a:r>
            <a:r>
              <a:rPr lang="ru-RU" sz="2100" dirty="0">
                <a:latin typeface="+mn-lt"/>
              </a:rPr>
              <a:t>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Данные машины хорошо зарекомендовали себя при работе с фосфоритной мукой.</a:t>
            </a:r>
          </a:p>
          <a:p>
            <a:pPr marL="285748" indent="-28574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latin typeface="+mn-lt"/>
            </a:endParaRPr>
          </a:p>
          <a:p>
            <a:pPr marL="285748" indent="-28574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+mn-lt"/>
            </a:endParaRPr>
          </a:p>
        </p:txBody>
      </p:sp>
      <p:pic>
        <p:nvPicPr>
          <p:cNvPr id="9" name="Рисунок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05525"/>
            <a:ext cx="28432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8" descr="Логотип 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0895" y="6105524"/>
            <a:ext cx="23399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19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49313" y="333375"/>
            <a:ext cx="8183562" cy="763588"/>
          </a:xfrm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Техника для внесения: </a:t>
            </a: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SULKY D 120</a:t>
            </a:r>
            <a:endParaRPr lang="ru-RU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0659" name="Номер слайда 3"/>
          <p:cNvSpPr txBox="1">
            <a:spLocks noGrp="1"/>
          </p:cNvSpPr>
          <p:nvPr/>
        </p:nvSpPr>
        <p:spPr bwMode="auto">
          <a:xfrm>
            <a:off x="4635500" y="6492881"/>
            <a:ext cx="60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C71B1C25-6C6E-4C91-B357-95F70E6FBC56}" type="slidenum">
              <a:rPr lang="ru-RU" b="1">
                <a:latin typeface="Verdana" pitchFamily="34" charset="0"/>
              </a:rPr>
              <a:pPr algn="ctr"/>
              <a:t>32</a:t>
            </a:fld>
            <a:endParaRPr lang="ru-RU" b="1" dirty="0">
              <a:latin typeface="Verdana" pitchFamily="34" charset="0"/>
            </a:endParaRPr>
          </a:p>
        </p:txBody>
      </p:sp>
      <p:pic>
        <p:nvPicPr>
          <p:cNvPr id="4" name="Фильм SULKY D12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4568" y="1234738"/>
            <a:ext cx="7794866" cy="4454209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05525"/>
            <a:ext cx="28432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8" descr="Логотип 1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0895" y="6105524"/>
            <a:ext cx="23399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747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425" y="620713"/>
            <a:ext cx="8185150" cy="64135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ru-RU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</a:t>
            </a:r>
            <a:r>
              <a:rPr lang="ru-RU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озможности </a:t>
            </a:r>
            <a:endParaRPr lang="ru-RU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0425" y="1262063"/>
            <a:ext cx="8185150" cy="4667250"/>
          </a:xfrm>
        </p:spPr>
        <p:txBody>
          <a:bodyPr>
            <a:normAutofit fontScale="70000" lnSpcReduction="20000"/>
          </a:bodyPr>
          <a:lstStyle/>
          <a:p>
            <a:pPr marL="0" indent="0" eaLnBrk="1" fontAlgn="auto" hangingPunct="1">
              <a:spcAft>
                <a:spcPts val="600"/>
              </a:spcAft>
              <a:buNone/>
              <a:defRPr/>
            </a:pPr>
            <a:r>
              <a:rPr lang="ru-RU" dirty="0"/>
              <a:t>Массовое применение фосфоритной муки п</a:t>
            </a:r>
            <a:r>
              <a:rPr lang="ru-RU" dirty="0" smtClean="0"/>
              <a:t>озволит</a:t>
            </a:r>
            <a:r>
              <a:rPr lang="ru-RU" dirty="0"/>
              <a:t>:</a:t>
            </a:r>
          </a:p>
          <a:p>
            <a:pPr marL="265174" indent="-265174" eaLnBrk="1" fontAlgn="auto" hangingPunct="1">
              <a:spcAft>
                <a:spcPts val="1200"/>
              </a:spcAft>
              <a:buClrTx/>
              <a:buFont typeface="Wingdings 2"/>
              <a:buChar char=""/>
              <a:defRPr/>
            </a:pPr>
            <a:r>
              <a:rPr lang="ru-RU" dirty="0"/>
              <a:t>повысить потенциальное энергетическое плодородие почв и довести содержание подвижного фосфора до 250 мг/кг почвы;</a:t>
            </a:r>
          </a:p>
          <a:p>
            <a:pPr marL="265174" indent="-265174" eaLnBrk="1" fontAlgn="auto" hangingPunct="1">
              <a:spcAft>
                <a:spcPts val="1200"/>
              </a:spcAft>
              <a:buClrTx/>
              <a:buFont typeface="Wingdings 2"/>
              <a:buChar char=""/>
              <a:defRPr/>
            </a:pPr>
            <a:r>
              <a:rPr lang="ru-RU" dirty="0"/>
              <a:t>снизить почвенную кислотность по значению рН </a:t>
            </a:r>
            <a:r>
              <a:rPr lang="ru-RU" dirty="0" smtClean="0"/>
              <a:t>минимум на </a:t>
            </a:r>
            <a:r>
              <a:rPr lang="ru-RU" dirty="0"/>
              <a:t>0,5 ед.;</a:t>
            </a:r>
          </a:p>
          <a:p>
            <a:pPr marL="265174" indent="-265174" eaLnBrk="1" fontAlgn="auto" hangingPunct="1">
              <a:spcAft>
                <a:spcPts val="1200"/>
              </a:spcAft>
              <a:buClrTx/>
              <a:buFont typeface="Wingdings 2"/>
              <a:buChar char=""/>
              <a:defRPr/>
            </a:pPr>
            <a:r>
              <a:rPr lang="ru-RU" dirty="0"/>
              <a:t>повысить в почвах до средней степени обеспеченности почв содержание микроэлементов (цинка, бора, молибдена, меди);</a:t>
            </a:r>
          </a:p>
          <a:p>
            <a:pPr marL="265174" indent="-265174" eaLnBrk="1" fontAlgn="auto" hangingPunct="1">
              <a:spcAft>
                <a:spcPts val="1200"/>
              </a:spcAft>
              <a:buClrTx/>
              <a:buFont typeface="Wingdings 2"/>
              <a:buChar char=""/>
              <a:defRPr/>
            </a:pPr>
            <a:r>
              <a:rPr lang="ru-RU" dirty="0"/>
              <a:t>обеспечить </a:t>
            </a:r>
            <a:r>
              <a:rPr lang="ru-RU" dirty="0" smtClean="0"/>
              <a:t>экономию </a:t>
            </a:r>
            <a:r>
              <a:rPr lang="ru-RU" dirty="0"/>
              <a:t>по Р</a:t>
            </a:r>
            <a:r>
              <a:rPr lang="ru-RU" baseline="-25000" dirty="0"/>
              <a:t>2</a:t>
            </a:r>
            <a:r>
              <a:rPr lang="ru-RU" dirty="0"/>
              <a:t>О</a:t>
            </a:r>
            <a:r>
              <a:rPr lang="ru-RU" baseline="-25000" dirty="0"/>
              <a:t>5</a:t>
            </a:r>
            <a:r>
              <a:rPr lang="ru-RU" dirty="0"/>
              <a:t> в размере, не менее </a:t>
            </a:r>
            <a:r>
              <a:rPr lang="ru-RU" dirty="0" smtClean="0"/>
              <a:t>3’000 </a:t>
            </a:r>
            <a:r>
              <a:rPr lang="ru-RU" dirty="0"/>
              <a:t>рублей в год на 1 </a:t>
            </a:r>
            <a:r>
              <a:rPr lang="ru-RU" dirty="0" smtClean="0"/>
              <a:t>га;</a:t>
            </a:r>
            <a:endParaRPr lang="ru-RU" dirty="0"/>
          </a:p>
          <a:p>
            <a:pPr marL="265174" indent="-265174" eaLnBrk="1" fontAlgn="auto" hangingPunct="1">
              <a:spcAft>
                <a:spcPts val="600"/>
              </a:spcAft>
              <a:buClrTx/>
              <a:buFont typeface="Wingdings 2"/>
              <a:buChar char=""/>
              <a:defRPr/>
            </a:pPr>
            <a:r>
              <a:rPr lang="ru-RU" dirty="0"/>
              <a:t>обеспечить постоянную прибавку урожая 5 – 7 ц/га зерновых </a:t>
            </a:r>
            <a:r>
              <a:rPr lang="ru-RU" dirty="0" smtClean="0"/>
              <a:t>единиц </a:t>
            </a:r>
            <a:r>
              <a:rPr lang="ru-RU" dirty="0"/>
              <a:t>в </a:t>
            </a:r>
            <a:r>
              <a:rPr lang="ru-RU" dirty="0" smtClean="0"/>
              <a:t>год</a:t>
            </a:r>
            <a:r>
              <a:rPr lang="ru-RU" dirty="0"/>
              <a:t>;</a:t>
            </a:r>
            <a:endParaRPr lang="ru-RU" dirty="0" smtClean="0"/>
          </a:p>
          <a:p>
            <a:pPr marL="265174" indent="-265174" eaLnBrk="1" fontAlgn="auto" hangingPunct="1">
              <a:spcAft>
                <a:spcPts val="600"/>
              </a:spcAft>
              <a:buClrTx/>
              <a:buFont typeface="Wingdings 2"/>
              <a:buChar char=""/>
              <a:defRPr/>
            </a:pPr>
            <a:r>
              <a:rPr lang="ru-RU" dirty="0" smtClean="0"/>
              <a:t>Повысить пищевую ценность продукции АПК.</a:t>
            </a:r>
            <a:endParaRPr lang="ru-RU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dirty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4665668" y="6453188"/>
            <a:ext cx="573087" cy="40481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3A8C0B-A724-40BE-BCF2-D81881A56311}" type="slidenum">
              <a:rPr lang="ru-RU" sz="1800" b="1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05525"/>
            <a:ext cx="28432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8" descr="Логотип 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0895" y="6105524"/>
            <a:ext cx="23399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61219" y="785431"/>
            <a:ext cx="8183562" cy="526126"/>
          </a:xfrm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585" dirty="0">
                <a:solidFill>
                  <a:srgbClr val="002060"/>
                </a:solidFill>
                <a:latin typeface="Comic Sans MS" panose="030F0702030302020204" pitchFamily="66" charset="0"/>
              </a:rPr>
              <a:t>КОНТАКТНАЯ ИНФОРМАЦИЯ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49321" y="1301997"/>
            <a:ext cx="8351837" cy="4586048"/>
          </a:xfrm>
        </p:spPr>
        <p:txBody>
          <a:bodyPr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585" dirty="0">
                <a:latin typeface="Calibri" panose="020F0502020204030204" pitchFamily="34" charset="0"/>
              </a:rPr>
              <a:t>ООО «Верхнекамские удобрения»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585" dirty="0">
                <a:latin typeface="Calibri" panose="020F0502020204030204" pitchFamily="34" charset="0"/>
              </a:rPr>
              <a:t>ОГРН 1054316544886, дата регистрации 14.03.2005 г.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585" dirty="0">
                <a:latin typeface="Calibri" panose="020F0502020204030204" pitchFamily="34" charset="0"/>
              </a:rPr>
              <a:t>ИНН/КПП 4345099534/430501001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585" dirty="0">
                <a:latin typeface="Calibri" panose="020F0502020204030204" pitchFamily="34" charset="0"/>
              </a:rPr>
              <a:t>Адрес: 612830, Кировская обл., Верхнекамский р-н,</a:t>
            </a:r>
            <a:endParaRPr lang="en-US" sz="2585" dirty="0">
              <a:latin typeface="Calibri" panose="020F05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585" dirty="0">
                <a:latin typeface="Calibri" panose="020F0502020204030204" pitchFamily="34" charset="0"/>
              </a:rPr>
              <a:t>пгт. Рудничный, ул. Комсомольская, д. 2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585" dirty="0">
                <a:latin typeface="Calibri" panose="020F0502020204030204" pitchFamily="34" charset="0"/>
              </a:rPr>
              <a:t>Директор Гуров Дмитрий Борисович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585" dirty="0">
                <a:latin typeface="Calibri" panose="020F0502020204030204" pitchFamily="34" charset="0"/>
              </a:rPr>
              <a:t>Тел./факс: +7-495-287-0802; +7-833-393-6</a:t>
            </a:r>
            <a:r>
              <a:rPr lang="en-US" sz="2585" dirty="0">
                <a:latin typeface="Calibri" panose="020F0502020204030204" pitchFamily="34" charset="0"/>
              </a:rPr>
              <a:t>455</a:t>
            </a:r>
            <a:endParaRPr lang="ru-RU" sz="2585" dirty="0">
              <a:latin typeface="Calibri" panose="020F05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585" dirty="0">
                <a:latin typeface="Calibri" panose="020F0502020204030204" pitchFamily="34" charset="0"/>
              </a:rPr>
              <a:t>E-mail</a:t>
            </a:r>
            <a:r>
              <a:rPr lang="en-US" sz="2585" b="1" dirty="0">
                <a:latin typeface="Calibri" panose="020F0502020204030204" pitchFamily="34" charset="0"/>
              </a:rPr>
              <a:t>: </a:t>
            </a:r>
            <a:r>
              <a:rPr lang="en-US" sz="2585" b="1" dirty="0">
                <a:solidFill>
                  <a:srgbClr val="7030A0"/>
                </a:solidFill>
                <a:latin typeface="Calibri" panose="020F0502020204030204" pitchFamily="34" charset="0"/>
                <a:hlinkClick r:id="rId3"/>
              </a:rPr>
              <a:t>vku@cheminvest.org</a:t>
            </a:r>
            <a:endParaRPr lang="ru-RU" sz="2585" b="1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585" b="1" dirty="0">
                <a:solidFill>
                  <a:srgbClr val="7030A0"/>
                </a:solidFill>
                <a:latin typeface="Calibri" panose="020F0502020204030204" pitchFamily="34" charset="0"/>
                <a:hlinkClick r:id="rId4"/>
              </a:rPr>
              <a:t>www.fosmuka-vk.com</a:t>
            </a:r>
            <a:endParaRPr lang="en-US" sz="2585" b="1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marL="0" indent="0" eaLnBrk="1" fontAlgn="auto" hangingPunct="1"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ru-RU" sz="2585" b="1" u="sng" dirty="0">
                <a:latin typeface="Calibri" panose="020F0502020204030204" pitchFamily="34" charset="0"/>
              </a:rPr>
              <a:t>Контактное лицо: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585" b="1" dirty="0">
                <a:latin typeface="Calibri" panose="020F0502020204030204" pitchFamily="34" charset="0"/>
              </a:rPr>
              <a:t>Торский Григорий Александрович</a:t>
            </a:r>
            <a:endParaRPr lang="en-US" sz="2585" b="1" dirty="0">
              <a:latin typeface="Calibri" panose="020F05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585" b="1" dirty="0">
                <a:latin typeface="Calibri" panose="020F0502020204030204" pitchFamily="34" charset="0"/>
              </a:rPr>
              <a:t>моб. тел. +7-916-688-2119, +7-912-7</a:t>
            </a:r>
            <a:r>
              <a:rPr lang="ru-RU" b="1" dirty="0" smtClean="0">
                <a:latin typeface="Calibri" panose="020F0502020204030204" pitchFamily="34" charset="0"/>
              </a:rPr>
              <a:t>21-9208</a:t>
            </a:r>
            <a:endParaRPr lang="en-US" dirty="0" smtClean="0">
              <a:latin typeface="Calibri" panose="020F05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>
                <a:solidFill>
                  <a:srgbClr val="7030A0"/>
                </a:solidFill>
                <a:latin typeface="Calibri" panose="020F0502020204030204" pitchFamily="34" charset="0"/>
                <a:hlinkClick r:id="rId5"/>
              </a:rPr>
              <a:t>grigory.torskiy@cheminvest.org</a:t>
            </a:r>
            <a:endParaRPr lang="en-US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70659" name="Номер слайда 3"/>
          <p:cNvSpPr txBox="1">
            <a:spLocks noGrp="1"/>
          </p:cNvSpPr>
          <p:nvPr/>
        </p:nvSpPr>
        <p:spPr bwMode="auto">
          <a:xfrm>
            <a:off x="4635500" y="6492881"/>
            <a:ext cx="60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C71B1C25-6C6E-4C91-B357-95F70E6FBC56}" type="slidenum">
              <a:rPr lang="ru-RU" b="1">
                <a:latin typeface="Verdana" pitchFamily="34" charset="0"/>
              </a:rPr>
              <a:pPr algn="ctr"/>
              <a:t>34</a:t>
            </a:fld>
            <a:endParaRPr lang="ru-RU" b="1">
              <a:latin typeface="Verdana" pitchFamily="34" charset="0"/>
            </a:endParaRPr>
          </a:p>
        </p:txBody>
      </p:sp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05525"/>
            <a:ext cx="28432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8" descr="Логотип 1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0895" y="6105524"/>
            <a:ext cx="23399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4683922" y="6582982"/>
            <a:ext cx="538162" cy="302407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46287E20-3898-40C5-8A68-99DBB2E751FB}" type="slidenum">
              <a:rPr lang="ru-RU" sz="1800" b="1">
                <a:solidFill>
                  <a:schemeClr val="tx1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72708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293" y="476258"/>
            <a:ext cx="8353425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92563" y="692702"/>
            <a:ext cx="792088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Благодарю за внимание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95325" y="4581135"/>
            <a:ext cx="2918121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Конец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Рисунок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05525"/>
            <a:ext cx="28432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Логотип 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0895" y="6105524"/>
            <a:ext cx="23399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869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54094" y="620715"/>
            <a:ext cx="8004175" cy="51117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120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«При культуре хлеба наше внимание должно быть обращено на самый дешевый источник фосфора – фосфориты. Этот источник, конечно, не столь универсален, он не везде может быть утилизирован, но все возможности его применения должны быть использованы».</a:t>
            </a:r>
            <a:b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Академик Д.Н. Прянишников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69634" name="Номер слайда 2"/>
          <p:cNvSpPr txBox="1">
            <a:spLocks noGrp="1"/>
          </p:cNvSpPr>
          <p:nvPr/>
        </p:nvSpPr>
        <p:spPr bwMode="auto">
          <a:xfrm>
            <a:off x="4664970" y="6462718"/>
            <a:ext cx="51663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0514646E-DBE7-4EE7-881D-1869435DB086}" type="slidenum">
              <a:rPr lang="ru-RU" b="1">
                <a:latin typeface="Verdana" pitchFamily="34" charset="0"/>
              </a:rPr>
              <a:pPr algn="ctr"/>
              <a:t>4</a:t>
            </a:fld>
            <a:endParaRPr lang="ru-RU" b="1" dirty="0"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05525"/>
            <a:ext cx="28432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8" descr="Логотип 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0895" y="6105524"/>
            <a:ext cx="23399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506" y="548680"/>
            <a:ext cx="8856984" cy="824474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rgbClr val="002060"/>
                </a:solidFill>
                <a:latin typeface="Comic Sans MS" pitchFamily="66" charset="0"/>
              </a:rPr>
              <a:t>Распределение по степени </a:t>
            </a:r>
            <a:r>
              <a:rPr lang="ru-RU" sz="2600" dirty="0" smtClean="0">
                <a:solidFill>
                  <a:srgbClr val="002060"/>
                </a:solidFill>
                <a:latin typeface="Comic Sans MS" pitchFamily="66" charset="0"/>
              </a:rPr>
              <a:t>кислотности площадей почв в Республике Татарстан</a:t>
            </a:r>
            <a:endParaRPr lang="ru-RU" sz="2600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4619987"/>
              </p:ext>
            </p:extLst>
          </p:nvPr>
        </p:nvGraphicFramePr>
        <p:xfrm>
          <a:off x="538664" y="1558798"/>
          <a:ext cx="8856984" cy="4372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736976" y="6525344"/>
            <a:ext cx="396045" cy="306302"/>
          </a:xfrm>
        </p:spPr>
        <p:txBody>
          <a:bodyPr/>
          <a:lstStyle/>
          <a:p>
            <a:pPr>
              <a:defRPr/>
            </a:pPr>
            <a:fld id="{CD853127-DE81-461C-9ADB-34C0C84CC5F8}" type="slidenum">
              <a:rPr lang="ru-RU" sz="1800" b="1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213" y="5931224"/>
            <a:ext cx="4747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+mn-lt"/>
              </a:rPr>
              <a:t>Обследовано </a:t>
            </a:r>
            <a:r>
              <a:rPr lang="ru-RU" sz="2000" b="1" dirty="0" smtClean="0">
                <a:latin typeface="+mn-lt"/>
              </a:rPr>
              <a:t>3</a:t>
            </a:r>
            <a:r>
              <a:rPr lang="en-US" sz="2000" b="1" dirty="0" smtClean="0">
                <a:latin typeface="+mn-lt"/>
              </a:rPr>
              <a:t>’</a:t>
            </a:r>
            <a:r>
              <a:rPr lang="ru-RU" sz="2000" b="1" dirty="0" smtClean="0">
                <a:latin typeface="+mn-lt"/>
              </a:rPr>
              <a:t>216,8 тыс. га</a:t>
            </a:r>
            <a:endParaRPr lang="ru-RU" sz="2000" b="1" dirty="0">
              <a:latin typeface="+mn-lt"/>
            </a:endParaRPr>
          </a:p>
        </p:txBody>
      </p:sp>
      <p:pic>
        <p:nvPicPr>
          <p:cNvPr id="11" name="Рисунок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05525"/>
            <a:ext cx="28432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8" descr="Логотип 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0895" y="6105524"/>
            <a:ext cx="23399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228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04" y="476672"/>
            <a:ext cx="8928992" cy="79208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Распределение по степени обеспеченности подвижным фосфором площадей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почв в Республике Татарстан</a:t>
            </a:r>
            <a:endParaRPr lang="ru-RU" sz="24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9836953"/>
              </p:ext>
            </p:extLst>
          </p:nvPr>
        </p:nvGraphicFramePr>
        <p:xfrm>
          <a:off x="560512" y="1340768"/>
          <a:ext cx="8712967" cy="4679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714546" y="6520266"/>
            <a:ext cx="382470" cy="337734"/>
          </a:xfrm>
        </p:spPr>
        <p:txBody>
          <a:bodyPr/>
          <a:lstStyle/>
          <a:p>
            <a:pPr>
              <a:defRPr/>
            </a:pPr>
            <a:fld id="{CD853127-DE81-461C-9ADB-34C0C84CC5F8}" type="slidenum">
              <a:rPr lang="ru-RU" sz="1800" b="1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6714" y="6020672"/>
            <a:ext cx="44358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+mn-lt"/>
              </a:rPr>
              <a:t>Обследовано </a:t>
            </a:r>
            <a:r>
              <a:rPr lang="ru-RU" sz="2000" b="1" dirty="0" smtClean="0">
                <a:latin typeface="+mn-lt"/>
              </a:rPr>
              <a:t>3</a:t>
            </a:r>
            <a:r>
              <a:rPr lang="en-US" sz="2000" b="1" dirty="0" smtClean="0">
                <a:latin typeface="+mn-lt"/>
              </a:rPr>
              <a:t>’</a:t>
            </a:r>
            <a:r>
              <a:rPr lang="ru-RU" sz="2000" b="1" dirty="0" smtClean="0">
                <a:latin typeface="+mn-lt"/>
              </a:rPr>
              <a:t>216,8 тыс. га</a:t>
            </a:r>
            <a:endParaRPr lang="ru-RU" sz="2000" b="1" dirty="0">
              <a:latin typeface="+mn-lt"/>
            </a:endParaRPr>
          </a:p>
        </p:txBody>
      </p:sp>
      <p:pic>
        <p:nvPicPr>
          <p:cNvPr id="9" name="Рисунок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05525"/>
            <a:ext cx="28432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8" descr="Логотип 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0895" y="6105524"/>
            <a:ext cx="23399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51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498" y="463812"/>
            <a:ext cx="9073008" cy="843091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Потребности 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Республики Татарстан </a:t>
            </a:r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в фосфоритной муке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2520" y="1494710"/>
            <a:ext cx="8712968" cy="4392488"/>
          </a:xfrm>
        </p:spPr>
        <p:txBody>
          <a:bodyPr>
            <a:normAutofit/>
          </a:bodyPr>
          <a:lstStyle/>
          <a:p>
            <a:pPr marL="359998" algn="just">
              <a:spcAft>
                <a:spcPts val="1200"/>
              </a:spcAft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42,3%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обследованных площадей пашни (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’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364,2 тыс. га)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имеют повышенную кислотность почв (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pH &lt; 5,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5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).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359998" algn="just">
              <a:spcAft>
                <a:spcPts val="1200"/>
              </a:spcAft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32,1%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обследованных площадей (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’032,2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тыс. га)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имеют недостаточную обеспеченность подвижным фосфором (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&lt;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10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0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мг/кг).</a:t>
            </a:r>
          </a:p>
          <a:p>
            <a:pPr marL="359998" indent="0" algn="just">
              <a:spcAft>
                <a:spcPts val="1200"/>
              </a:spcAft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В Республике Татарстан необходимо ежегодно фосфоритовать исходя из пятилетнего цикла не менее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00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тыс. га в год.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658147" y="6525352"/>
            <a:ext cx="589715" cy="321359"/>
          </a:xfrm>
        </p:spPr>
        <p:txBody>
          <a:bodyPr>
            <a:noAutofit/>
          </a:bodyPr>
          <a:lstStyle/>
          <a:p>
            <a:pPr algn="ctr"/>
            <a:fld id="{0E4ED07B-3C61-4926-B915-0B460CC48AD5}" type="slidenum">
              <a:rPr lang="ru-RU" sz="1800" b="1">
                <a:solidFill>
                  <a:schemeClr val="tx1"/>
                </a:solidFill>
              </a:rPr>
              <a:pPr algn="ctr"/>
              <a:t>7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05525"/>
            <a:ext cx="28432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8" descr="Логотип 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0895" y="6105524"/>
            <a:ext cx="23399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680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49314" y="709827"/>
            <a:ext cx="8147050" cy="144653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15" dirty="0">
                <a:solidFill>
                  <a:srgbClr val="002060"/>
                </a:solidFill>
                <a:latin typeface="Comic Sans MS" pitchFamily="66" charset="0"/>
              </a:rPr>
              <a:t>«Фосфор – элемент жизни и мысли, он будет нужен человечеству ВСЕГДА, это необходимо иметь ввиду как сегодня, так и особенно в будущем».</a:t>
            </a:r>
            <a:br>
              <a:rPr lang="ru-RU" sz="2215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215" dirty="0">
                <a:solidFill>
                  <a:srgbClr val="002060"/>
                </a:solidFill>
                <a:latin typeface="Comic Sans MS" pitchFamily="66" charset="0"/>
              </a:rPr>
              <a:t>Академик А.Ф. Ферсман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4294967295"/>
          </p:nvPr>
        </p:nvSpPr>
        <p:spPr>
          <a:xfrm>
            <a:off x="849315" y="2414632"/>
            <a:ext cx="8207375" cy="2742561"/>
          </a:xfrm>
        </p:spPr>
        <p:txBody>
          <a:bodyPr/>
          <a:lstStyle/>
          <a:p>
            <a:pPr marL="0" indent="0" algn="just" eaLnBrk="1" hangingPunct="1">
              <a:spcAft>
                <a:spcPts val="1200"/>
              </a:spcAft>
              <a:buNone/>
            </a:pPr>
            <a:r>
              <a:rPr lang="ru-RU" sz="3323" dirty="0">
                <a:latin typeface="Calibri" pitchFamily="34" charset="0"/>
              </a:rPr>
              <a:t>Решить проблему восполнения подвижного фосфора в почве и остановить ее подкисление можно только массовым фосфоритованием почв земель сельскохозяйственного назначения.</a:t>
            </a:r>
            <a:endParaRPr lang="en-US" sz="3323" dirty="0">
              <a:latin typeface="Calibri" pitchFamily="34" charset="0"/>
            </a:endParaRPr>
          </a:p>
        </p:txBody>
      </p:sp>
      <p:sp>
        <p:nvSpPr>
          <p:cNvPr id="18435" name="Номер слайда 5"/>
          <p:cNvSpPr txBox="1">
            <a:spLocks noGrp="1"/>
          </p:cNvSpPr>
          <p:nvPr/>
        </p:nvSpPr>
        <p:spPr bwMode="auto">
          <a:xfrm>
            <a:off x="4649156" y="6520259"/>
            <a:ext cx="54736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795B501B-9D94-445F-860D-82A1D6A07D06}" type="slidenum">
              <a:rPr lang="ru-RU" b="1">
                <a:latin typeface="Verdana" pitchFamily="34" charset="0"/>
              </a:rPr>
              <a:pPr algn="ctr"/>
              <a:t>8</a:t>
            </a:fld>
            <a:endParaRPr lang="ru-RU" b="1" dirty="0">
              <a:latin typeface="Verdana" pitchFamily="34" charset="0"/>
            </a:endParaRPr>
          </a:p>
        </p:txBody>
      </p:sp>
      <p:pic>
        <p:nvPicPr>
          <p:cNvPr id="9" name="Рисунок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05525"/>
            <a:ext cx="28432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8" descr="Логотип 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0895" y="6105524"/>
            <a:ext cx="23399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05525"/>
            <a:ext cx="28432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Логотип 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6025" y="6105525"/>
            <a:ext cx="23399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infpol.ru/upload/iblock/66a/66a97bd7f1c6354f3640aad122c116c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679" y="692696"/>
            <a:ext cx="7810500" cy="52006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507616" y="7620596"/>
            <a:ext cx="8420100" cy="1368153"/>
          </a:xfrm>
          <a:prstGeom prst="rect">
            <a:avLst/>
          </a:prstGeom>
        </p:spPr>
        <p:txBody>
          <a:bodyPr vert="horz" lIns="45720" rIns="45720" bIns="45720" anchor="b">
            <a:normAutofit fontScale="97500" lnSpcReduction="100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DE946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DE946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DE946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DE946"/>
                </a:solidFill>
                <a:latin typeface="Verdana" pitchFamily="34" charset="0"/>
              </a:defRPr>
            </a:lvl5pPr>
            <a:lvl6pPr marL="457198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DE946"/>
                </a:solidFill>
                <a:latin typeface="Verdana" pitchFamily="34" charset="0"/>
              </a:defRPr>
            </a:lvl6pPr>
            <a:lvl7pPr marL="914395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DE946"/>
                </a:solidFill>
                <a:latin typeface="Verdana" pitchFamily="34" charset="0"/>
              </a:defRPr>
            </a:lvl7pPr>
            <a:lvl8pPr marL="1371592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DE946"/>
                </a:solidFill>
                <a:latin typeface="Verdana" pitchFamily="34" charset="0"/>
              </a:defRPr>
            </a:lvl8pPr>
            <a:lvl9pPr marL="1828789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DE946"/>
                </a:solidFill>
                <a:latin typeface="Verdana" pitchFamily="34" charset="0"/>
              </a:defRPr>
            </a:lvl9pPr>
            <a:extLst/>
          </a:lstStyle>
          <a:p>
            <a:r>
              <a:rPr lang="ru-RU" smtClean="0"/>
              <a:t/>
            </a:r>
            <a:br>
              <a:rPr lang="ru-RU" smtClean="0"/>
            </a:br>
            <a:r>
              <a:rPr lang="en-US" smtClean="0">
                <a:solidFill>
                  <a:srgbClr val="002060"/>
                </a:solidFill>
              </a:rPr>
              <a:t>II. </a:t>
            </a:r>
            <a:r>
              <a:rPr lang="ru-RU" smtClean="0">
                <a:solidFill>
                  <a:srgbClr val="002060"/>
                </a:solidFill>
              </a:rPr>
              <a:t>Экономика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32520" y="4511167"/>
            <a:ext cx="8640960" cy="151216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II. </a:t>
            </a:r>
            <a:r>
              <a:rPr lang="ru-RU" dirty="0" smtClean="0">
                <a:solidFill>
                  <a:schemeClr val="tx1"/>
                </a:solidFill>
              </a:rPr>
              <a:t>Экономическая целесообразность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32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Аспект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14637</TotalTime>
  <Words>1800</Words>
  <Application>Microsoft Office PowerPoint</Application>
  <PresentationFormat>Лист A4 (210x297 мм)</PresentationFormat>
  <Paragraphs>428</Paragraphs>
  <Slides>35</Slides>
  <Notes>31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4" baseType="lpstr">
      <vt:lpstr>Arial</vt:lpstr>
      <vt:lpstr>Arial Narrow</vt:lpstr>
      <vt:lpstr>Calibri</vt:lpstr>
      <vt:lpstr>Cambria Math</vt:lpstr>
      <vt:lpstr>Comic Sans MS</vt:lpstr>
      <vt:lpstr>Verdana</vt:lpstr>
      <vt:lpstr>Wingdings</vt:lpstr>
      <vt:lpstr>Wingdings 2</vt:lpstr>
      <vt:lpstr>Аспект</vt:lpstr>
      <vt:lpstr>«Применение фосфоритной муки с целью повышения плодородия почв.»</vt:lpstr>
      <vt:lpstr>I. Вопросы плодородия</vt:lpstr>
      <vt:lpstr>Законы плодородия</vt:lpstr>
      <vt:lpstr>«При культуре хлеба наше внимание должно быть обращено на самый дешевый источник фосфора – фосфориты. Этот источник, конечно, не столь универсален, он не везде может быть утилизирован, но все возможности его применения должны быть использованы».  Академик Д.Н. Прянишников</vt:lpstr>
      <vt:lpstr>Распределение по степени кислотности площадей почв в Республике Татарстан</vt:lpstr>
      <vt:lpstr>Распределение по степени обеспеченности подвижным фосфором площадей почв в Республике Татарстан</vt:lpstr>
      <vt:lpstr>Потребности Республики Татарстан в фосфоритной муке</vt:lpstr>
      <vt:lpstr>«Фосфор – элемент жизни и мысли, он будет нужен человечеству ВСЕГДА, это необходимо иметь ввиду как сегодня, так и особенно в будущем». Академик А.Ф. Ферсман</vt:lpstr>
      <vt:lpstr>II. Экономическая целесообразность</vt:lpstr>
      <vt:lpstr>Зависимость продуктивности севооборота (ц/га) от содержания подвижного фосфора в почве (мг/кг)</vt:lpstr>
      <vt:lpstr>Критерии определения оптимальных параметров показателей плодородия почв на примере Белоруссии</vt:lpstr>
      <vt:lpstr>Значения показателей плодородия (min – max) на примере Белоруссии</vt:lpstr>
      <vt:lpstr>Балансовый метод расчета по И.С. Шатилову и М.К. Каюмову</vt:lpstr>
      <vt:lpstr>Балансовый метод расчета И.С. Шатилова и М.К. Каюмова</vt:lpstr>
      <vt:lpstr>Исходные данные.</vt:lpstr>
      <vt:lpstr>Кировская область. Исходные данные (севооборот 10 лет).</vt:lpstr>
      <vt:lpstr>Количество аммофоса, необходимого за 10 лет севооборота при заданной урожайности и содержании подвижного фосфора в почве</vt:lpstr>
      <vt:lpstr>Количество аммофоса, необходимого за 10 лет севооборота, при заданной урожайности и содержании подвижного фосфора в почве</vt:lpstr>
      <vt:lpstr>Затраты по годам за 10 лет севооборота при заданной урожайности и содержании подвижного фосфора в почве</vt:lpstr>
      <vt:lpstr>Суммарные затраты на применение аммофоса и фосфоритной муки для достижения заданной урожайности в течение 5 лет</vt:lpstr>
      <vt:lpstr>III. Результаты стационарного опыта (Кировская область)</vt:lpstr>
      <vt:lpstr>Изучение эффективности и окупаемости минеральных удобрений и фосфоритной муки, выпускаемой ООО «Верхнекамские удобрения» Схема опыта:</vt:lpstr>
      <vt:lpstr>Химический состав фосфоритной муки Верхнекамской марка А и минерального удобрения «Гранфоска»</vt:lpstr>
      <vt:lpstr>Влияние фосфоритной муки и «Гранфоски» на урожайность яровой пшеницы (2015)</vt:lpstr>
      <vt:lpstr>Влияние фосфоритной муки и «Гранфоски» на урожайность зеленой массы клевера, один укос (2016)</vt:lpstr>
      <vt:lpstr>Влияние фосфоритной муки и «Гранфоски» на урожайность зеленой массы клевера, два укоса (2017)</vt:lpstr>
      <vt:lpstr>Показатели подвижного фосфора (мг/кг) до и после уборки опыта в 2015 и 2017 годах</vt:lpstr>
      <vt:lpstr> IV. Описание агрохимиката и технология внесения</vt:lpstr>
      <vt:lpstr> Источники удовлетворения потребности в фосфоритной муке</vt:lpstr>
      <vt:lpstr>Химический состав  фосфоритной муки Верхнекамской</vt:lpstr>
      <vt:lpstr>Техника для внесения фосфоритной муки</vt:lpstr>
      <vt:lpstr>Техника для внесения: SULKY D 120</vt:lpstr>
      <vt:lpstr>Возможности </vt:lpstr>
      <vt:lpstr>КОНТАКТНАЯ ИНФОРМАЦИЯ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Обоснование необходимости фосфоритования почв</dc:title>
  <dc:creator>torskiy</dc:creator>
  <cp:lastModifiedBy>305</cp:lastModifiedBy>
  <cp:revision>687</cp:revision>
  <cp:lastPrinted>2018-01-09T09:23:33Z</cp:lastPrinted>
  <dcterms:created xsi:type="dcterms:W3CDTF">2010-11-18T12:01:59Z</dcterms:created>
  <dcterms:modified xsi:type="dcterms:W3CDTF">2018-02-15T05:35:26Z</dcterms:modified>
</cp:coreProperties>
</file>