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5" r:id="rId2"/>
    <p:sldId id="358" r:id="rId3"/>
    <p:sldId id="345" r:id="rId4"/>
    <p:sldId id="346" r:id="rId5"/>
    <p:sldId id="351" r:id="rId6"/>
    <p:sldId id="353" r:id="rId7"/>
    <p:sldId id="359" r:id="rId8"/>
    <p:sldId id="387" r:id="rId9"/>
    <p:sldId id="388" r:id="rId10"/>
    <p:sldId id="396" r:id="rId11"/>
    <p:sldId id="355" r:id="rId1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2FF"/>
    <a:srgbClr val="00F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4665"/>
  </p:normalViewPr>
  <p:slideViewPr>
    <p:cSldViewPr snapToGrid="0" snapToObjects="1">
      <p:cViewPr>
        <p:scale>
          <a:sx n="66" d="100"/>
          <a:sy n="66" d="100"/>
        </p:scale>
        <p:origin x="-1440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F40F-43B7-427C-9919-E0BFD9F8EF5B}" type="datetimeFigureOut">
              <a:rPr lang="en-US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CAFC-1F6D-4245-8F4A-26D2F06D55F3}" type="slidenum">
              <a:rPr/>
              <a:pPr/>
              <a:t>‹#›</a:t>
            </a:fld>
            <a:endParaRPr lang="en-US"/>
          </a:p>
        </p:txBody>
      </p:sp>
      <p:sp>
        <p:nvSpPr>
          <p:cNvPr id="6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485A24-60CE-4983-9730-D35B183ADCB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20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10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8745D0F-E1F7-4128-8985-09BE5ACA7581}" type="slidenum">
              <a:rPr/>
              <a:pPr lvl="0"/>
              <a:t>‹#›</a:t>
            </a:fld>
            <a:endParaRPr lang="ru-RU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6A81-0267-4E62-91A1-9ED0DDE90681}" type="datetimeFigureOut">
              <a:rPr lang="en-US"/>
              <a:pPr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72E2-DEBC-495F-A53F-5F08A03F04F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74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1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81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81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90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90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A56E9439-ED17-4A6F-AC85-24D65F3CCC5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07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998" y="1769043"/>
            <a:ext cx="9071643" cy="4989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9F6960B2-ACD0-4D07-BFBC-BA1C6A6CDF0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78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B8A43C2D-C3E3-4BA3-8BAF-1BA46D7C019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9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9071643" cy="4989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B964DF48-4AFA-43DE-B926-529CE36F866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2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A51A9914-88A8-4D3B-AA94-80190CE5196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40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8B2144A0-35CA-44EE-B2FA-D1A11BD5105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6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1B19BA3E-F4EE-41DF-A9E8-1E116755692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6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F69147FD-047C-4BD3-9AD0-DF3378E22D3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2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54C9CE54-1C5F-4D82-9CB5-017041012BF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9611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5F40FA58-571D-4871-9215-63DB4A44ADE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1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>
          <a:xfrm>
            <a:off x="503998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>
          <a:xfrm>
            <a:off x="3447361" y="6887160"/>
            <a:ext cx="3194995" cy="5212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7227362" y="6887160"/>
            <a:ext cx="2348279" cy="521281"/>
          </a:xfrm>
        </p:spPr>
        <p:txBody>
          <a:bodyPr/>
          <a:lstStyle>
            <a:lvl1pPr>
              <a:defRPr/>
            </a:lvl1pPr>
          </a:lstStyle>
          <a:p>
            <a:pPr lvl="0"/>
            <a:fld id="{2A42E139-0B82-4AAE-AF53-4CC4CC66AB7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1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EDEACA7-554C-40B1-A87E-689AC6AD7BD7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0199" y="0"/>
            <a:ext cx="6070426" cy="7559675"/>
          </a:xfrm>
          <a:ln w="19050"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Применение жидких минеральных удобрений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Agree’s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производства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ООО «СОЮЗХИМ» на посевах сельскохозяйственных культур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401019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68127" y="632352"/>
            <a:ext cx="9652002" cy="68018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sng" dirty="0" smtClean="0">
                <a:solidFill>
                  <a:srgbClr val="FF0000"/>
                </a:solidFill>
                <a:latin typeface="Arial Black" pitchFamily="34"/>
                <a:ea typeface=""/>
                <a:cs typeface=""/>
              </a:rPr>
              <a:t>П</a:t>
            </a:r>
            <a:r>
              <a:rPr lang="ru-RU" sz="4000" b="1" i="1" u="sng" strike="noStrike" kern="1200" cap="none" spc="0" baseline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рименение ЖМУ: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i="1" u="sng" strike="noStrike" kern="1200" cap="none" spc="0" baseline="0" dirty="0" smtClean="0">
              <a:solidFill>
                <a:srgbClr val="FF0000"/>
              </a:solidFill>
              <a:uFillTx/>
              <a:latin typeface="Arial Black" pitchFamily="34"/>
              <a:ea typeface=""/>
              <a:cs typeface="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Увеличивает полевую всхожесть семян от 7 – 16 %;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 smtClean="0">
                <a:uFillTx/>
                <a:latin typeface="Arial Black" pitchFamily="34"/>
                <a:ea typeface=""/>
                <a:cs typeface=""/>
              </a:rPr>
              <a:t>Стимулирует рост и развитие вторичной корневой системы;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Способствует повышению интенсивности процессов жизнедеятельность в растениях;</a:t>
            </a:r>
            <a:endParaRPr lang="ru-RU" sz="2000" b="1" i="1" u="none" strike="noStrike" kern="1200" cap="none" spc="0" baseline="0" dirty="0" smtClean="0">
              <a:uFillTx/>
              <a:latin typeface="Arial Black" pitchFamily="34"/>
              <a:ea typeface=""/>
              <a:cs typeface="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Активизирует процесс </a:t>
            </a:r>
            <a:r>
              <a:rPr lang="ru-RU" sz="2000" b="1" i="1" dirty="0" err="1" smtClean="0">
                <a:latin typeface="Arial Black" pitchFamily="34"/>
                <a:ea typeface=""/>
                <a:cs typeface=""/>
              </a:rPr>
              <a:t>азотофиксации</a:t>
            </a: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 у клубеньковых бактерий;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 smtClean="0">
                <a:uFillTx/>
                <a:latin typeface="Arial Black" pitchFamily="34"/>
                <a:ea typeface=""/>
                <a:cs typeface=""/>
              </a:rPr>
              <a:t>Устраняет</a:t>
            </a:r>
            <a:r>
              <a:rPr lang="ru-RU" sz="2000" b="1" i="1" u="none" strike="noStrike" kern="1200" cap="none" spc="0" dirty="0" smtClean="0">
                <a:uFillTx/>
                <a:latin typeface="Arial Black" pitchFamily="34"/>
                <a:ea typeface=""/>
                <a:cs typeface=""/>
              </a:rPr>
              <a:t> признаки недостатка в элементах минерального питания;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Повышает устойчивость к заболеваниям, неблагоприятным факторам окружающей среды;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Повышает усвоение элементов минерального питания из почвы и удобрений;</a:t>
            </a:r>
          </a:p>
          <a:p>
            <a:pPr marL="342900" indent="-342900" algn="just"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Улучшает качество продукции;</a:t>
            </a:r>
          </a:p>
          <a:p>
            <a:pPr marL="342900" indent="-342900" algn="just">
              <a:buFontTx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Ускоряют сроки созревания;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dirty="0" smtClean="0">
                <a:uFillTx/>
                <a:latin typeface="Arial Black" pitchFamily="34"/>
                <a:ea typeface=""/>
                <a:cs typeface=""/>
              </a:rPr>
              <a:t> Снижает стресс от применения пестицидов;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 smtClean="0">
                <a:latin typeface="Arial Black" pitchFamily="34"/>
                <a:ea typeface=""/>
                <a:cs typeface=""/>
              </a:rPr>
              <a:t> Повышают продуктивность сельскохозяйственных культур.    </a:t>
            </a:r>
            <a:r>
              <a:rPr lang="ru-RU" sz="2400" b="1" i="1" dirty="0" smtClean="0">
                <a:latin typeface="Arial Black" pitchFamily="34"/>
                <a:ea typeface=""/>
                <a:cs typeface=""/>
              </a:rPr>
              <a:t>                                       </a:t>
            </a:r>
            <a:endParaRPr lang="ru-RU" sz="2400" b="1" i="1" u="none" strike="noStrike" kern="1200" cap="none" spc="0" dirty="0" smtClean="0">
              <a:uFillTx/>
              <a:latin typeface="Arial Black" pitchFamily="34"/>
              <a:ea typeface=""/>
              <a:cs typeface="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i="1" u="none" strike="noStrike" kern="1200" cap="none" spc="0" dirty="0" smtClean="0">
              <a:uFillTx/>
              <a:latin typeface="Arial Black" pitchFamily="34"/>
              <a:ea typeface=""/>
              <a:cs typeface="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i="1" u="none" strike="noStrike" kern="1200" cap="none" spc="0" baseline="0" dirty="0"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2240" y="179921"/>
            <a:ext cx="518160" cy="452432"/>
          </a:xfrm>
          <a:prstGeom prst="rect">
            <a:avLst/>
          </a:prstGeom>
          <a:noFill/>
          <a:ln>
            <a:noFill/>
          </a:ln>
          <a:effectLst>
            <a:outerShdw dist="35924" dir="2700000" algn="tl">
              <a:srgbClr val="EEECE1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10400" y="179921"/>
            <a:ext cx="270972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ea typeface=""/>
                <a:cs typeface="Times New Roman" pitchFamily="18"/>
              </a:rPr>
              <a:t>«АХК «СОЮЗХИМ»</a:t>
            </a:r>
            <a:endParaRPr lang="ru-RU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ea typeface=""/>
              <a:cs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1045960" y="3203774"/>
            <a:ext cx="7696338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1" u="sng" dirty="0">
                <a:solidFill>
                  <a:srgbClr val="FF0000"/>
                </a:solidFill>
                <a:latin typeface="Arial Black" pitchFamily="34"/>
                <a:ea typeface=""/>
                <a:cs typeface=""/>
              </a:rPr>
              <a:t>С</a:t>
            </a:r>
            <a:r>
              <a:rPr lang="ru-RU" sz="4000" b="1" i="1" u="sng" strike="noStrike" kern="1200" cap="none" spc="0" baseline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ПАСИБО </a:t>
            </a:r>
            <a:r>
              <a:rPr lang="ru-RU" sz="4000" b="1" i="1" u="sng" strike="noStrike" kern="1200" cap="none" spc="0" baseline="0" dirty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ЗА ВНИМАНИЕ!</a:t>
            </a:r>
            <a:endParaRPr lang="ru-RU" sz="4000" b="1" i="1" u="sng" strike="noStrike" kern="1200" cap="none" spc="0" baseline="0" dirty="0">
              <a:solidFill>
                <a:srgbClr val="0000CC"/>
              </a:solidFill>
              <a:uFillTx/>
              <a:latin typeface="Arial Black" pitchFamily="34"/>
              <a:ea typeface=""/>
              <a:cs typeface="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2240" y="179921"/>
            <a:ext cx="518160" cy="452432"/>
          </a:xfrm>
          <a:prstGeom prst="rect">
            <a:avLst/>
          </a:prstGeom>
          <a:noFill/>
          <a:ln>
            <a:noFill/>
          </a:ln>
          <a:effectLst>
            <a:outerShdw dist="35924" dir="2700000" algn="tl">
              <a:srgbClr val="EEECE1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10400" y="179921"/>
            <a:ext cx="277368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ea typeface=""/>
                <a:cs typeface="Times New Roman" pitchFamily="18"/>
              </a:rPr>
              <a:t>«СОЮЗХИМ»</a:t>
            </a:r>
            <a:endParaRPr lang="ru-RU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ea typeface=""/>
              <a:cs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763568"/>
            <a:ext cx="4289691" cy="5637231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45751E"/>
                </a:solidFill>
              </a:rPr>
              <a:t>Взаимовлияние элементов питания в почве </a:t>
            </a:r>
            <a:br>
              <a:rPr lang="ru-RU" sz="2000" b="1" dirty="0">
                <a:solidFill>
                  <a:srgbClr val="45751E"/>
                </a:solidFill>
              </a:rPr>
            </a:br>
            <a:r>
              <a:rPr lang="ru-RU" sz="2000" b="1" dirty="0">
                <a:solidFill>
                  <a:srgbClr val="45751E"/>
                </a:solidFill>
              </a:rPr>
              <a:t>(синергизм и </a:t>
            </a:r>
            <a:r>
              <a:rPr lang="ru-RU" sz="2000" b="1" dirty="0" err="1">
                <a:solidFill>
                  <a:srgbClr val="45751E"/>
                </a:solidFill>
              </a:rPr>
              <a:t>антогонизм</a:t>
            </a:r>
            <a:r>
              <a:rPr lang="ru-RU" sz="2000" b="1" dirty="0">
                <a:solidFill>
                  <a:srgbClr val="45751E"/>
                </a:solidFill>
              </a:rPr>
              <a:t>)</a:t>
            </a:r>
          </a:p>
        </p:txBody>
      </p:sp>
      <p:pic>
        <p:nvPicPr>
          <p:cNvPr id="358402" name="Picture 2" descr="рисунки пшеница.pdf"/>
          <p:cNvPicPr>
            <a:picLocks noChangeAspect="1" noChangeArrowheads="1"/>
          </p:cNvPicPr>
          <p:nvPr/>
        </p:nvPicPr>
        <p:blipFill>
          <a:blip r:embed="rId2" cstate="print"/>
          <a:srcRect t="2472"/>
          <a:stretch>
            <a:fillRect/>
          </a:stretch>
        </p:blipFill>
        <p:spPr bwMode="auto">
          <a:xfrm>
            <a:off x="4486201" y="1"/>
            <a:ext cx="5358839" cy="734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40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903" y="1977836"/>
            <a:ext cx="5892231" cy="3553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349" y="762000"/>
            <a:ext cx="8881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«Любитель выбирает удобрения. Профессионал применяет технологию</a:t>
            </a:r>
            <a:r>
              <a:rPr lang="ru-RU" sz="2400" b="1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»!!!</a:t>
            </a:r>
            <a:endParaRPr lang="ru-RU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349" y="5706716"/>
            <a:ext cx="9324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«Бочка Либиха»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Суть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модели состоит в том, что вода при наполнении бочки начинает переливаться через наименьшую доску в бочке и длина остальных досок уже не имеет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значения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2240" y="179921"/>
            <a:ext cx="518160" cy="452432"/>
          </a:xfrm>
          <a:prstGeom prst="rect">
            <a:avLst/>
          </a:prstGeom>
          <a:noFill/>
          <a:ln>
            <a:noFill/>
          </a:ln>
          <a:effectLst>
            <a:outerShdw dist="35924" dir="2700000" algn="tl">
              <a:srgbClr val="EEECE1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010400" y="179921"/>
            <a:ext cx="270163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ea typeface=""/>
                <a:cs typeface="Times New Roman" pitchFamily="18"/>
              </a:rPr>
              <a:t>«СОЮЗХИМ»</a:t>
            </a:r>
            <a:endParaRPr lang="ru-RU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ea typeface=""/>
              <a:cs typeface="Times New Roman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0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22" y="670560"/>
            <a:ext cx="96732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История открытия способа внесения элементов питания через листья растений</a:t>
            </a:r>
            <a:r>
              <a:rPr lang="ru-RU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(по Авдонину Н.С.) 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http://</a:t>
            </a:r>
            <a:r>
              <a:rPr lang="en-US" sz="1400" i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www.valleyflora.ru</a:t>
            </a:r>
            <a:r>
              <a:rPr lang="en-US" sz="1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/vnekornevyye-podkormki-1.html</a:t>
            </a:r>
            <a:r>
              <a:rPr lang="ru-RU" sz="1400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1" y="1451393"/>
            <a:ext cx="2219682" cy="3029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227" y="1684217"/>
            <a:ext cx="7122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	Прием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внесения удобрений в виде внекорневой подкормки, при котором растения получают питательные вещества через листья, в России начали изучать с 1929 года на овощных культурах. Академик Николай Сергеевич Авдонин (1954) указывал, что этот дополнительный прием внесения удобрений обусловливается тем, что во второй половине вегетации на сплошных посевах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сельхозяйственных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культур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внести удобрения в почву невозможно. Именно во второй половине вегетации большинство растений испытывают острый недостаток питательных веществ. Они особенно необходимы во время созревания, образования генеративных органов и накопления питательных веществ в растениях.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228" y="4823538"/>
            <a:ext cx="9342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	А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А. Рихтер и Н. Г. Васильева (1941) опрыскивали цинком, марганцем, бором и йодом листья подсолнечника, гортензии, периллы и других растений. Их исследования показали, что некорневая подкормка растений микроэлементами увеличивает интенсивность фотосинтеза у растений и улучшается ферментативная деятельность. </a:t>
            </a:r>
            <a:r>
              <a:rPr lang="ru-RU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Питательные вещества, полученные растениями через листья, внесенные при внекорневой подкормке, используются не только теми частями, на которые они попали, но и всеми органами растения.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179921"/>
            <a:ext cx="267688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ea typeface=""/>
                <a:cs typeface="Times New Roman" pitchFamily="18"/>
              </a:rPr>
              <a:t> «СОЮЗХИМ»</a:t>
            </a:r>
            <a:endParaRPr lang="ru-RU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ea typeface=""/>
              <a:cs typeface="Times New Roman" pitchFamily="1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2240" y="179921"/>
            <a:ext cx="518160" cy="452432"/>
          </a:xfrm>
          <a:prstGeom prst="rect">
            <a:avLst/>
          </a:prstGeom>
          <a:noFill/>
          <a:ln>
            <a:noFill/>
          </a:ln>
          <a:effectLst>
            <a:outerShdw dist="35924" dir="2700000" algn="tl">
              <a:srgbClr val="EEECE1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25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660" y="1257716"/>
            <a:ext cx="3953490" cy="5788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5808" y="1722120"/>
            <a:ext cx="50403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После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применения 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листовой подкормки, распределение питательных веществ внутри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листа и транспортировка 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их к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другим частям растения зависит от 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мобильности питательных веществ.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000" u="sng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Мобильные </a:t>
            </a:r>
            <a:r>
              <a:rPr lang="ru-RU" sz="2000" u="sng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элементы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такие как </a:t>
            </a:r>
            <a:r>
              <a:rPr lang="ru-RU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азот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фосфор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калий и сера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продвигаются вверх и вниз от точки всасывания. Они могут быть транспортированы к тем частям растения, которые больше всего в них нуждаются. Обычно это почки, молодые листья и растущие корни.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2000" u="sng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Элементы </a:t>
            </a:r>
            <a:r>
              <a:rPr lang="ru-RU" sz="2000" u="sng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 ограниченной мобильностью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такие как </a:t>
            </a:r>
            <a:r>
              <a:rPr lang="ru-RU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медь,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цинк, железо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марганец,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бор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ru-RU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кальций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распределяются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только по самому листу, и не </a:t>
            </a:r>
            <a:r>
              <a:rPr lang="ru-RU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транспортируются </a:t>
            </a:r>
            <a:r>
              <a:rPr lang="ru-RU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 другие части растения.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4244" y="632353"/>
            <a:ext cx="8067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При проведении листовой подкормки необходимо учитывать мобильность вносимых элементов питания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2240" y="179921"/>
            <a:ext cx="518160" cy="452432"/>
          </a:xfrm>
          <a:prstGeom prst="rect">
            <a:avLst/>
          </a:prstGeom>
          <a:noFill/>
          <a:ln>
            <a:noFill/>
          </a:ln>
          <a:effectLst>
            <a:outerShdw dist="35924" dir="2700000" algn="tl">
              <a:srgbClr val="EEECE1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010400" y="179921"/>
            <a:ext cx="27279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ea typeface=""/>
                <a:cs typeface="Times New Roman" pitchFamily="18"/>
              </a:rPr>
              <a:t> «СОЮЗХИМ»</a:t>
            </a:r>
            <a:endParaRPr lang="ru-RU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ea typeface=""/>
              <a:cs typeface="Times New Roman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" y="1385941"/>
            <a:ext cx="2273474" cy="40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68284" y="1657642"/>
            <a:ext cx="5439265" cy="56759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772" lvl="1" indent="0" algn="just">
              <a:spcBef>
                <a:spcPct val="50000"/>
              </a:spcBef>
              <a:buNone/>
              <a:defRPr/>
            </a:pPr>
            <a:r>
              <a:rPr lang="ru-RU" sz="1814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1) Изменив </a:t>
            </a:r>
            <a:r>
              <a:rPr lang="ru-RU" sz="1814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концентрацию элементов в тканях с помощью листовой подкормки растительный организм, стремясь к равновесию системы, </a:t>
            </a:r>
            <a:r>
              <a:rPr lang="ru-RU" sz="1814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усиливает потребление элементов питания корневой </a:t>
            </a:r>
            <a:r>
              <a:rPr lang="ru-RU" sz="181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системой – ЭФФЕКТ НАСОСА.</a:t>
            </a:r>
          </a:p>
          <a:p>
            <a:pPr marL="414772" lvl="1" indent="0" algn="just">
              <a:spcBef>
                <a:spcPct val="50000"/>
              </a:spcBef>
              <a:buNone/>
              <a:defRPr/>
            </a:pPr>
            <a:endParaRPr lang="ru-RU" sz="1814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14772" lvl="1" indent="0" algn="just">
              <a:spcBef>
                <a:spcPct val="50000"/>
              </a:spcBef>
              <a:buNone/>
              <a:defRPr/>
            </a:pPr>
            <a:r>
              <a:rPr lang="ru-RU" sz="1814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2) Растение </a:t>
            </a:r>
            <a:r>
              <a:rPr lang="ru-RU" sz="1814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потребляет больше питательных элементов из почвы и удобрений, </a:t>
            </a:r>
            <a:r>
              <a:rPr lang="ru-RU" sz="1814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повышая их эффективность на </a:t>
            </a:r>
            <a:r>
              <a:rPr lang="ru-RU" sz="181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13-18%</a:t>
            </a:r>
            <a:r>
              <a:rPr lang="ru-RU" sz="1814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1814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Листовые подкормки более эффективны при </a:t>
            </a:r>
            <a:r>
              <a:rPr lang="ru-RU" sz="1814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оптимальной схеме внесения основных удобрений в почву. </a:t>
            </a:r>
            <a:endParaRPr lang="ru-RU" sz="1814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14772" lvl="1" indent="0" algn="just">
              <a:spcBef>
                <a:spcPct val="50000"/>
              </a:spcBef>
              <a:buNone/>
              <a:defRPr/>
            </a:pPr>
            <a:endParaRPr lang="ru-RU" sz="1814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14772" lvl="1" indent="0" algn="just">
              <a:spcBef>
                <a:spcPct val="50000"/>
              </a:spcBef>
              <a:buNone/>
              <a:defRPr/>
            </a:pPr>
            <a:r>
              <a:rPr lang="ru-RU" sz="1814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3) </a:t>
            </a:r>
            <a:r>
              <a:rPr lang="ru-RU" sz="181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Обеспечение растений необходимыми элементами питания в неблагоприятных условиях (стресс) </a:t>
            </a:r>
            <a:r>
              <a:rPr lang="ru-RU" sz="1814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поддержание тем самым процессов жизнедеятельности растений. </a:t>
            </a:r>
            <a:endParaRPr lang="ru-RU" sz="2177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424629" y="624840"/>
            <a:ext cx="9082919" cy="753817"/>
          </a:xfrm>
          <a:prstGeom prst="rect">
            <a:avLst/>
          </a:prstGeom>
          <a:noFill/>
          <a:ln>
            <a:noFill/>
          </a:ln>
        </p:spPr>
        <p:txBody>
          <a:bodyPr vert="horz" wrap="square" lIns="82953" tIns="41476" rIns="82953" bIns="41476" anchor="t" anchorCtr="1" compatLnSpc="1">
            <a:spAutoFit/>
          </a:bodyPr>
          <a:lstStyle/>
          <a:p>
            <a:pPr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177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/>
                <a:ea typeface=""/>
                <a:cs typeface=""/>
              </a:rPr>
              <a:t>Принципы действия некорневой подкормки на растения:</a:t>
            </a:r>
            <a:endParaRPr lang="ru-RU" sz="2177" b="1" dirty="0">
              <a:solidFill>
                <a:schemeClr val="accent6">
                  <a:lumMod val="50000"/>
                </a:schemeClr>
              </a:solidFill>
              <a:latin typeface="Arial Black" pitchFamily="34"/>
              <a:ea typeface=""/>
              <a:cs typeface="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81" y="1385940"/>
            <a:ext cx="1826944" cy="408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92240" y="179921"/>
            <a:ext cx="518160" cy="452432"/>
          </a:xfrm>
          <a:prstGeom prst="rect">
            <a:avLst/>
          </a:prstGeom>
          <a:noFill/>
          <a:ln>
            <a:noFill/>
          </a:ln>
          <a:effectLst>
            <a:outerShdw dist="35924" dir="2700000" algn="tl">
              <a:srgbClr val="EEECE1"/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010400" y="179921"/>
            <a:ext cx="275844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ea typeface=""/>
                <a:cs typeface="Times New Roman" pitchFamily="18"/>
              </a:rPr>
              <a:t> «СОЮЗХИМ»</a:t>
            </a:r>
            <a:endParaRPr lang="ru-RU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ea typeface=""/>
              <a:cs typeface="Times New Roman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5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117566" y="251441"/>
            <a:ext cx="968175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Состав ЖМУ:</a:t>
            </a:r>
            <a:endParaRPr lang="en-US" sz="4000" b="1" i="0" u="none" strike="noStrike" kern="1200" cap="none" spc="0" baseline="0" dirty="0" smtClean="0">
              <a:solidFill>
                <a:srgbClr val="FF0000"/>
              </a:solidFill>
              <a:uFillTx/>
              <a:latin typeface="Arial Black" pitchFamily="34"/>
              <a:ea typeface=""/>
              <a:cs typeface="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59328"/>
            <a:ext cx="1008062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Helvetica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Helvetica" charset="0"/>
              </a:rPr>
              <a:t>		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prstClr val="black"/>
                </a:solidFill>
                <a:latin typeface="TimesNewRomanPSMT" charset="0"/>
              </a:rPr>
              <a:t>Макро и микро элементы (до 15 – 17 шт.);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prstClr val="black"/>
                </a:solidFill>
                <a:latin typeface="TimesNewRomanPSMT" charset="0"/>
              </a:rPr>
              <a:t>Микроэлементы в хелатной форме;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prstClr val="black"/>
                </a:solidFill>
                <a:latin typeface="TimesNewRomanPSMT" charset="0"/>
              </a:rPr>
              <a:t>Аминокислоты </a:t>
            </a:r>
            <a:r>
              <a:rPr lang="en-US" sz="2800" b="1" dirty="0" smtClean="0">
                <a:solidFill>
                  <a:prstClr val="black"/>
                </a:solidFill>
                <a:latin typeface="TimesNewRomanPSMT" charset="0"/>
              </a:rPr>
              <a:t>в L-</a:t>
            </a:r>
            <a:r>
              <a:rPr lang="en-US" sz="2800" b="1" dirty="0" err="1" smtClean="0">
                <a:solidFill>
                  <a:prstClr val="black"/>
                </a:solidFill>
                <a:latin typeface="TimesNewRomanPSMT" charset="0"/>
              </a:rPr>
              <a:t>форме</a:t>
            </a:r>
            <a:r>
              <a:rPr lang="ru-RU" sz="2800" b="1" dirty="0" smtClean="0">
                <a:solidFill>
                  <a:prstClr val="black"/>
                </a:solidFill>
                <a:latin typeface="TimesNewRomanPSMT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prstClr val="black"/>
                </a:solidFill>
                <a:latin typeface="TimesNewRomanPSMT" charset="0"/>
              </a:rPr>
              <a:t>ПАВ;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prstClr val="black"/>
                </a:solidFill>
                <a:latin typeface="TimesNewRomanPSMT" charset="0"/>
              </a:rPr>
              <a:t>Хелатирующий</a:t>
            </a:r>
            <a:r>
              <a:rPr lang="ru-RU" sz="2800" b="1" dirty="0" smtClean="0">
                <a:solidFill>
                  <a:prstClr val="black"/>
                </a:solidFill>
                <a:latin typeface="TimesNewRomanPSMT" charset="0"/>
              </a:rPr>
              <a:t> агент (ЭДТА)</a:t>
            </a:r>
          </a:p>
          <a:p>
            <a:pPr marL="342900" indent="-342900"/>
            <a:endParaRPr lang="ru-RU" sz="2000" dirty="0" smtClean="0">
              <a:solidFill>
                <a:prstClr val="black"/>
              </a:solidFill>
              <a:latin typeface="TimesNewRomanPSMT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NewRomanPSMT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Особенности применения ЖМУ: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1. совместно с пестицидными обработками; </a:t>
            </a:r>
          </a:p>
          <a:p>
            <a:r>
              <a:rPr lang="ru-RU" sz="2400" dirty="0" smtClean="0"/>
              <a:t>2. не требует специальных средств индивидуальной защиты;</a:t>
            </a:r>
          </a:p>
          <a:p>
            <a:r>
              <a:rPr lang="ru-RU" sz="2400" dirty="0" smtClean="0"/>
              <a:t>3. не проводить подкормки в жаркую солнечную погоду при сильном прерывистом ветре (скорость ветра не более 4-5 м/с);</a:t>
            </a:r>
          </a:p>
          <a:p>
            <a:r>
              <a:rPr lang="ru-RU" sz="2400" dirty="0" smtClean="0"/>
              <a:t>4. подкормку проводить свежеприготовленным рабочим раствором, в утренние и вечерние часы (оптимальный температурный интервал </a:t>
            </a:r>
            <a:r>
              <a:rPr lang="ru-RU" sz="2400" dirty="0" smtClean="0"/>
              <a:t>13 </a:t>
            </a:r>
            <a:r>
              <a:rPr lang="ru-RU" sz="2400" dirty="0" smtClean="0"/>
              <a:t>– 20 С);</a:t>
            </a:r>
          </a:p>
          <a:p>
            <a:r>
              <a:rPr lang="ru-RU" sz="2400" dirty="0" smtClean="0"/>
              <a:t>5. Недопустимы обработки с использованием авиации.</a:t>
            </a:r>
            <a:endParaRPr lang="uk-UA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117566" y="251441"/>
            <a:ext cx="968175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Содержание</a:t>
            </a:r>
            <a:r>
              <a:rPr lang="ru-RU" sz="2400" b="1" i="0" u="none" strike="noStrike" kern="1200" cap="none" spc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 элементов питания в ЖМУ «А</a:t>
            </a:r>
            <a:r>
              <a:rPr lang="en-US" sz="2400" b="1" i="0" u="none" strike="noStrike" kern="1200" cap="none" spc="0" dirty="0" err="1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grees</a:t>
            </a:r>
            <a:r>
              <a:rPr lang="ru-RU" sz="2400" b="1" i="0" u="none" strike="noStrike" kern="1200" cap="none" spc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»,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/>
                <a:ea typeface=""/>
                <a:cs typeface=""/>
              </a:rPr>
              <a:t>г/л</a:t>
            </a:r>
            <a:r>
              <a:rPr lang="ru-RU" sz="2400" b="1" i="0" u="none" strike="noStrike" kern="1200" cap="none" spc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:</a:t>
            </a:r>
            <a:endParaRPr lang="en-US" sz="2400" b="1" i="0" u="none" strike="noStrike" kern="1200" cap="none" spc="0" baseline="0" dirty="0" smtClean="0">
              <a:solidFill>
                <a:srgbClr val="FF0000"/>
              </a:solidFill>
              <a:uFillTx/>
              <a:latin typeface="Arial Black" pitchFamily="34"/>
              <a:ea typeface=""/>
              <a:cs typeface="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3105"/>
            <a:ext cx="1008062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Helvetica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Helvetica" charset="0"/>
              </a:rPr>
              <a:t>		</a:t>
            </a:r>
            <a:r>
              <a:rPr lang="ru-RU" sz="1600" dirty="0" smtClean="0">
                <a:solidFill>
                  <a:srgbClr val="0432FF"/>
                </a:solidFill>
                <a:latin typeface="Helvetica" charset="0"/>
              </a:rPr>
              <a:t>               Форсаж</a:t>
            </a:r>
            <a:r>
              <a:rPr lang="ru-RU" sz="1600" dirty="0" smtClean="0">
                <a:solidFill>
                  <a:srgbClr val="0432FF"/>
                </a:solidFill>
                <a:latin typeface="TimesNewRomanPSMT" charset="0"/>
              </a:rPr>
              <a:t>   Азот      </a:t>
            </a:r>
            <a:r>
              <a:rPr lang="ru-RU" sz="1600" dirty="0" err="1" smtClean="0">
                <a:solidFill>
                  <a:srgbClr val="0432FF"/>
                </a:solidFill>
                <a:latin typeface="TimesNewRomanPSMT" charset="0"/>
              </a:rPr>
              <a:t>АзотКалий</a:t>
            </a:r>
            <a:r>
              <a:rPr lang="ru-RU" sz="1600" dirty="0" smtClean="0">
                <a:solidFill>
                  <a:srgbClr val="0432FF"/>
                </a:solidFill>
                <a:latin typeface="TimesNewRomanPSMT" charset="0"/>
              </a:rPr>
              <a:t> </a:t>
            </a:r>
            <a:r>
              <a:rPr lang="ru-RU" sz="1600" dirty="0" smtClean="0">
                <a:solidFill>
                  <a:srgbClr val="0432FF"/>
                </a:solidFill>
                <a:latin typeface="Helvetica" charset="0"/>
              </a:rPr>
              <a:t> </a:t>
            </a:r>
            <a:r>
              <a:rPr lang="ru-RU" sz="1600" dirty="0" err="1" smtClean="0">
                <a:solidFill>
                  <a:srgbClr val="0432FF"/>
                </a:solidFill>
                <a:latin typeface="Helvetica" charset="0"/>
              </a:rPr>
              <a:t>Аминовит</a:t>
            </a:r>
            <a:r>
              <a:rPr lang="ru-RU" sz="1600" dirty="0" smtClean="0">
                <a:solidFill>
                  <a:srgbClr val="0432FF"/>
                </a:solidFill>
                <a:latin typeface="Helvetica" charset="0"/>
              </a:rPr>
              <a:t> </a:t>
            </a:r>
            <a:r>
              <a:rPr lang="ru-RU" sz="1600" dirty="0" smtClean="0">
                <a:solidFill>
                  <a:srgbClr val="0432FF"/>
                </a:solidFill>
                <a:latin typeface="TimesNewRomanPSMT" charset="0"/>
              </a:rPr>
              <a:t>  Фосфор   Бор</a:t>
            </a:r>
            <a:r>
              <a:rPr lang="ru-RU" sz="1600" dirty="0" smtClean="0">
                <a:solidFill>
                  <a:srgbClr val="00FA00"/>
                </a:solidFill>
                <a:latin typeface="Helvetica" charset="0"/>
              </a:rPr>
              <a:t>      </a:t>
            </a:r>
            <a:r>
              <a:rPr lang="ru-RU" sz="1600" dirty="0" smtClean="0">
                <a:solidFill>
                  <a:srgbClr val="0432FF"/>
                </a:solidFill>
                <a:latin typeface="Helvetica" charset="0"/>
              </a:rPr>
              <a:t>Магний      Цинк</a:t>
            </a:r>
          </a:p>
          <a:p>
            <a:endParaRPr lang="ru-RU" sz="1400" dirty="0" smtClean="0">
              <a:solidFill>
                <a:prstClr val="black"/>
              </a:solidFill>
              <a:latin typeface="Helvetica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NewRomanPSMT" charset="0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dirty="0" err="1" smtClean="0">
                <a:solidFill>
                  <a:prstClr val="black"/>
                </a:solidFill>
                <a:latin typeface="TimesNewRomanPSMT" charset="0"/>
              </a:rPr>
              <a:t>Азот</a:t>
            </a:r>
            <a:r>
              <a:rPr lang="en-US" dirty="0" smtClean="0">
                <a:solidFill>
                  <a:prstClr val="black"/>
                </a:solidFill>
                <a:latin typeface="TimesNewRomanPSMT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NewRomanPSMT" charset="0"/>
              </a:rPr>
              <a:t>общий</a:t>
            </a:r>
            <a:r>
              <a:rPr lang="en-US" sz="14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38,00    </a:t>
            </a:r>
            <a:r>
              <a:rPr lang="ru-RU" sz="1600" b="1" dirty="0" smtClean="0">
                <a:solidFill>
                  <a:srgbClr val="FF0000"/>
                </a:solidFill>
                <a:latin typeface="Helvetica" charset="0"/>
              </a:rPr>
              <a:t>416</a:t>
            </a:r>
            <a:r>
              <a:rPr lang="en-US" sz="1600" b="1" dirty="0" smtClean="0">
                <a:solidFill>
                  <a:srgbClr val="FF0000"/>
                </a:solidFill>
                <a:latin typeface="TimesNewRomanPSMT" charset="0"/>
              </a:rPr>
              <a:t>,00</a:t>
            </a:r>
            <a:r>
              <a:rPr lang="ru-RU" sz="1600" b="1" dirty="0" smtClean="0">
                <a:solidFill>
                  <a:srgbClr val="FF0000"/>
                </a:solidFill>
                <a:latin typeface="TimesNewRomanPSMT" charset="0"/>
              </a:rPr>
              <a:t>      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100,00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80,00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12,00     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59,00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- 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   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-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        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в т.ч. амидный (</a:t>
            </a:r>
            <a:r>
              <a:rPr lang="en-US" sz="1600" dirty="0" smtClean="0">
                <a:latin typeface="TimesNewRomanPSMT" charset="0"/>
              </a:rPr>
              <a:t>N-NH2)</a:t>
            </a:r>
            <a:r>
              <a:rPr lang="ru-RU" sz="1600" dirty="0" smtClean="0">
                <a:solidFill>
                  <a:srgbClr val="FF0000"/>
                </a:solidFill>
                <a:latin typeface="TimesNewRomanPSMT" charset="0"/>
              </a:rPr>
              <a:t>                       200,00      100,00               </a:t>
            </a:r>
            <a:r>
              <a:rPr lang="ru-RU" sz="1600" dirty="0" smtClean="0">
                <a:latin typeface="TimesNewRomanPSMT" charset="0"/>
              </a:rPr>
              <a:t>-               -              -              -             -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Калий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30,00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b="1" dirty="0" smtClean="0">
                <a:latin typeface="Helvetica" charset="0"/>
              </a:rPr>
              <a:t>   -</a:t>
            </a:r>
            <a:r>
              <a:rPr lang="ru-RU" sz="1600" b="1" dirty="0" smtClean="0">
                <a:solidFill>
                  <a:srgbClr val="FF0000"/>
                </a:solidFill>
                <a:latin typeface="Helvetica" charset="0"/>
              </a:rPr>
              <a:t>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110,00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12,00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-        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fi-FI" sz="1600" dirty="0">
                <a:solidFill>
                  <a:prstClr val="black"/>
                </a:solidFill>
                <a:latin typeface="TimesNewRomanPSMT" charset="0"/>
              </a:rPr>
              <a:t>3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fi-FI" sz="1600" dirty="0" err="1">
                <a:solidFill>
                  <a:prstClr val="black"/>
                </a:solidFill>
                <a:latin typeface="TimesNewRomanPSMT" charset="0"/>
              </a:rPr>
              <a:t>Фосфор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30,00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-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fi-FI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fi-FI" sz="1600" dirty="0">
                <a:solidFill>
                  <a:prstClr val="black"/>
                </a:solidFill>
                <a:latin typeface="TimesNewRomanPSMT" charset="0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10,00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100,00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     -              -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-</a:t>
            </a:r>
            <a:endParaRPr lang="fi-FI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imesNewRomanPSMT" charset="0"/>
              </a:rPr>
              <a:t>4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TimesNewRomanPSMT" charset="0"/>
              </a:rPr>
              <a:t>Сера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30,00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1,30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Helvetica" charset="0"/>
              </a:rPr>
              <a:t>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90,00</a:t>
            </a:r>
            <a:r>
              <a:rPr lang="ru-RU" sz="1600" b="1" dirty="0" smtClean="0">
                <a:solidFill>
                  <a:srgbClr val="FF0000"/>
                </a:solidFill>
                <a:latin typeface="Helvetica" charset="0"/>
              </a:rPr>
              <a:t>  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b="1" dirty="0" smtClean="0">
                <a:latin typeface="Helvetica" charset="0"/>
              </a:rPr>
              <a:t>      </a:t>
            </a:r>
            <a:r>
              <a:rPr lang="ru-RU" sz="1600" dirty="0" smtClean="0">
                <a:latin typeface="Helvetica" charset="0"/>
              </a:rPr>
              <a:t>1,10</a:t>
            </a:r>
            <a:r>
              <a:rPr lang="ru-RU" sz="1600" b="1" dirty="0" smtClean="0">
                <a:latin typeface="Helvetica" charset="0"/>
              </a:rPr>
              <a:t>           -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-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fi-FI" sz="1600" dirty="0">
                <a:solidFill>
                  <a:prstClr val="black"/>
                </a:solidFill>
                <a:latin typeface="TimesNewRomanPSMT" charset="0"/>
              </a:rPr>
              <a:t>5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fi-FI" sz="1600" dirty="0" err="1">
                <a:solidFill>
                  <a:prstClr val="black"/>
                </a:solidFill>
                <a:latin typeface="TimesNewRomanPSMT" charset="0"/>
              </a:rPr>
              <a:t>Магний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1,00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1,30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1,10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2,40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1,20           -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120,00       </a:t>
            </a:r>
            <a:r>
              <a:rPr lang="ru-RU" sz="1600" dirty="0" smtClean="0">
                <a:latin typeface="Helvetica" charset="0"/>
              </a:rPr>
              <a:t>-</a:t>
            </a:r>
            <a:endParaRPr lang="fi-FI" sz="1600" dirty="0">
              <a:latin typeface="Helvetica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6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Цинк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0,50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1,60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1,60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3,40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1,60         0,02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130,00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  <a:p>
            <a:r>
              <a:rPr lang="fi-FI" sz="1600" dirty="0">
                <a:solidFill>
                  <a:prstClr val="black"/>
                </a:solidFill>
                <a:latin typeface="TimesNewRomanPSMT" charset="0"/>
              </a:rPr>
              <a:t>7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fi-FI" sz="1600" dirty="0" err="1">
                <a:solidFill>
                  <a:prstClr val="black"/>
                </a:solidFill>
                <a:latin typeface="TimesNewRomanPSMT" charset="0"/>
              </a:rPr>
              <a:t>Медь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0,50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1,60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1,60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3,80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1,60         0,02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          -</a:t>
            </a:r>
            <a:endParaRPr lang="fi-FI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8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Железо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0,20         0,02           -           -</a:t>
            </a:r>
            <a:endParaRPr lang="is-I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9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Марганец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0,50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1,60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1,60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0,40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1,60         0,02           -      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10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Молибден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0,50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0,50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0,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50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0,50</a:t>
            </a:r>
            <a:r>
              <a:rPr lang="ru-RU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0,50         1,00           -           -</a:t>
            </a:r>
            <a:endParaRPr lang="is-I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imesNewRomanPSMT" charset="0"/>
              </a:rPr>
              <a:t>11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TimesNewRomanPSMT" charset="0"/>
              </a:rPr>
              <a:t>Бор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0,60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0,30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latin typeface="Helvetica" charset="0"/>
              </a:rPr>
              <a:t>0,20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1,00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0,30  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130,00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-      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imesNewRomanPSMT" charset="0"/>
              </a:rPr>
              <a:t>12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TimesNewRomanPSMT" charset="0"/>
              </a:rPr>
              <a:t>Кобальт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0,30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0,20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0,10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0,30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0,20           -               -      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13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Хром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0,30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-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  0,30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- 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              -           -</a:t>
            </a:r>
            <a:endParaRPr lang="is-I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14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Ванадий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    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  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- 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              -           -</a:t>
            </a:r>
            <a:endParaRPr lang="is-I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15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Литий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0,20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is-IS" sz="1600" dirty="0">
                <a:solidFill>
                  <a:prstClr val="black"/>
                </a:solidFill>
                <a:latin typeface="TimesNewRomanPSMT" charset="0"/>
              </a:rPr>
              <a:t> 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- 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              -           -</a:t>
            </a:r>
            <a:endParaRPr lang="is-I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imesNewRomanPSMT" charset="0"/>
              </a:rPr>
              <a:t>16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TimesNewRomanPSMT" charset="0"/>
              </a:rPr>
              <a:t>Никель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0,10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</a:t>
            </a:r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0,10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-              -               -      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imesNewRomanPSMT" charset="0"/>
              </a:rPr>
              <a:t>17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TimesNewRomanPSMT" charset="0"/>
              </a:rPr>
              <a:t>Селен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0,10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0,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30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0,30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TimesNewRomanPSMT" charset="0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0,10             -              -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-            -</a:t>
            </a:r>
            <a:endParaRPr lang="en-US" sz="1600" dirty="0">
              <a:solidFill>
                <a:prstClr val="black"/>
              </a:solidFill>
              <a:latin typeface="Helvetica" charset="0"/>
            </a:endParaRPr>
          </a:p>
          <a:p>
            <a:pPr marL="342900" indent="-342900">
              <a:buAutoNum type="arabicPlain" startAt="18"/>
            </a:pP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Аминокислоты</a:t>
            </a:r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                                  </a:t>
            </a:r>
          </a:p>
          <a:p>
            <a:pPr marL="342900" indent="-342900"/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    </a:t>
            </a:r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в L-</a:t>
            </a: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форме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150,00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1,00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0,00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75,00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3,00         10,00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165,00   165,00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  <a:p>
            <a:pPr marL="342900" indent="-342900">
              <a:buAutoNum type="arabicPlain" startAt="19"/>
            </a:pPr>
            <a:r>
              <a:rPr lang="uk-UA" sz="1600" dirty="0" err="1" smtClean="0">
                <a:solidFill>
                  <a:prstClr val="black"/>
                </a:solidFill>
                <a:latin typeface="Helvetica" charset="0"/>
              </a:rPr>
              <a:t>Гуминовые</a:t>
            </a:r>
            <a:r>
              <a:rPr lang="uk-UA" sz="1600" dirty="0" smtClean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uk-UA" sz="1600" dirty="0" err="1" smtClean="0">
                <a:solidFill>
                  <a:prstClr val="black"/>
                </a:solidFill>
                <a:latin typeface="Helvetica" charset="0"/>
              </a:rPr>
              <a:t>кислоты</a:t>
            </a:r>
            <a:r>
              <a:rPr lang="uk-UA" sz="1600" dirty="0" smtClean="0">
                <a:solidFill>
                  <a:prstClr val="black"/>
                </a:solidFill>
                <a:latin typeface="Helvetica" charset="0"/>
              </a:rPr>
              <a:t>         10,00	  </a:t>
            </a:r>
            <a:r>
              <a:rPr lang="uk-UA" sz="1600" dirty="0" smtClean="0">
                <a:solidFill>
                  <a:prstClr val="black"/>
                </a:solidFill>
                <a:latin typeface="TimesNewRomanPSMT" charset="0"/>
              </a:rPr>
              <a:t>-</a:t>
            </a:r>
            <a:r>
              <a:rPr lang="uk-UA" sz="1600" dirty="0" smtClean="0">
                <a:solidFill>
                  <a:prstClr val="black"/>
                </a:solidFill>
                <a:latin typeface="Helvetica" charset="0"/>
              </a:rPr>
              <a:t>               -               10,00	     1,00           1,00          -            -</a:t>
            </a:r>
            <a:endParaRPr lang="uk-UA" sz="1600" dirty="0" smtClean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117566" y="251441"/>
            <a:ext cx="968175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Содержание</a:t>
            </a:r>
            <a:r>
              <a:rPr lang="ru-RU" sz="2400" b="1" i="0" u="none" strike="noStrike" kern="1200" cap="none" spc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 элементов питания в ЖМУ «А</a:t>
            </a:r>
            <a:r>
              <a:rPr lang="en-US" sz="2400" b="1" i="0" u="none" strike="noStrike" kern="1200" cap="none" spc="0" dirty="0" err="1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grees</a:t>
            </a:r>
            <a:r>
              <a:rPr lang="ru-RU" sz="2400" b="1" i="0" u="none" strike="noStrike" kern="1200" cap="none" spc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»,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/>
                <a:ea typeface=""/>
                <a:cs typeface=""/>
              </a:rPr>
              <a:t>г/л</a:t>
            </a:r>
            <a:r>
              <a:rPr lang="ru-RU" sz="2400" b="1" i="0" u="none" strike="noStrike" kern="1200" cap="none" spc="0" dirty="0" smtClean="0">
                <a:solidFill>
                  <a:srgbClr val="FF0000"/>
                </a:solidFill>
                <a:uFillTx/>
                <a:latin typeface="Arial Black" pitchFamily="34"/>
                <a:ea typeface=""/>
                <a:cs typeface=""/>
              </a:rPr>
              <a:t>:</a:t>
            </a:r>
            <a:endParaRPr lang="en-US" sz="2400" b="1" i="0" u="none" strike="noStrike" kern="1200" cap="none" spc="0" baseline="0" dirty="0" smtClean="0">
              <a:solidFill>
                <a:srgbClr val="FF0000"/>
              </a:solidFill>
              <a:uFillTx/>
              <a:latin typeface="Arial Black" pitchFamily="34"/>
              <a:ea typeface=""/>
              <a:cs typeface="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3105"/>
            <a:ext cx="100806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Helvetica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Helvetica" charset="0"/>
              </a:rPr>
              <a:t>		</a:t>
            </a:r>
            <a:r>
              <a:rPr lang="ru-RU" sz="1600" dirty="0" smtClean="0">
                <a:solidFill>
                  <a:srgbClr val="0432FF"/>
                </a:solidFill>
                <a:latin typeface="Helvetica" charset="0"/>
              </a:rPr>
              <a:t>               Железо</a:t>
            </a:r>
            <a:r>
              <a:rPr lang="ru-RU" sz="1600" dirty="0" smtClean="0">
                <a:solidFill>
                  <a:srgbClr val="0432FF"/>
                </a:solidFill>
                <a:latin typeface="TimesNewRomanPSMT" charset="0"/>
              </a:rPr>
              <a:t>   Медь      Кремний </a:t>
            </a:r>
            <a:r>
              <a:rPr lang="ru-RU" sz="1600" dirty="0" smtClean="0">
                <a:solidFill>
                  <a:srgbClr val="0432FF"/>
                </a:solidFill>
                <a:latin typeface="Helvetica" charset="0"/>
              </a:rPr>
              <a:t>        Сера </a:t>
            </a:r>
            <a:r>
              <a:rPr lang="ru-RU" sz="1600" dirty="0" smtClean="0">
                <a:solidFill>
                  <a:srgbClr val="0432FF"/>
                </a:solidFill>
                <a:latin typeface="TimesNewRomanPSMT" charset="0"/>
              </a:rPr>
              <a:t>     Кальций   Молибден</a:t>
            </a:r>
            <a:endParaRPr lang="ru-RU" sz="1600" dirty="0" smtClean="0">
              <a:solidFill>
                <a:srgbClr val="0432FF"/>
              </a:solidFill>
              <a:latin typeface="Helvetica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Helvetica" charset="0"/>
            </a:endParaRPr>
          </a:p>
          <a:p>
            <a:pPr marL="342900" indent="-342900">
              <a:buAutoNum type="arabicPlain"/>
            </a:pPr>
            <a:r>
              <a:rPr lang="en-US" dirty="0" err="1" smtClean="0">
                <a:solidFill>
                  <a:prstClr val="black"/>
                </a:solidFill>
                <a:latin typeface="TimesNewRomanPSMT" charset="0"/>
              </a:rPr>
              <a:t>Азот</a:t>
            </a:r>
            <a:r>
              <a:rPr lang="en-US" dirty="0" smtClean="0">
                <a:solidFill>
                  <a:prstClr val="black"/>
                </a:solidFill>
                <a:latin typeface="TimesNewRomanPSMT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NewRomanPSMT" charset="0"/>
              </a:rPr>
              <a:t>общий</a:t>
            </a:r>
            <a:r>
              <a:rPr lang="en-US" sz="14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</a:rPr>
              <a:t>       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 </a:t>
            </a:r>
          </a:p>
          <a:p>
            <a:pPr marL="342900" indent="-342900"/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в т.ч. амидный (</a:t>
            </a:r>
            <a:r>
              <a:rPr lang="en-US" sz="1600" dirty="0" smtClean="0">
                <a:latin typeface="TimesNewRomanPSMT" charset="0"/>
              </a:rPr>
              <a:t>N-NH2)</a:t>
            </a:r>
            <a:r>
              <a:rPr lang="ru-RU" sz="1600" dirty="0" smtClean="0">
                <a:solidFill>
                  <a:srgbClr val="FF0000"/>
                </a:solidFill>
                <a:latin typeface="TimesNewRomanPSMT" charset="0"/>
              </a:rPr>
              <a:t>                      </a:t>
            </a:r>
            <a:r>
              <a:rPr lang="ru-RU" sz="1600" dirty="0" smtClean="0">
                <a:latin typeface="TimesNewRomanPSMT" charset="0"/>
              </a:rPr>
              <a:t>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TimesNewRomanPSMT" charset="0"/>
              </a:rPr>
              <a:t>105,0          34,0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TimesNewRomanPSMT" charset="0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Калий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250,0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  <a:p>
            <a:r>
              <a:rPr lang="fi-FI" sz="1600" dirty="0">
                <a:solidFill>
                  <a:prstClr val="black"/>
                </a:solidFill>
                <a:latin typeface="TimesNewRomanPSMT" charset="0"/>
              </a:rPr>
              <a:t>3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Кальций                 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147,0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4              </a:t>
            </a:r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Кремний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130,0</a:t>
            </a:r>
            <a:endParaRPr lang="fi-FI" sz="1600" dirty="0">
              <a:solidFill>
                <a:srgbClr val="FF0000"/>
              </a:solidFill>
              <a:latin typeface="Helvetica" charset="0"/>
            </a:endParaRPr>
          </a:p>
          <a:p>
            <a:pPr marL="342900" indent="-342900"/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5              </a:t>
            </a:r>
            <a:r>
              <a:rPr lang="en-US" sz="1600" dirty="0" err="1" smtClean="0">
                <a:solidFill>
                  <a:prstClr val="black"/>
                </a:solidFill>
                <a:latin typeface="TimesNewRomanPSMT" charset="0"/>
              </a:rPr>
              <a:t>Сера</a:t>
            </a:r>
            <a:r>
              <a:rPr lang="en-U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550,0</a:t>
            </a:r>
            <a:endParaRPr lang="en-US" sz="1600" dirty="0">
              <a:solidFill>
                <a:srgbClr val="FF0000"/>
              </a:solidFill>
              <a:latin typeface="Helvetica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6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fi-FI" sz="1600" dirty="0" err="1">
                <a:solidFill>
                  <a:prstClr val="black"/>
                </a:solidFill>
                <a:latin typeface="TimesNewRomanPSMT" charset="0"/>
              </a:rPr>
              <a:t>Медь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50,0</a:t>
            </a:r>
            <a:r>
              <a:rPr lang="fi-FI" sz="1600" dirty="0">
                <a:solidFill>
                  <a:prstClr val="black"/>
                </a:solidFill>
                <a:latin typeface="Helvetica" charset="0"/>
              </a:rPr>
              <a:t>	</a:t>
            </a:r>
          </a:p>
          <a:p>
            <a:pPr marL="342900" indent="-342900"/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7            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Железо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15,0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	</a:t>
            </a:r>
          </a:p>
          <a:p>
            <a:pPr marL="342900" indent="-342900"/>
            <a:r>
              <a:rPr lang="ru-RU" sz="1600" dirty="0" smtClean="0">
                <a:solidFill>
                  <a:prstClr val="black"/>
                </a:solidFill>
                <a:latin typeface="TimesNewRomanPSMT" charset="0"/>
              </a:rPr>
              <a:t>8              </a:t>
            </a:r>
            <a:r>
              <a:rPr lang="is-IS" sz="1600" dirty="0" smtClean="0">
                <a:solidFill>
                  <a:prstClr val="black"/>
                </a:solidFill>
                <a:latin typeface="TimesNewRomanPSMT" charset="0"/>
              </a:rPr>
              <a:t>Молибден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     </a:t>
            </a:r>
            <a:r>
              <a:rPr lang="is-IS" sz="1600" dirty="0">
                <a:solidFill>
                  <a:prstClr val="black"/>
                </a:solidFill>
                <a:latin typeface="Helvetica" charset="0"/>
              </a:rPr>
              <a:t>		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                             </a:t>
            </a:r>
            <a:r>
              <a:rPr lang="ru-RU" sz="1600" dirty="0" smtClean="0">
                <a:solidFill>
                  <a:srgbClr val="FF0000"/>
                </a:solidFill>
                <a:latin typeface="Helvetica" charset="0"/>
              </a:rPr>
              <a:t>80,0</a:t>
            </a:r>
            <a:r>
              <a:rPr lang="ru-RU" sz="1600" dirty="0" smtClean="0">
                <a:solidFill>
                  <a:prstClr val="black"/>
                </a:solidFill>
                <a:latin typeface="Helvetica" charset="0"/>
              </a:rPr>
              <a:t>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877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223</Words>
  <Application>Microsoft Office PowerPoint</Application>
  <PresentationFormat>Произвольный</PresentationFormat>
  <Paragraphs>91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</vt:lpstr>
      <vt:lpstr>Применение жидких минеральных удобрений  Agree’s, производства  ООО «СОЮЗХИМ» на посевах сельскохозяйственных культур  </vt:lpstr>
      <vt:lpstr>Взаимовлияние элементов питания в почве  (синергизм и антогонизм)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Виктор</cp:lastModifiedBy>
  <cp:revision>265</cp:revision>
  <dcterms:created xsi:type="dcterms:W3CDTF">2009-04-16T11:32:32Z</dcterms:created>
  <dcterms:modified xsi:type="dcterms:W3CDTF">2018-02-15T06:40:42Z</dcterms:modified>
</cp:coreProperties>
</file>