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7" r:id="rId2"/>
    <p:sldMasterId id="2147483660" r:id="rId3"/>
    <p:sldMasterId id="2147483663" r:id="rId4"/>
    <p:sldMasterId id="2147483666" r:id="rId5"/>
  </p:sldMasterIdLst>
  <p:notesMasterIdLst>
    <p:notesMasterId r:id="rId12"/>
  </p:notesMasterIdLst>
  <p:handoutMasterIdLst>
    <p:handoutMasterId r:id="rId13"/>
  </p:handoutMasterIdLst>
  <p:sldIdLst>
    <p:sldId id="355" r:id="rId6"/>
    <p:sldId id="262" r:id="rId7"/>
    <p:sldId id="352" r:id="rId8"/>
    <p:sldId id="320" r:id="rId9"/>
    <p:sldId id="264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6E3"/>
    <a:srgbClr val="F8F8F8"/>
    <a:srgbClr val="CC0000"/>
    <a:srgbClr val="4BAF7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6953" autoAdjust="0"/>
  </p:normalViewPr>
  <p:slideViewPr>
    <p:cSldViewPr>
      <p:cViewPr>
        <p:scale>
          <a:sx n="60" d="100"/>
          <a:sy n="60" d="100"/>
        </p:scale>
        <p:origin x="-156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6A04-7AED-400D-8FF6-A330939924B7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42556-97F7-4FDC-A22C-B64390923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C1FFA-3942-40D0-85C1-614F0BD70123}" type="datetimeFigureOut">
              <a:rPr lang="ru-RU" smtClean="0"/>
              <a:pPr/>
              <a:t>14.02.2018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56C05-D1AF-4D94-94BB-123E355698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ис\Desktop\1-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6" name="Picture 4" descr="C:\Users\Денис\Desktop\1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8596" y="2071678"/>
            <a:ext cx="4429156" cy="1470025"/>
          </a:xfrm>
        </p:spPr>
        <p:txBody>
          <a:bodyPr anchor="t">
            <a:normAutofit/>
          </a:bodyPr>
          <a:lstStyle>
            <a:lvl1pPr algn="l">
              <a:defRPr sz="3500" b="1" spc="600"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4500594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Денис\Desktop\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214842" cy="1143000"/>
          </a:xfrm>
        </p:spPr>
        <p:txBody>
          <a:bodyPr anchor="t">
            <a:normAutofit/>
          </a:bodyPr>
          <a:lstStyle>
            <a:lvl1pPr algn="l">
              <a:defRPr sz="2400" b="1" spc="0">
                <a:solidFill>
                  <a:schemeClr val="bg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None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None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0034" y="1214422"/>
            <a:ext cx="821537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Денис\Desktop\1-2.jpg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714899" y="214290"/>
            <a:ext cx="4045343" cy="64294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C:\Users\Денис\Desktop\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143404" cy="1143000"/>
          </a:xfrm>
        </p:spPr>
        <p:txBody>
          <a:bodyPr anchor="t">
            <a:normAutofit/>
          </a:bodyPr>
          <a:lstStyle>
            <a:lvl1pPr algn="l">
              <a:defRPr sz="2400" b="1" spc="0">
                <a:solidFill>
                  <a:schemeClr val="accent3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None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None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 descr="C:\Users\Денис\Desktop\1-2.jpg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714899" y="214290"/>
            <a:ext cx="4045343" cy="642942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00034" y="1214422"/>
            <a:ext cx="821537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ис\Desktop\1-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5" name="Picture 3" descr="C:\Users\Денис\Desktop\2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8596" y="2071678"/>
            <a:ext cx="4429156" cy="1470025"/>
          </a:xfrm>
        </p:spPr>
        <p:txBody>
          <a:bodyPr anchor="t">
            <a:normAutofit/>
          </a:bodyPr>
          <a:lstStyle>
            <a:lvl1pPr algn="l">
              <a:defRPr sz="3500" b="1" spc="60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4500594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Users\Денис\Desktop\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214842" cy="1143000"/>
          </a:xfrm>
        </p:spPr>
        <p:txBody>
          <a:bodyPr anchor="t">
            <a:normAutofit/>
          </a:bodyPr>
          <a:lstStyle>
            <a:lvl1pPr algn="l">
              <a:defRPr sz="2400" b="1" spc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None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None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0034" y="1214422"/>
            <a:ext cx="821537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Денис\Desktop\1-2.jpg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714899" y="214290"/>
            <a:ext cx="4045343" cy="64294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ис\Desktop\1-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C:\Users\Денис\Desktop\3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8596" y="2071678"/>
            <a:ext cx="4429156" cy="1470025"/>
          </a:xfrm>
        </p:spPr>
        <p:txBody>
          <a:bodyPr anchor="t">
            <a:normAutofit/>
          </a:bodyPr>
          <a:lstStyle>
            <a:lvl1pPr algn="l">
              <a:defRPr sz="3500" b="1" spc="60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4500594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Денис\Desktop\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143404" cy="1143000"/>
          </a:xfrm>
        </p:spPr>
        <p:txBody>
          <a:bodyPr anchor="t">
            <a:normAutofit/>
          </a:bodyPr>
          <a:lstStyle>
            <a:lvl1pPr algn="l">
              <a:defRPr sz="2400" b="1" spc="0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None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None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0034" y="1214422"/>
            <a:ext cx="821537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Денис\Desktop\1-2.jpg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714899" y="214290"/>
            <a:ext cx="4045343" cy="64294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ис\Desktop\1-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8596" y="2071678"/>
            <a:ext cx="4429156" cy="1470025"/>
          </a:xfrm>
        </p:spPr>
        <p:txBody>
          <a:bodyPr anchor="t">
            <a:normAutofit/>
          </a:bodyPr>
          <a:lstStyle>
            <a:lvl1pPr algn="l">
              <a:defRPr sz="3500" b="1" spc="60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4500594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2" descr="C:\Users\Денис\Desktop\4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10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Денис\Desktop\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4143404" cy="1143000"/>
          </a:xfrm>
        </p:spPr>
        <p:txBody>
          <a:bodyPr anchor="t">
            <a:normAutofit/>
          </a:bodyPr>
          <a:lstStyle>
            <a:lvl1pPr algn="l">
              <a:defRPr sz="2400" b="1" spc="0">
                <a:solidFill>
                  <a:schemeClr val="accent4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None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None/>
              <a:defRPr sz="1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None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Прямая соединительная линия 10"/>
          <p:cNvCxnSpPr/>
          <p:nvPr userDrawn="1"/>
        </p:nvCxnSpPr>
        <p:spPr>
          <a:xfrm>
            <a:off x="500034" y="1214422"/>
            <a:ext cx="821537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Денис\Desktop\1-2.jpg"/>
          <p:cNvPicPr>
            <a:picLocks noChangeAspect="1" noChangeArrowheads="1"/>
          </p:cNvPicPr>
          <p:nvPr userDrawn="1"/>
        </p:nvPicPr>
        <p:blipFill>
          <a:blip r:embed="rId3" cstate="print"/>
          <a:stretch>
            <a:fillRect/>
          </a:stretch>
        </p:blipFill>
        <p:spPr bwMode="auto">
          <a:xfrm>
            <a:off x="4714899" y="214290"/>
            <a:ext cx="4045343" cy="64294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енис\Desktop\1-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428596" y="2071678"/>
            <a:ext cx="4429156" cy="1470025"/>
          </a:xfrm>
        </p:spPr>
        <p:txBody>
          <a:bodyPr anchor="t">
            <a:normAutofit/>
          </a:bodyPr>
          <a:lstStyle>
            <a:lvl1pPr algn="l">
              <a:defRPr sz="3500" b="1" spc="600">
                <a:solidFill>
                  <a:schemeClr val="bg2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4500594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Дата 3"/>
          <p:cNvSpPr txBox="1">
            <a:spLocks/>
          </p:cNvSpPr>
          <p:nvPr userDrawn="1"/>
        </p:nvSpPr>
        <p:spPr>
          <a:xfrm>
            <a:off x="43813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06E36-FD25-4E2D-B0AA-010F637433A0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14.02.2018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2" descr="C:\Users\Денис\Desktop\5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2492" y="6143644"/>
            <a:ext cx="514350" cy="514350"/>
          </a:xfrm>
          <a:prstGeom prst="rect">
            <a:avLst/>
          </a:prstGeom>
          <a:noFill/>
        </p:spPr>
      </p:pic>
      <p:sp>
        <p:nvSpPr>
          <p:cNvPr id="10" name="Номер слайда 5"/>
          <p:cNvSpPr txBox="1">
            <a:spLocks/>
          </p:cNvSpPr>
          <p:nvPr userDrawn="1"/>
        </p:nvSpPr>
        <p:spPr>
          <a:xfrm>
            <a:off x="6500826" y="6215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C68B6-61C2-468F-89AB-4B9F7531AA6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772816"/>
            <a:ext cx="6336704" cy="147002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+mj-lt"/>
              </a:rPr>
              <a:t>ООО «Казань </a:t>
            </a:r>
            <a:r>
              <a:rPr lang="ru-RU" sz="2400" dirty="0" err="1" smtClean="0">
                <a:latin typeface="+mj-lt"/>
              </a:rPr>
              <a:t>Агрохимсервис</a:t>
            </a:r>
            <a:r>
              <a:rPr lang="ru-RU" sz="2400" dirty="0" smtClean="0">
                <a:latin typeface="+mj-lt"/>
              </a:rPr>
              <a:t>» официальный дистрибьютор компаний-производителей листовых подкормок</a:t>
            </a:r>
            <a:r>
              <a:rPr lang="ru-RU" sz="2000" dirty="0" smtClean="0">
                <a:latin typeface="+mj-lt"/>
              </a:rPr>
              <a:t>:</a:t>
            </a:r>
            <a:r>
              <a:rPr lang="ru-RU" sz="2000" dirty="0" smtClean="0">
                <a:latin typeface="+mj-lt"/>
              </a:rPr>
              <a:t/>
            </a:r>
            <a:br>
              <a:rPr lang="ru-RU" sz="2000" dirty="0" smtClean="0">
                <a:latin typeface="+mj-lt"/>
              </a:rPr>
            </a:br>
            <a:endParaRPr lang="ru-RU" sz="2000" dirty="0">
              <a:latin typeface="+mj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Хайфа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Поли-Фид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)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Щелково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Агрохим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Интермаг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ТД ИЗАГРИ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Изагри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Yara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</a:t>
            </a:r>
            <a:r>
              <a:rPr lang="ru-RU" sz="2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Кристалон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Волски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Биохим</a:t>
            </a: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(Страда)</a:t>
            </a:r>
          </a:p>
          <a:p>
            <a:endParaRPr lang="ru-RU" sz="24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endParaRPr lang="ru-RU" sz="2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Листовые подкормки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2728" t="28242" r="20648" b="17760"/>
          <a:stretch>
            <a:fillRect/>
          </a:stretch>
        </p:blipFill>
        <p:spPr bwMode="auto">
          <a:xfrm>
            <a:off x="6372200" y="1412776"/>
            <a:ext cx="2592288" cy="457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7544" y="1402898"/>
            <a:ext cx="59046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2913" algn="just"/>
            <a:r>
              <a:rPr lang="ru-RU" sz="2000" dirty="0" smtClean="0"/>
              <a:t>Листовая подкормка - это своего рода стимулятор, помогающий растению раскрыть генетически заложенный потенциал, при прочих оптимальных факторах, а также справиться со стрессовыми факторами.  </a:t>
            </a:r>
          </a:p>
          <a:p>
            <a:pPr indent="442913" algn="just"/>
            <a:r>
              <a:rPr lang="ru-RU" sz="2000" dirty="0" smtClean="0"/>
              <a:t>Главное преимущество листовой подкормки - быстрая доставка питательных элементов в критические периоды развития растений </a:t>
            </a:r>
          </a:p>
          <a:p>
            <a:pPr indent="442913" algn="just"/>
            <a:endParaRPr lang="ru-RU" sz="2000" dirty="0" smtClean="0"/>
          </a:p>
          <a:p>
            <a:pPr marL="265113" indent="177800" algn="just">
              <a:buFont typeface="Arial" pitchFamily="34" charset="0"/>
              <a:buChar char="•"/>
            </a:pPr>
            <a:r>
              <a:rPr lang="ru-RU" sz="2000" dirty="0" smtClean="0"/>
              <a:t>Не заменяют почвенные удобрения, но дополняют их;</a:t>
            </a:r>
            <a:endParaRPr lang="en-US" sz="2000" dirty="0" smtClean="0"/>
          </a:p>
          <a:p>
            <a:pPr marL="265113" indent="177800" algn="just">
              <a:buFont typeface="Arial" pitchFamily="34" charset="0"/>
              <a:buChar char="•"/>
            </a:pPr>
            <a:r>
              <a:rPr lang="ru-RU" sz="2000" dirty="0" smtClean="0"/>
              <a:t>Способствует лучшему потреблению элементов питания из почвы;</a:t>
            </a:r>
          </a:p>
          <a:p>
            <a:pPr marL="265113" indent="177800" algn="just">
              <a:buFont typeface="Arial" pitchFamily="34" charset="0"/>
              <a:buChar char="•"/>
            </a:pPr>
            <a:r>
              <a:rPr lang="ru-RU" sz="2000" dirty="0" smtClean="0"/>
              <a:t>Эффективный способ дополнить программу питания растений;</a:t>
            </a:r>
          </a:p>
          <a:p>
            <a:pPr marL="265113" indent="177800" algn="just">
              <a:buFont typeface="Arial" pitchFamily="34" charset="0"/>
              <a:buChar char="•"/>
            </a:pPr>
            <a:r>
              <a:rPr lang="ru-RU" sz="2000" dirty="0" smtClean="0"/>
              <a:t>Устраняют дефицит в питательных </a:t>
            </a:r>
            <a:r>
              <a:rPr lang="ru-RU" sz="2000" dirty="0" smtClean="0"/>
              <a:t>веществах. </a:t>
            </a:r>
            <a:r>
              <a:rPr lang="ru-RU" sz="2000" dirty="0" smtClean="0"/>
              <a:t> </a:t>
            </a:r>
          </a:p>
          <a:p>
            <a:pPr indent="442913" algn="just">
              <a:buFont typeface="Arial" pitchFamily="34" charset="0"/>
              <a:buChar char="•"/>
            </a:pPr>
            <a:endParaRPr lang="ru-RU" sz="2000" dirty="0" smtClean="0"/>
          </a:p>
          <a:p>
            <a:pPr indent="442913" algn="just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t="10811" b="14865"/>
          <a:stretch>
            <a:fillRect/>
          </a:stretch>
        </p:blipFill>
        <p:spPr bwMode="auto">
          <a:xfrm>
            <a:off x="323528" y="2132856"/>
            <a:ext cx="855102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4016" y="116632"/>
            <a:ext cx="45720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Влияние элементов питания на процессы определяющие урожай и его качество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115616" y="1493912"/>
            <a:ext cx="1683296" cy="5669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Азот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635896" y="1565920"/>
            <a:ext cx="2016224" cy="6389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Фосфор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444208" y="1484784"/>
            <a:ext cx="2016224" cy="6389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Калий</a:t>
            </a:r>
            <a:endParaRPr kumimoji="0" lang="ru-RU" sz="33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Назначение листовых подкормок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6792"/>
            <a:ext cx="9001000" cy="4525963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/>
              <a:t>Стимулирование белкового </a:t>
            </a:r>
            <a:r>
              <a:rPr lang="ru-RU" sz="2400" dirty="0" smtClean="0"/>
              <a:t>обмена – </a:t>
            </a:r>
            <a:r>
              <a:rPr lang="ru-RU" sz="2400" b="1" dirty="0" err="1" smtClean="0"/>
              <a:t>Поли-Фид</a:t>
            </a:r>
            <a:r>
              <a:rPr lang="ru-RU" sz="2400" b="1" dirty="0" smtClean="0"/>
              <a:t> Зерновой 21-11-21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Стимулирование углеводного обмена </a:t>
            </a:r>
            <a:r>
              <a:rPr lang="ru-RU" sz="2400" dirty="0" smtClean="0"/>
              <a:t>– </a:t>
            </a:r>
            <a:r>
              <a:rPr lang="ru-RU" sz="2400" b="1" dirty="0" err="1" smtClean="0"/>
              <a:t>Поли-Фид</a:t>
            </a:r>
            <a:r>
              <a:rPr lang="ru-RU" sz="2400" b="1" dirty="0" smtClean="0"/>
              <a:t> Сахарная </a:t>
            </a:r>
            <a:r>
              <a:rPr lang="ru-RU" sz="2400" b="1" dirty="0" smtClean="0"/>
              <a:t>С</a:t>
            </a:r>
            <a:r>
              <a:rPr lang="ru-RU" sz="2400" b="1" dirty="0" smtClean="0"/>
              <a:t>векла 15-7-30, </a:t>
            </a:r>
            <a:r>
              <a:rPr lang="ru-RU" sz="2400" b="1" dirty="0" err="1" smtClean="0"/>
              <a:t>Поли-Фид</a:t>
            </a:r>
            <a:r>
              <a:rPr lang="ru-RU" sz="2400" b="1" dirty="0" smtClean="0"/>
              <a:t> </a:t>
            </a:r>
            <a:r>
              <a:rPr lang="ru-RU" sz="2400" b="1" dirty="0" smtClean="0"/>
              <a:t>Овощи 12-5-40.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Улучшение баланса питания </a:t>
            </a:r>
            <a:r>
              <a:rPr lang="ru-RU" sz="2400" dirty="0" smtClean="0"/>
              <a:t>– </a:t>
            </a:r>
            <a:r>
              <a:rPr lang="ru-RU" sz="2400" b="1" dirty="0" err="1" smtClean="0"/>
              <a:t>Поли-Фид</a:t>
            </a:r>
            <a:r>
              <a:rPr lang="ru-RU" sz="2400" b="1" dirty="0" smtClean="0"/>
              <a:t> Универсальный 19-19-19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Энергетическое обеспечение в период формирования генеративных органов (при возможном дефиците фосфора</a:t>
            </a:r>
            <a:r>
              <a:rPr lang="ru-RU" sz="2400" dirty="0" smtClean="0"/>
              <a:t>).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Обеспечение необходимыми микроэлементами при дефиците.</a:t>
            </a:r>
          </a:p>
          <a:p>
            <a:endParaRPr lang="ru-RU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6632"/>
            <a:ext cx="4143404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Скорость поглощения питательных элементов листовым аппаратом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700808"/>
          <a:ext cx="8208912" cy="450049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6304"/>
                <a:gridCol w="2736304"/>
                <a:gridCol w="2736304"/>
              </a:tblGrid>
              <a:tr h="450049">
                <a:tc row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Элементы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необходимое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для поглощения 50%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004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часы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дни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– 6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– 5</a:t>
                      </a: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 – 24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– 2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Mg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 – 5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(8%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поглощения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Mn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– 2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0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Zn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 – 2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</a:t>
            </a:r>
            <a:br>
              <a:rPr lang="ru-RU" dirty="0" smtClean="0"/>
            </a:br>
            <a:r>
              <a:rPr lang="ru-RU" dirty="0" smtClean="0"/>
              <a:t>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6279</TotalTime>
  <Words>184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1_Тема Office</vt:lpstr>
      <vt:lpstr>2_Тема Office</vt:lpstr>
      <vt:lpstr>3_Тема Office</vt:lpstr>
      <vt:lpstr>4_Тема Office</vt:lpstr>
      <vt:lpstr>5_Тема Office</vt:lpstr>
      <vt:lpstr>ООО «Казань Агрохимсервис» официальный дистрибьютор компаний-производителей листовых подкормок: </vt:lpstr>
      <vt:lpstr>Листовые подкормки</vt:lpstr>
      <vt:lpstr>Влияние элементов питания на процессы определяющие урожай и его качество</vt:lpstr>
      <vt:lpstr>Назначение листовых подкормок</vt:lpstr>
      <vt:lpstr>Скорость поглощения питательных элементов листовым аппаратом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Black</dc:creator>
  <cp:lastModifiedBy>Решетняк Вероника</cp:lastModifiedBy>
  <cp:revision>376</cp:revision>
  <dcterms:created xsi:type="dcterms:W3CDTF">2014-02-10T06:27:06Z</dcterms:created>
  <dcterms:modified xsi:type="dcterms:W3CDTF">2018-02-14T14:44:35Z</dcterms:modified>
</cp:coreProperties>
</file>