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handoutMasterIdLst>
    <p:handoutMasterId r:id="rId42"/>
  </p:handoutMasterIdLst>
  <p:sldIdLst>
    <p:sldId id="257" r:id="rId2"/>
    <p:sldId id="258" r:id="rId3"/>
    <p:sldId id="259" r:id="rId4"/>
    <p:sldId id="267" r:id="rId5"/>
    <p:sldId id="306" r:id="rId6"/>
    <p:sldId id="260" r:id="rId7"/>
    <p:sldId id="261" r:id="rId8"/>
    <p:sldId id="262" r:id="rId9"/>
    <p:sldId id="271" r:id="rId10"/>
    <p:sldId id="272" r:id="rId11"/>
    <p:sldId id="286" r:id="rId12"/>
    <p:sldId id="270" r:id="rId13"/>
    <p:sldId id="273" r:id="rId14"/>
    <p:sldId id="276" r:id="rId15"/>
    <p:sldId id="266" r:id="rId16"/>
    <p:sldId id="299" r:id="rId17"/>
    <p:sldId id="294" r:id="rId18"/>
    <p:sldId id="305" r:id="rId19"/>
    <p:sldId id="298" r:id="rId20"/>
    <p:sldId id="289" r:id="rId21"/>
    <p:sldId id="290" r:id="rId22"/>
    <p:sldId id="292" r:id="rId23"/>
    <p:sldId id="291" r:id="rId24"/>
    <p:sldId id="293" r:id="rId25"/>
    <p:sldId id="295" r:id="rId26"/>
    <p:sldId id="300" r:id="rId27"/>
    <p:sldId id="301" r:id="rId28"/>
    <p:sldId id="302" r:id="rId29"/>
    <p:sldId id="296" r:id="rId30"/>
    <p:sldId id="288" r:id="rId31"/>
    <p:sldId id="303" r:id="rId32"/>
    <p:sldId id="304" r:id="rId33"/>
    <p:sldId id="275" r:id="rId34"/>
    <p:sldId id="287" r:id="rId35"/>
    <p:sldId id="277" r:id="rId36"/>
    <p:sldId id="280" r:id="rId37"/>
    <p:sldId id="274" r:id="rId38"/>
    <p:sldId id="279" r:id="rId39"/>
    <p:sldId id="285" r:id="rId4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2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-main\&#1086;&#1073;&#1097;&#1072;&#1103;\&#1058;&#1040;&#1051;\&#1069;&#1085;&#1078;&#1077;\&#1043;&#1088;&#1072;&#1092;&#1080;&#108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тыс. га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Лист1!$A$1:$E$1</c:f>
              <c:numCache>
                <c:formatCode>General</c:formatCode>
                <c:ptCount val="5"/>
                <c:pt idx="0">
                  <c:v>2005</c:v>
                </c:pt>
                <c:pt idx="1">
                  <c:v>2009</c:v>
                </c:pt>
                <c:pt idx="2">
                  <c:v>2012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Лист1!$A$2:$E$2</c:f>
              <c:numCache>
                <c:formatCode>General</c:formatCode>
                <c:ptCount val="5"/>
                <c:pt idx="0">
                  <c:v>950</c:v>
                </c:pt>
                <c:pt idx="1">
                  <c:v>760</c:v>
                </c:pt>
                <c:pt idx="2">
                  <c:v>893</c:v>
                </c:pt>
                <c:pt idx="3">
                  <c:v>1050</c:v>
                </c:pt>
                <c:pt idx="4">
                  <c:v>1100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020920"/>
        <c:axId val="154221048"/>
      </c:barChart>
      <c:catAx>
        <c:axId val="15402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221048"/>
        <c:crosses val="autoZero"/>
        <c:auto val="1"/>
        <c:lblAlgn val="ctr"/>
        <c:lblOffset val="100"/>
        <c:noMultiLvlLbl val="0"/>
      </c:catAx>
      <c:valAx>
        <c:axId val="154221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020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Трихограмма, млн. особей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Трихограмма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119.5</c:v>
                </c:pt>
                <c:pt idx="1">
                  <c:v>129.30000000000001</c:v>
                </c:pt>
                <c:pt idx="2">
                  <c:v>107.5</c:v>
                </c:pt>
                <c:pt idx="3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87377472"/>
        <c:axId val="187378256"/>
        <c:axId val="0"/>
      </c:bar3DChart>
      <c:catAx>
        <c:axId val="18737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378256"/>
        <c:crosses val="autoZero"/>
        <c:auto val="1"/>
        <c:lblAlgn val="ctr"/>
        <c:lblOffset val="100"/>
        <c:noMultiLvlLbl val="0"/>
      </c:catAx>
      <c:valAx>
        <c:axId val="18737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377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Златоглазка, млн. особей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Златоглазка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0.27</c:v>
                </c:pt>
                <c:pt idx="1">
                  <c:v>1.38</c:v>
                </c:pt>
                <c:pt idx="2">
                  <c:v>1.26</c:v>
                </c:pt>
                <c:pt idx="3">
                  <c:v>2.15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4103952"/>
        <c:axId val="154103560"/>
        <c:axId val="0"/>
      </c:bar3DChart>
      <c:catAx>
        <c:axId val="154103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103560"/>
        <c:crosses val="autoZero"/>
        <c:auto val="1"/>
        <c:lblAlgn val="ctr"/>
        <c:lblOffset val="100"/>
        <c:noMultiLvlLbl val="0"/>
      </c:catAx>
      <c:valAx>
        <c:axId val="154103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10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Структура</a:t>
            </a:r>
            <a:r>
              <a:rPr lang="ru-RU" baseline="0" dirty="0" smtClean="0"/>
              <a:t> </a:t>
            </a:r>
          </a:p>
          <a:p>
            <a:pPr>
              <a:defRPr/>
            </a:pPr>
            <a:r>
              <a:rPr lang="ru-RU" baseline="0" dirty="0" smtClean="0"/>
              <a:t>аналитической работы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7931655376048903"/>
          <c:y val="0.22204578594342375"/>
          <c:w val="0.57588159766204239"/>
          <c:h val="0.776954797317002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анализов, шт и %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Безопасность продукции, 922</c:v>
                </c:pt>
                <c:pt idx="1">
                  <c:v>Качество протравливания, 1012</c:v>
                </c:pt>
                <c:pt idx="2">
                  <c:v>Остаточные количества пестицидов в почве, 168</c:v>
                </c:pt>
                <c:pt idx="3">
                  <c:v>Качество зерна, кормов, 130</c:v>
                </c:pt>
                <c:pt idx="4">
                  <c:v>Действующие вещества пестицидов, 112</c:v>
                </c:pt>
                <c:pt idx="5">
                  <c:v>Жесткость воды, 89</c:v>
                </c:pt>
                <c:pt idx="6">
                  <c:v>Микробиология почвы, 94</c:v>
                </c:pt>
                <c:pt idx="7">
                  <c:v>Качество семян, 116</c:v>
                </c:pt>
                <c:pt idx="8">
                  <c:v>Плодородие почвы, 108</c:v>
                </c:pt>
                <c:pt idx="9">
                  <c:v>ГМО, 100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922</c:v>
                </c:pt>
                <c:pt idx="1">
                  <c:v>1012</c:v>
                </c:pt>
                <c:pt idx="2">
                  <c:v>168</c:v>
                </c:pt>
                <c:pt idx="3">
                  <c:v>130</c:v>
                </c:pt>
                <c:pt idx="4">
                  <c:v>112</c:v>
                </c:pt>
                <c:pt idx="5">
                  <c:v>89</c:v>
                </c:pt>
                <c:pt idx="6">
                  <c:v>94</c:v>
                </c:pt>
                <c:pt idx="7">
                  <c:v>116</c:v>
                </c:pt>
                <c:pt idx="8">
                  <c:v>108</c:v>
                </c:pt>
                <c:pt idx="9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0FAB8-C696-4290-99BB-47169E354DE3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9C2E82-195F-40DA-AFE9-22BA8977A88B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Семеноводство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1A5C80B-851D-4F8D-B338-1A7791F89F7D}" type="parTrans" cxnId="{D40EF792-AA82-4594-A398-2BFA1F245166}">
      <dgm:prSet/>
      <dgm:spPr/>
      <dgm:t>
        <a:bodyPr/>
        <a:lstStyle/>
        <a:p>
          <a:endParaRPr lang="ru-RU"/>
        </a:p>
      </dgm:t>
    </dgm:pt>
    <dgm:pt modelId="{2BB1EA47-CA12-44B9-8409-A0F2E26D6F66}" type="sibTrans" cxnId="{D40EF792-AA82-4594-A398-2BFA1F24516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  <dgm:pt modelId="{67953EBF-E652-437D-8FCC-927E1F85380B}" type="pres">
      <dgm:prSet presAssocID="{1C70FAB8-C696-4290-99BB-47169E354D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1029A6-172E-4EFB-9D9D-63C34E145971}" type="pres">
      <dgm:prSet presAssocID="{829C2E82-195F-40DA-AFE9-22BA8977A88B}" presName="parTx1" presStyleLbl="node1" presStyleIdx="0" presStyleCnt="1" custScaleX="108414" custScaleY="98790" custLinFactNeighborY="-40244"/>
      <dgm:spPr/>
      <dgm:t>
        <a:bodyPr/>
        <a:lstStyle/>
        <a:p>
          <a:endParaRPr lang="ru-RU"/>
        </a:p>
      </dgm:t>
    </dgm:pt>
    <dgm:pt modelId="{A8A7BC7D-E8D2-4FF7-A0B0-6C9A1FA501CC}" type="pres">
      <dgm:prSet presAssocID="{2BB1EA47-CA12-44B9-8409-A0F2E26D6F66}" presName="picture1" presStyleCnt="0"/>
      <dgm:spPr/>
    </dgm:pt>
    <dgm:pt modelId="{76C8E37D-2130-4EB6-B3CC-F9AE501F68B4}" type="pres">
      <dgm:prSet presAssocID="{2BB1EA47-CA12-44B9-8409-A0F2E26D6F66}" presName="imageRepeatNode" presStyleLbl="fgImgPlace1" presStyleIdx="0" presStyleCnt="1" custLinFactNeighborX="-4543" custLinFactNeighborY="-1456"/>
      <dgm:spPr/>
      <dgm:t>
        <a:bodyPr/>
        <a:lstStyle/>
        <a:p>
          <a:endParaRPr lang="ru-RU"/>
        </a:p>
      </dgm:t>
    </dgm:pt>
  </dgm:ptLst>
  <dgm:cxnLst>
    <dgm:cxn modelId="{D40EF792-AA82-4594-A398-2BFA1F245166}" srcId="{1C70FAB8-C696-4290-99BB-47169E354DE3}" destId="{829C2E82-195F-40DA-AFE9-22BA8977A88B}" srcOrd="0" destOrd="0" parTransId="{01A5C80B-851D-4F8D-B338-1A7791F89F7D}" sibTransId="{2BB1EA47-CA12-44B9-8409-A0F2E26D6F66}"/>
    <dgm:cxn modelId="{394E0334-23D9-4F7F-B89E-35F969196D06}" type="presOf" srcId="{2BB1EA47-CA12-44B9-8409-A0F2E26D6F66}" destId="{76C8E37D-2130-4EB6-B3CC-F9AE501F68B4}" srcOrd="0" destOrd="0" presId="urn:microsoft.com/office/officeart/2008/layout/AscendingPictureAccentProcess"/>
    <dgm:cxn modelId="{D756CD0A-8F2B-40F8-8929-88CA2553059C}" type="presOf" srcId="{829C2E82-195F-40DA-AFE9-22BA8977A88B}" destId="{FE1029A6-172E-4EFB-9D9D-63C34E145971}" srcOrd="0" destOrd="0" presId="urn:microsoft.com/office/officeart/2008/layout/AscendingPictureAccentProcess"/>
    <dgm:cxn modelId="{C2CE8A73-B176-4841-83B9-B19B7375CBDD}" type="presOf" srcId="{1C70FAB8-C696-4290-99BB-47169E354DE3}" destId="{67953EBF-E652-437D-8FCC-927E1F85380B}" srcOrd="0" destOrd="0" presId="urn:microsoft.com/office/officeart/2008/layout/AscendingPictureAccentProcess"/>
    <dgm:cxn modelId="{6511FAD4-AC5E-49B5-9903-B7871F70178C}" type="presParOf" srcId="{67953EBF-E652-437D-8FCC-927E1F85380B}" destId="{FE1029A6-172E-4EFB-9D9D-63C34E145971}" srcOrd="0" destOrd="0" presId="urn:microsoft.com/office/officeart/2008/layout/AscendingPictureAccentProcess"/>
    <dgm:cxn modelId="{B87C71A0-C2B5-44EF-B03D-0C352E53E4C5}" type="presParOf" srcId="{67953EBF-E652-437D-8FCC-927E1F85380B}" destId="{A8A7BC7D-E8D2-4FF7-A0B0-6C9A1FA501CC}" srcOrd="1" destOrd="0" presId="urn:microsoft.com/office/officeart/2008/layout/AscendingPictureAccentProcess"/>
    <dgm:cxn modelId="{408339E2-A6E3-49C9-9C2C-8E864D4D8740}" type="presParOf" srcId="{A8A7BC7D-E8D2-4FF7-A0B0-6C9A1FA501CC}" destId="{76C8E37D-2130-4EB6-B3CC-F9AE501F68B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0FAB8-C696-4290-99BB-47169E354DE3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29C2E82-195F-40DA-AFE9-22BA8977A88B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Bookman Old Style" panose="02050604050505020204" pitchFamily="18" charset="0"/>
            </a:rPr>
            <a:t> Защита  растений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1A5C80B-851D-4F8D-B338-1A7791F89F7D}" type="parTrans" cxnId="{D40EF792-AA82-4594-A398-2BFA1F245166}">
      <dgm:prSet/>
      <dgm:spPr/>
      <dgm:t>
        <a:bodyPr/>
        <a:lstStyle/>
        <a:p>
          <a:endParaRPr lang="ru-RU"/>
        </a:p>
      </dgm:t>
    </dgm:pt>
    <dgm:pt modelId="{2BB1EA47-CA12-44B9-8409-A0F2E26D6F66}" type="sibTrans" cxnId="{D40EF792-AA82-4594-A398-2BFA1F24516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953EBF-E652-437D-8FCC-927E1F85380B}" type="pres">
      <dgm:prSet presAssocID="{1C70FAB8-C696-4290-99BB-47169E354D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E1029A6-172E-4EFB-9D9D-63C34E145971}" type="pres">
      <dgm:prSet presAssocID="{829C2E82-195F-40DA-AFE9-22BA8977A88B}" presName="parTx1" presStyleLbl="node1" presStyleIdx="0" presStyleCnt="1" custScaleX="110832" custLinFactNeighborX="-24232" custLinFactNeighborY="-51374"/>
      <dgm:spPr/>
      <dgm:t>
        <a:bodyPr/>
        <a:lstStyle/>
        <a:p>
          <a:endParaRPr lang="ru-RU"/>
        </a:p>
      </dgm:t>
    </dgm:pt>
    <dgm:pt modelId="{A8A7BC7D-E8D2-4FF7-A0B0-6C9A1FA501CC}" type="pres">
      <dgm:prSet presAssocID="{2BB1EA47-CA12-44B9-8409-A0F2E26D6F66}" presName="picture1" presStyleCnt="0"/>
      <dgm:spPr/>
    </dgm:pt>
    <dgm:pt modelId="{76C8E37D-2130-4EB6-B3CC-F9AE501F68B4}" type="pres">
      <dgm:prSet presAssocID="{2BB1EA47-CA12-44B9-8409-A0F2E26D6F66}" presName="imageRepeatNode" presStyleLbl="fgImgPlace1" presStyleIdx="0" presStyleCnt="1" custLinFactX="91172" custLinFactNeighborX="100000" custLinFactNeighborY="-7712"/>
      <dgm:spPr/>
      <dgm:t>
        <a:bodyPr/>
        <a:lstStyle/>
        <a:p>
          <a:endParaRPr lang="ru-RU"/>
        </a:p>
      </dgm:t>
    </dgm:pt>
  </dgm:ptLst>
  <dgm:cxnLst>
    <dgm:cxn modelId="{065D1607-88DD-422D-8359-28B041AA7C9F}" type="presOf" srcId="{829C2E82-195F-40DA-AFE9-22BA8977A88B}" destId="{FE1029A6-172E-4EFB-9D9D-63C34E145971}" srcOrd="0" destOrd="0" presId="urn:microsoft.com/office/officeart/2008/layout/AscendingPictureAccentProcess"/>
    <dgm:cxn modelId="{D40EF792-AA82-4594-A398-2BFA1F245166}" srcId="{1C70FAB8-C696-4290-99BB-47169E354DE3}" destId="{829C2E82-195F-40DA-AFE9-22BA8977A88B}" srcOrd="0" destOrd="0" parTransId="{01A5C80B-851D-4F8D-B338-1A7791F89F7D}" sibTransId="{2BB1EA47-CA12-44B9-8409-A0F2E26D6F66}"/>
    <dgm:cxn modelId="{0350DE4A-091A-479D-8D6D-BA0277B0F349}" type="presOf" srcId="{1C70FAB8-C696-4290-99BB-47169E354DE3}" destId="{67953EBF-E652-437D-8FCC-927E1F85380B}" srcOrd="0" destOrd="0" presId="urn:microsoft.com/office/officeart/2008/layout/AscendingPictureAccentProcess"/>
    <dgm:cxn modelId="{DCB490FA-B54C-4C09-9CAB-052B3BDB9A34}" type="presOf" srcId="{2BB1EA47-CA12-44B9-8409-A0F2E26D6F66}" destId="{76C8E37D-2130-4EB6-B3CC-F9AE501F68B4}" srcOrd="0" destOrd="0" presId="urn:microsoft.com/office/officeart/2008/layout/AscendingPictureAccentProcess"/>
    <dgm:cxn modelId="{63FADF2D-BC03-4D68-A8FB-C823ECAAB029}" type="presParOf" srcId="{67953EBF-E652-437D-8FCC-927E1F85380B}" destId="{FE1029A6-172E-4EFB-9D9D-63C34E145971}" srcOrd="0" destOrd="0" presId="urn:microsoft.com/office/officeart/2008/layout/AscendingPictureAccentProcess"/>
    <dgm:cxn modelId="{AA13E1DB-B46D-45D1-873A-9DA7D4D72D7A}" type="presParOf" srcId="{67953EBF-E652-437D-8FCC-927E1F85380B}" destId="{A8A7BC7D-E8D2-4FF7-A0B0-6C9A1FA501CC}" srcOrd="1" destOrd="0" presId="urn:microsoft.com/office/officeart/2008/layout/AscendingPictureAccentProcess"/>
    <dgm:cxn modelId="{B521BEAE-08C6-4935-A253-2504DA2631A7}" type="presParOf" srcId="{A8A7BC7D-E8D2-4FF7-A0B0-6C9A1FA501CC}" destId="{76C8E37D-2130-4EB6-B3CC-F9AE501F68B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5B7F39-EB5B-45AA-ACAA-91713C095CC6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D475099D-8C56-44AE-84B6-F2012236079C}">
      <dgm:prSet phldrT="[Текст]" custT="1"/>
      <dgm:spPr/>
      <dgm:t>
        <a:bodyPr/>
        <a:lstStyle/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7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1990 г.</a:t>
          </a:r>
        </a:p>
        <a:p>
          <a:pPr algn="l"/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Трихограмма</a:t>
          </a:r>
          <a:endParaRPr lang="ru-RU" sz="900" i="1" dirty="0" smtClean="0">
            <a:solidFill>
              <a:schemeClr val="tx1"/>
            </a:solidFill>
            <a:latin typeface="Bookman Old Style" pitchFamily="18" charset="0"/>
          </a:endParaRPr>
        </a:p>
        <a:p>
          <a:pPr algn="l"/>
          <a: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  <a:t>Златоглазка</a:t>
          </a:r>
        </a:p>
        <a:p>
          <a:pPr algn="l"/>
          <a:r>
            <a:rPr lang="ru-RU" sz="9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Я</a:t>
          </a:r>
          <a:r>
            <a:rPr lang="ru-RU" sz="900" i="1" spc="-2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йца </a:t>
          </a:r>
          <a:r>
            <a:rPr lang="ru-RU" sz="900" i="1" spc="-20" baseline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Ситотриг</a:t>
          </a:r>
          <a:r>
            <a:rPr lang="ru-RU" sz="900" i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</a:t>
          </a:r>
          <a:endParaRPr lang="ru-RU" sz="900" i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Бактороденцид</a:t>
          </a:r>
          <a: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  <a:t/>
          </a:r>
          <a:b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</a:br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Ризоплан</a:t>
          </a:r>
          <a: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  <a:t>, Ж</a:t>
          </a:r>
          <a:b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</a:br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Триходермин</a:t>
          </a:r>
          <a:endParaRPr lang="ru-RU" sz="900" i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3ED0855D-DD19-42A6-97CF-7791C162F2E4}" type="parTrans" cxnId="{1AA62589-B53B-4262-A03B-8F8AE5284E83}">
      <dgm:prSet/>
      <dgm:spPr/>
      <dgm:t>
        <a:bodyPr/>
        <a:lstStyle/>
        <a:p>
          <a:endParaRPr lang="ru-RU"/>
        </a:p>
      </dgm:t>
    </dgm:pt>
    <dgm:pt modelId="{3FD04F95-2844-4770-978A-FB89977635CA}" type="sibTrans" cxnId="{1AA62589-B53B-4262-A03B-8F8AE5284E83}">
      <dgm:prSet/>
      <dgm:spPr/>
      <dgm:t>
        <a:bodyPr/>
        <a:lstStyle/>
        <a:p>
          <a:endParaRPr lang="ru-RU"/>
        </a:p>
      </dgm:t>
    </dgm:pt>
    <dgm:pt modelId="{53CA9C28-75B6-40DD-AF2C-10E8788069AA}">
      <dgm:prSet phldrT="[Текст]" custT="1"/>
      <dgm:spPr/>
      <dgm:t>
        <a:bodyPr/>
        <a:lstStyle/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9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2000 г.</a:t>
          </a:r>
        </a:p>
        <a:p>
          <a:pPr algn="l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Трихограмма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Златоглазка</a:t>
          </a:r>
        </a:p>
        <a:p>
          <a:pPr algn="l" rtl="0"/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Яйца </a:t>
          </a:r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Ситотриги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Планриз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Бактороденцид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Энтомофтерин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Макролофус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Энкарзия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Фитосейулюс</a:t>
          </a:r>
          <a: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  <a:t> </a:t>
          </a:r>
          <a:endParaRPr lang="ru-RU" sz="900" i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F0D29B9E-5D1C-4868-91E9-65CAC4747000}" type="parTrans" cxnId="{689FE4EC-6F07-4126-A388-05002BDD8779}">
      <dgm:prSet/>
      <dgm:spPr/>
      <dgm:t>
        <a:bodyPr/>
        <a:lstStyle/>
        <a:p>
          <a:endParaRPr lang="ru-RU"/>
        </a:p>
      </dgm:t>
    </dgm:pt>
    <dgm:pt modelId="{3270A74B-653C-4012-AE28-4E39D106E8C7}" type="sibTrans" cxnId="{689FE4EC-6F07-4126-A388-05002BDD8779}">
      <dgm:prSet/>
      <dgm:spPr/>
      <dgm:t>
        <a:bodyPr/>
        <a:lstStyle/>
        <a:p>
          <a:endParaRPr lang="ru-RU"/>
        </a:p>
      </dgm:t>
    </dgm:pt>
    <dgm:pt modelId="{FFA8E94E-EFF2-42E4-8961-8593308A1E5D}">
      <dgm:prSet phldrT="[Текст]" custT="1"/>
      <dgm:spPr/>
      <dgm:t>
        <a:bodyPr/>
        <a:lstStyle/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12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2010 г.</a:t>
          </a:r>
        </a:p>
        <a:p>
          <a:pPr algn="l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Трихограмма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Златоглазка</a:t>
          </a:r>
        </a:p>
        <a:p>
          <a:pPr algn="l" rtl="0"/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Яйца </a:t>
          </a:r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Ситотриги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Бактороденцид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Планриз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Алирин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Бинорам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Триходермин</a:t>
          </a:r>
          <a:endParaRPr kumimoji="0" lang="ru-RU" sz="90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Ризоагрин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lang="ru-RU" sz="900" i="1" dirty="0" err="1" smtClean="0">
              <a:solidFill>
                <a:schemeClr val="tx1"/>
              </a:solidFill>
              <a:latin typeface="Bookman Old Style" pitchFamily="18" charset="0"/>
            </a:rPr>
            <a:t>Мизорин</a:t>
          </a:r>
          <a:r>
            <a:rPr lang="ru-RU" sz="900" i="1" dirty="0" smtClean="0">
              <a:solidFill>
                <a:schemeClr val="tx1"/>
              </a:solidFill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Ризоторфин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algn="l" rtl="0"/>
          <a:r>
            <a:rPr kumimoji="0" lang="ru-RU" sz="90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БакСиЗ</a:t>
          </a:r>
          <a:r>
            <a:rPr kumimoji="0" lang="ru-RU" sz="9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  <a:endParaRPr lang="ru-RU" sz="900" i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616F324C-7175-4590-B87F-018345023ECE}" type="parTrans" cxnId="{C69C2E18-D40C-4809-B5EB-C55396C3950D}">
      <dgm:prSet/>
      <dgm:spPr/>
      <dgm:t>
        <a:bodyPr/>
        <a:lstStyle/>
        <a:p>
          <a:endParaRPr lang="ru-RU"/>
        </a:p>
      </dgm:t>
    </dgm:pt>
    <dgm:pt modelId="{ED40D5B7-0DF6-401B-920D-DABB83DAACAB}" type="sibTrans" cxnId="{C69C2E18-D40C-4809-B5EB-C55396C3950D}">
      <dgm:prSet/>
      <dgm:spPr/>
      <dgm:t>
        <a:bodyPr/>
        <a:lstStyle/>
        <a:p>
          <a:endParaRPr lang="ru-RU"/>
        </a:p>
      </dgm:t>
    </dgm:pt>
    <dgm:pt modelId="{3CAFC2F9-B406-4442-B9A7-F991C7ECE829}">
      <dgm:prSet custT="1"/>
      <dgm:spPr/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21</a:t>
          </a:r>
        </a:p>
        <a:p>
          <a:r>
            <a:rPr lang="ru-RU" sz="900" b="1" dirty="0" smtClean="0">
              <a:solidFill>
                <a:schemeClr val="tx1"/>
              </a:solidFill>
              <a:latin typeface="Bookman Old Style" pitchFamily="18" charset="0"/>
            </a:rPr>
            <a:t>2017 г.</a:t>
          </a:r>
        </a:p>
        <a:p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Трихограмма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rtl="0"/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Златоглазка</a:t>
          </a:r>
        </a:p>
        <a:p>
          <a:pPr rtl="0"/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Яйца </a:t>
          </a:r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Ситотриги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Бактороденцид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Ризоплан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Баксис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Бинорам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Триходермин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</a:endParaRPr>
        </a:p>
        <a:p>
          <a:pPr rtl="0"/>
          <a:r>
            <a:rPr lang="ru-RU" sz="900" b="0" i="1" dirty="0" err="1" smtClean="0">
              <a:solidFill>
                <a:schemeClr val="tx1"/>
              </a:solidFill>
              <a:latin typeface="Bookman Old Style" pitchFamily="18" charset="0"/>
            </a:rPr>
            <a:t>Ризоагрин</a:t>
          </a:r>
          <a:r>
            <a:rPr lang="ru-RU" sz="900" b="0" i="1" dirty="0" smtClean="0">
              <a:solidFill>
                <a:schemeClr val="tx1"/>
              </a:solidFill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Мизорин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Ризоторфин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БакСиЗ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  <a:r>
            <a:rPr kumimoji="0" lang="ru-RU" sz="9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/>
          </a:r>
          <a:br>
            <a:rPr kumimoji="0" lang="ru-RU" sz="9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</a:br>
          <a:r>
            <a:rPr kumimoji="0" lang="ru-RU" sz="9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БиоАгро,Ж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MS Gothic" charset="-128"/>
          </a:endParaRP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Бацикол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  <a:endParaRPr kumimoji="0" lang="ru-RU" sz="900" b="0" i="1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ea typeface="MS Gothic" charset="-128"/>
          </a:endParaRP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Битоксибацилин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Псевдобактерин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Био-1, Ж</a:t>
          </a:r>
        </a:p>
        <a:p>
          <a:pPr rtl="0"/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Био-2,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Унифос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, Ж</a:t>
          </a:r>
        </a:p>
        <a:p>
          <a:pPr rtl="0"/>
          <a:r>
            <a:rPr kumimoji="0" lang="ru-RU" sz="900" b="0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Гумат</a:t>
          </a:r>
          <a:r>
            <a: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 +7</a:t>
          </a:r>
        </a:p>
        <a:p>
          <a:pPr rtl="0"/>
          <a:r>
            <a:rPr kumimoji="0" lang="ru-RU" sz="9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  <a:t>Метаризин</a:t>
          </a:r>
          <a:br>
            <a:rPr kumimoji="0" lang="ru-RU" sz="9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rPr>
          </a:br>
          <a:endParaRPr lang="ru-RU" sz="900" b="0" i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DA275F6E-791F-418A-AF45-7ED759E05154}" type="parTrans" cxnId="{87CB8231-BC6F-4244-BC97-6F8D976AA221}">
      <dgm:prSet/>
      <dgm:spPr/>
      <dgm:t>
        <a:bodyPr/>
        <a:lstStyle/>
        <a:p>
          <a:endParaRPr lang="ru-RU"/>
        </a:p>
      </dgm:t>
    </dgm:pt>
    <dgm:pt modelId="{8018AE07-A719-40AF-92A3-91947A9B8887}" type="sibTrans" cxnId="{87CB8231-BC6F-4244-BC97-6F8D976AA221}">
      <dgm:prSet/>
      <dgm:spPr/>
      <dgm:t>
        <a:bodyPr/>
        <a:lstStyle/>
        <a:p>
          <a:endParaRPr lang="ru-RU"/>
        </a:p>
      </dgm:t>
    </dgm:pt>
    <dgm:pt modelId="{AB7326FD-FE7C-44C9-B72C-FBF8077916F0}">
      <dgm:prSet custT="1"/>
      <dgm:spPr/>
      <dgm:t>
        <a:bodyPr/>
        <a:lstStyle/>
        <a:p>
          <a:pPr algn="l"/>
          <a:r>
            <a:rPr lang="ru-RU" sz="900" b="1" dirty="0" smtClean="0">
              <a:latin typeface="Bookman Old Style" pitchFamily="18" charset="0"/>
            </a:rPr>
            <a:t>1</a:t>
          </a:r>
        </a:p>
        <a:p>
          <a:pPr algn="l"/>
          <a:r>
            <a:rPr lang="ru-RU" sz="900" b="1" dirty="0" smtClean="0">
              <a:latin typeface="Bookman Old Style" pitchFamily="18" charset="0"/>
            </a:rPr>
            <a:t>1938 г.</a:t>
          </a:r>
        </a:p>
        <a:p>
          <a:pPr algn="l"/>
          <a:r>
            <a:rPr lang="ru-RU" sz="900" i="1" dirty="0" err="1" smtClean="0">
              <a:latin typeface="Bookman Old Style" pitchFamily="18" charset="0"/>
            </a:rPr>
            <a:t>Трихограмма</a:t>
          </a:r>
          <a:endParaRPr lang="ru-RU" sz="900" i="1" dirty="0">
            <a:latin typeface="Bookman Old Style" pitchFamily="18" charset="0"/>
          </a:endParaRPr>
        </a:p>
      </dgm:t>
    </dgm:pt>
    <dgm:pt modelId="{6BEE89BD-E4B3-4DBE-AF2F-8FE37BB4C997}" type="parTrans" cxnId="{B6BA5067-3821-440E-8B1F-B543C2EC19D2}">
      <dgm:prSet/>
      <dgm:spPr/>
      <dgm:t>
        <a:bodyPr/>
        <a:lstStyle/>
        <a:p>
          <a:endParaRPr lang="ru-RU"/>
        </a:p>
      </dgm:t>
    </dgm:pt>
    <dgm:pt modelId="{248C179E-A3D8-4E43-B356-CFF36A38E79B}" type="sibTrans" cxnId="{B6BA5067-3821-440E-8B1F-B543C2EC19D2}">
      <dgm:prSet/>
      <dgm:spPr/>
      <dgm:t>
        <a:bodyPr/>
        <a:lstStyle/>
        <a:p>
          <a:endParaRPr lang="ru-RU"/>
        </a:p>
      </dgm:t>
    </dgm:pt>
    <dgm:pt modelId="{270C7B7E-C17B-4284-8A65-543249CF3A39}" type="pres">
      <dgm:prSet presAssocID="{865B7F39-EB5B-45AA-ACAA-91713C095CC6}" presName="arrowDiagram" presStyleCnt="0">
        <dgm:presLayoutVars>
          <dgm:chMax val="5"/>
          <dgm:dir/>
          <dgm:resizeHandles val="exact"/>
        </dgm:presLayoutVars>
      </dgm:prSet>
      <dgm:spPr/>
    </dgm:pt>
    <dgm:pt modelId="{5956CFB1-8522-4C8A-8111-5B12CC1B926E}" type="pres">
      <dgm:prSet presAssocID="{865B7F39-EB5B-45AA-ACAA-91713C095CC6}" presName="arrow" presStyleLbl="bgShp" presStyleIdx="0" presStyleCnt="1" custScaleX="111760" custScaleY="71973" custLinFactNeighborX="404" custLinFactNeighborY="3199"/>
      <dgm:spPr/>
    </dgm:pt>
    <dgm:pt modelId="{05AD469A-531D-487A-B3AA-A9435E3DA771}" type="pres">
      <dgm:prSet presAssocID="{865B7F39-EB5B-45AA-ACAA-91713C095CC6}" presName="arrowDiagram5" presStyleCnt="0"/>
      <dgm:spPr/>
    </dgm:pt>
    <dgm:pt modelId="{932D31C3-9A0B-469D-9228-4338F597785C}" type="pres">
      <dgm:prSet presAssocID="{AB7326FD-FE7C-44C9-B72C-FBF8077916F0}" presName="bullet5a" presStyleLbl="node1" presStyleIdx="0" presStyleCnt="5" custLinFactX="-300000" custLinFactY="100000" custLinFactNeighborX="-306508" custLinFactNeighborY="110022"/>
      <dgm:spPr>
        <a:solidFill>
          <a:srgbClr val="00B050"/>
        </a:solidFill>
      </dgm:spPr>
    </dgm:pt>
    <dgm:pt modelId="{7AB1387E-DB61-473E-BD0B-7598B85A8E66}" type="pres">
      <dgm:prSet presAssocID="{AB7326FD-FE7C-44C9-B72C-FBF8077916F0}" presName="textBox5a" presStyleLbl="revTx" presStyleIdx="0" presStyleCnt="5" custScaleX="169234" custScaleY="72491" custLinFactNeighborX="-85807" custLinFactNeighborY="27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E9A4D-B215-4DA5-97AC-51592209016D}" type="pres">
      <dgm:prSet presAssocID="{D475099D-8C56-44AE-84B6-F2012236079C}" presName="bullet5b" presStyleLbl="node1" presStyleIdx="1" presStyleCnt="5" custScaleX="112480" custScaleY="99511" custLinFactX="-200000" custLinFactY="100000" custLinFactNeighborX="-260421" custLinFactNeighborY="103269"/>
      <dgm:spPr>
        <a:solidFill>
          <a:srgbClr val="FFC000"/>
        </a:solidFill>
      </dgm:spPr>
    </dgm:pt>
    <dgm:pt modelId="{86DCD1E0-AF1E-4A17-9A54-60B2D40A2BC6}" type="pres">
      <dgm:prSet presAssocID="{D475099D-8C56-44AE-84B6-F2012236079C}" presName="textBox5b" presStyleLbl="revTx" presStyleIdx="1" presStyleCnt="5" custScaleX="117853" custScaleY="61580" custLinFactNeighborX="-78336" custLinFactNeighborY="5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CBFB6-4608-47FF-B7BE-EBA94AC5958D}" type="pres">
      <dgm:prSet presAssocID="{53CA9C28-75B6-40DD-AF2C-10E8788069AA}" presName="bullet5c" presStyleLbl="node1" presStyleIdx="2" presStyleCnt="5" custLinFactX="-100000" custLinFactY="41653" custLinFactNeighborX="-148159" custLinFactNeighborY="100000"/>
      <dgm:spPr>
        <a:solidFill>
          <a:srgbClr val="FF0000"/>
        </a:solidFill>
      </dgm:spPr>
    </dgm:pt>
    <dgm:pt modelId="{190DB08C-0E61-4F34-B6C9-2FC0D76647CF}" type="pres">
      <dgm:prSet presAssocID="{53CA9C28-75B6-40DD-AF2C-10E8788069AA}" presName="textBox5c" presStyleLbl="revTx" presStyleIdx="2" presStyleCnt="5" custScaleX="129513" custScaleY="83451" custLinFactNeighborX="-46175" custLinFactNeighborY="3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67495-5E77-4CD1-981D-2894ACCCBE00}" type="pres">
      <dgm:prSet presAssocID="{FFA8E94E-EFF2-42E4-8961-8593308A1E5D}" presName="bullet5d" presStyleLbl="node1" presStyleIdx="3" presStyleCnt="5" custLinFactX="-16091" custLinFactNeighborX="-100000" custLinFactNeighborY="74991"/>
      <dgm:spPr>
        <a:solidFill>
          <a:schemeClr val="tx2">
            <a:lumMod val="60000"/>
            <a:lumOff val="40000"/>
          </a:schemeClr>
        </a:solidFill>
      </dgm:spPr>
    </dgm:pt>
    <dgm:pt modelId="{DE7D7041-42A1-4321-854D-5123A47E0C5D}" type="pres">
      <dgm:prSet presAssocID="{FFA8E94E-EFF2-42E4-8961-8593308A1E5D}" presName="textBox5d" presStyleLbl="revTx" presStyleIdx="3" presStyleCnt="5" custScaleX="113587" custScaleY="85636" custLinFactNeighborX="-19429" custLinFactNeighborY="2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8BDAC-386D-4BD4-BFEA-EEEF0D00DAD5}" type="pres">
      <dgm:prSet presAssocID="{3CAFC2F9-B406-4442-B9A7-F991C7ECE829}" presName="bullet5e" presStyleLbl="node1" presStyleIdx="4" presStyleCnt="5" custLinFactNeighborX="-87337" custLinFactNeighborY="18113"/>
      <dgm:spPr>
        <a:solidFill>
          <a:schemeClr val="accent6">
            <a:lumMod val="75000"/>
          </a:schemeClr>
        </a:solidFill>
      </dgm:spPr>
    </dgm:pt>
    <dgm:pt modelId="{9AC721CF-422E-4817-9BDD-CDD8DD672CE0}" type="pres">
      <dgm:prSet presAssocID="{3CAFC2F9-B406-4442-B9A7-F991C7ECE829}" presName="textBox5e" presStyleLbl="revTx" presStyleIdx="4" presStyleCnt="5" custScaleX="166982" custScaleY="110811" custLinFactNeighborX="16800" custLinFactNeighborY="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A62589-B53B-4262-A03B-8F8AE5284E83}" srcId="{865B7F39-EB5B-45AA-ACAA-91713C095CC6}" destId="{D475099D-8C56-44AE-84B6-F2012236079C}" srcOrd="1" destOrd="0" parTransId="{3ED0855D-DD19-42A6-97CF-7791C162F2E4}" sibTransId="{3FD04F95-2844-4770-978A-FB89977635CA}"/>
    <dgm:cxn modelId="{66E37109-2F97-4FE4-80BD-306B251D6527}" type="presOf" srcId="{865B7F39-EB5B-45AA-ACAA-91713C095CC6}" destId="{270C7B7E-C17B-4284-8A65-543249CF3A39}" srcOrd="0" destOrd="0" presId="urn:microsoft.com/office/officeart/2005/8/layout/arrow2"/>
    <dgm:cxn modelId="{C69C2E18-D40C-4809-B5EB-C55396C3950D}" srcId="{865B7F39-EB5B-45AA-ACAA-91713C095CC6}" destId="{FFA8E94E-EFF2-42E4-8961-8593308A1E5D}" srcOrd="3" destOrd="0" parTransId="{616F324C-7175-4590-B87F-018345023ECE}" sibTransId="{ED40D5B7-0DF6-401B-920D-DABB83DAACAB}"/>
    <dgm:cxn modelId="{B6BA5067-3821-440E-8B1F-B543C2EC19D2}" srcId="{865B7F39-EB5B-45AA-ACAA-91713C095CC6}" destId="{AB7326FD-FE7C-44C9-B72C-FBF8077916F0}" srcOrd="0" destOrd="0" parTransId="{6BEE89BD-E4B3-4DBE-AF2F-8FE37BB4C997}" sibTransId="{248C179E-A3D8-4E43-B356-CFF36A38E79B}"/>
    <dgm:cxn modelId="{689FE4EC-6F07-4126-A388-05002BDD8779}" srcId="{865B7F39-EB5B-45AA-ACAA-91713C095CC6}" destId="{53CA9C28-75B6-40DD-AF2C-10E8788069AA}" srcOrd="2" destOrd="0" parTransId="{F0D29B9E-5D1C-4868-91E9-65CAC4747000}" sibTransId="{3270A74B-653C-4012-AE28-4E39D106E8C7}"/>
    <dgm:cxn modelId="{9AC7DBCE-B516-4443-9FEF-5921741F8FFD}" type="presOf" srcId="{AB7326FD-FE7C-44C9-B72C-FBF8077916F0}" destId="{7AB1387E-DB61-473E-BD0B-7598B85A8E66}" srcOrd="0" destOrd="0" presId="urn:microsoft.com/office/officeart/2005/8/layout/arrow2"/>
    <dgm:cxn modelId="{451734CA-3795-408E-88EE-1E20A077E153}" type="presOf" srcId="{3CAFC2F9-B406-4442-B9A7-F991C7ECE829}" destId="{9AC721CF-422E-4817-9BDD-CDD8DD672CE0}" srcOrd="0" destOrd="0" presId="urn:microsoft.com/office/officeart/2005/8/layout/arrow2"/>
    <dgm:cxn modelId="{B3A66D43-C5B7-473F-95F9-7C0BBC112173}" type="presOf" srcId="{D475099D-8C56-44AE-84B6-F2012236079C}" destId="{86DCD1E0-AF1E-4A17-9A54-60B2D40A2BC6}" srcOrd="0" destOrd="0" presId="urn:microsoft.com/office/officeart/2005/8/layout/arrow2"/>
    <dgm:cxn modelId="{AE061FAA-8BFD-4053-BEF2-D00F30B860DC}" type="presOf" srcId="{FFA8E94E-EFF2-42E4-8961-8593308A1E5D}" destId="{DE7D7041-42A1-4321-854D-5123A47E0C5D}" srcOrd="0" destOrd="0" presId="urn:microsoft.com/office/officeart/2005/8/layout/arrow2"/>
    <dgm:cxn modelId="{87CB8231-BC6F-4244-BC97-6F8D976AA221}" srcId="{865B7F39-EB5B-45AA-ACAA-91713C095CC6}" destId="{3CAFC2F9-B406-4442-B9A7-F991C7ECE829}" srcOrd="4" destOrd="0" parTransId="{DA275F6E-791F-418A-AF45-7ED759E05154}" sibTransId="{8018AE07-A719-40AF-92A3-91947A9B8887}"/>
    <dgm:cxn modelId="{AD6A1D6E-D2BF-4E78-9C1A-75EC906F4393}" type="presOf" srcId="{53CA9C28-75B6-40DD-AF2C-10E8788069AA}" destId="{190DB08C-0E61-4F34-B6C9-2FC0D76647CF}" srcOrd="0" destOrd="0" presId="urn:microsoft.com/office/officeart/2005/8/layout/arrow2"/>
    <dgm:cxn modelId="{EF79D666-E365-4AB3-A9E0-F285A900232D}" type="presParOf" srcId="{270C7B7E-C17B-4284-8A65-543249CF3A39}" destId="{5956CFB1-8522-4C8A-8111-5B12CC1B926E}" srcOrd="0" destOrd="0" presId="urn:microsoft.com/office/officeart/2005/8/layout/arrow2"/>
    <dgm:cxn modelId="{DEE8DA13-AAE1-47A9-AF63-DE4AE913E335}" type="presParOf" srcId="{270C7B7E-C17B-4284-8A65-543249CF3A39}" destId="{05AD469A-531D-487A-B3AA-A9435E3DA771}" srcOrd="1" destOrd="0" presId="urn:microsoft.com/office/officeart/2005/8/layout/arrow2"/>
    <dgm:cxn modelId="{95B64C17-70BF-46D8-AB94-E4E8925F463D}" type="presParOf" srcId="{05AD469A-531D-487A-B3AA-A9435E3DA771}" destId="{932D31C3-9A0B-469D-9228-4338F597785C}" srcOrd="0" destOrd="0" presId="urn:microsoft.com/office/officeart/2005/8/layout/arrow2"/>
    <dgm:cxn modelId="{8486D23F-DBE9-413B-A1D1-1CB06DCECD38}" type="presParOf" srcId="{05AD469A-531D-487A-B3AA-A9435E3DA771}" destId="{7AB1387E-DB61-473E-BD0B-7598B85A8E66}" srcOrd="1" destOrd="0" presId="urn:microsoft.com/office/officeart/2005/8/layout/arrow2"/>
    <dgm:cxn modelId="{6D1B047D-DC8F-4561-B3DB-D1798F6F1E68}" type="presParOf" srcId="{05AD469A-531D-487A-B3AA-A9435E3DA771}" destId="{403E9A4D-B215-4DA5-97AC-51592209016D}" srcOrd="2" destOrd="0" presId="urn:microsoft.com/office/officeart/2005/8/layout/arrow2"/>
    <dgm:cxn modelId="{714AB440-D9B3-495E-88D2-0B25B72D0716}" type="presParOf" srcId="{05AD469A-531D-487A-B3AA-A9435E3DA771}" destId="{86DCD1E0-AF1E-4A17-9A54-60B2D40A2BC6}" srcOrd="3" destOrd="0" presId="urn:microsoft.com/office/officeart/2005/8/layout/arrow2"/>
    <dgm:cxn modelId="{AF73F012-E030-448A-AD92-09ECB0F46F66}" type="presParOf" srcId="{05AD469A-531D-487A-B3AA-A9435E3DA771}" destId="{3DFCBFB6-4608-47FF-B7BE-EBA94AC5958D}" srcOrd="4" destOrd="0" presId="urn:microsoft.com/office/officeart/2005/8/layout/arrow2"/>
    <dgm:cxn modelId="{E9BDF51B-52AC-4403-8784-955676C84F34}" type="presParOf" srcId="{05AD469A-531D-487A-B3AA-A9435E3DA771}" destId="{190DB08C-0E61-4F34-B6C9-2FC0D76647CF}" srcOrd="5" destOrd="0" presId="urn:microsoft.com/office/officeart/2005/8/layout/arrow2"/>
    <dgm:cxn modelId="{95945926-AAB8-4BB2-B3A8-300CC60664A6}" type="presParOf" srcId="{05AD469A-531D-487A-B3AA-A9435E3DA771}" destId="{42267495-5E77-4CD1-981D-2894ACCCBE00}" srcOrd="6" destOrd="0" presId="urn:microsoft.com/office/officeart/2005/8/layout/arrow2"/>
    <dgm:cxn modelId="{4DD98A2D-C76F-47A6-AAD9-9FFCF88669DC}" type="presParOf" srcId="{05AD469A-531D-487A-B3AA-A9435E3DA771}" destId="{DE7D7041-42A1-4321-854D-5123A47E0C5D}" srcOrd="7" destOrd="0" presId="urn:microsoft.com/office/officeart/2005/8/layout/arrow2"/>
    <dgm:cxn modelId="{2666E0CD-6E3E-466F-9A1B-8B4CFDF3084E}" type="presParOf" srcId="{05AD469A-531D-487A-B3AA-A9435E3DA771}" destId="{4958BDAC-386D-4BD4-BFEA-EEEF0D00DAD5}" srcOrd="8" destOrd="0" presId="urn:microsoft.com/office/officeart/2005/8/layout/arrow2"/>
    <dgm:cxn modelId="{582B992E-B842-4105-A985-4E569D0F4A7B}" type="presParOf" srcId="{05AD469A-531D-487A-B3AA-A9435E3DA771}" destId="{9AC721CF-422E-4817-9BDD-CDD8DD672CE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EC1D52-A74E-49AF-975E-894874A4FB2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B142A34-F5DE-453E-8B3C-6C51F16390CF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Оздоровление почвы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71C67C-D13A-41D8-B9F8-D98E594B8FD7}" type="parTrans" cxnId="{E4F822EE-3E96-4648-A857-5B9853264096}">
      <dgm:prSet/>
      <dgm:spPr/>
      <dgm:t>
        <a:bodyPr/>
        <a:lstStyle/>
        <a:p>
          <a:endParaRPr lang="ru-RU" sz="1400"/>
        </a:p>
      </dgm:t>
    </dgm:pt>
    <dgm:pt modelId="{71B6B481-C005-41DB-89D5-EA2E1C418B0A}" type="sibTrans" cxnId="{E4F822EE-3E96-4648-A857-5B9853264096}">
      <dgm:prSet/>
      <dgm:spPr/>
      <dgm:t>
        <a:bodyPr/>
        <a:lstStyle/>
        <a:p>
          <a:endParaRPr lang="ru-RU" sz="1400"/>
        </a:p>
      </dgm:t>
    </dgm:pt>
    <dgm:pt modelId="{DDD98551-D77B-444C-ADBC-358C4AF05CEC}">
      <dgm:prSet custT="1"/>
      <dgm:spPr/>
      <dgm:t>
        <a:bodyPr/>
        <a:lstStyle/>
        <a:p>
          <a:pPr rtl="0"/>
          <a:r>
            <a:rPr lang="ru-RU" sz="1400" dirty="0" smtClean="0">
              <a:latin typeface="Book Antiqua" pitchFamily="18" charset="0"/>
            </a:rPr>
            <a:t>Наличие дождевых червей 1,1-2,6  </a:t>
          </a:r>
          <a:r>
            <a:rPr lang="ru-RU" sz="1400" dirty="0" err="1" smtClean="0">
              <a:latin typeface="Book Antiqua" pitchFamily="18" charset="0"/>
            </a:rPr>
            <a:t>тыс.особ</a:t>
          </a:r>
          <a:r>
            <a:rPr lang="ru-RU" sz="1400" dirty="0" smtClean="0">
              <a:latin typeface="Book Antiqua" pitchFamily="18" charset="0"/>
            </a:rPr>
            <a:t>./</a:t>
          </a:r>
          <a:r>
            <a:rPr lang="ru-RU" sz="1400" dirty="0" err="1" smtClean="0">
              <a:latin typeface="Book Antiqua" pitchFamily="18" charset="0"/>
            </a:rPr>
            <a:t>кв.м</a:t>
          </a:r>
          <a:r>
            <a:rPr lang="ru-RU" sz="1400" dirty="0" smtClean="0">
              <a:latin typeface="Book Antiqua" pitchFamily="18" charset="0"/>
            </a:rPr>
            <a:t>. Жужелиц и </a:t>
          </a:r>
          <a:r>
            <a:rPr lang="ru-RU" sz="1400" dirty="0" err="1" smtClean="0">
              <a:latin typeface="Book Antiqua" pitchFamily="18" charset="0"/>
            </a:rPr>
            <a:t>др.полезных</a:t>
          </a:r>
          <a:r>
            <a:rPr lang="ru-RU" sz="1400" dirty="0" smtClean="0">
              <a:latin typeface="Book Antiqua" pitchFamily="18" charset="0"/>
            </a:rPr>
            <a:t> насекомых до 5 экз./</a:t>
          </a:r>
          <a:r>
            <a:rPr lang="ru-RU" sz="1400" dirty="0" err="1" smtClean="0">
              <a:latin typeface="Book Antiqua" pitchFamily="18" charset="0"/>
            </a:rPr>
            <a:t>кв.м</a:t>
          </a:r>
          <a:r>
            <a:rPr lang="ru-RU" sz="1400" dirty="0" smtClean="0">
              <a:latin typeface="Book Antiqua" pitchFamily="18" charset="0"/>
            </a:rPr>
            <a:t>;</a:t>
          </a:r>
          <a:endParaRPr lang="ru-RU" sz="1400" dirty="0">
            <a:latin typeface="Book Antiqua" pitchFamily="18" charset="0"/>
          </a:endParaRPr>
        </a:p>
      </dgm:t>
    </dgm:pt>
    <dgm:pt modelId="{23DBD84E-0F4F-402E-A1FA-A7F337A3F15C}" type="parTrans" cxnId="{7E148059-0137-463F-AD20-8529671DEF3D}">
      <dgm:prSet/>
      <dgm:spPr/>
      <dgm:t>
        <a:bodyPr/>
        <a:lstStyle/>
        <a:p>
          <a:endParaRPr lang="ru-RU" sz="1400"/>
        </a:p>
      </dgm:t>
    </dgm:pt>
    <dgm:pt modelId="{652B2E90-0426-4EF2-B96B-FF7AE93358A5}" type="sibTrans" cxnId="{7E148059-0137-463F-AD20-8529671DEF3D}">
      <dgm:prSet/>
      <dgm:spPr/>
      <dgm:t>
        <a:bodyPr/>
        <a:lstStyle/>
        <a:p>
          <a:endParaRPr lang="ru-RU" sz="1400"/>
        </a:p>
      </dgm:t>
    </dgm:pt>
    <dgm:pt modelId="{9CFCF517-A91A-416A-A9E9-11E9E2F96600}">
      <dgm:prSet custT="1"/>
      <dgm:spPr/>
      <dgm:t>
        <a:bodyPr/>
        <a:lstStyle/>
        <a:p>
          <a:pPr rtl="0"/>
          <a:r>
            <a:rPr lang="ru-RU" sz="1400" b="1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Полное отсутствие резистентности</a:t>
          </a:r>
          <a:endParaRPr lang="ru-RU" sz="1400" b="1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DA5CBB-3455-4CB2-82EF-915CCBB6D3E7}" type="parTrans" cxnId="{54FF63ED-1621-4412-8A3F-B61EBBE95A02}">
      <dgm:prSet/>
      <dgm:spPr/>
      <dgm:t>
        <a:bodyPr/>
        <a:lstStyle/>
        <a:p>
          <a:endParaRPr lang="ru-RU" sz="1400"/>
        </a:p>
      </dgm:t>
    </dgm:pt>
    <dgm:pt modelId="{FC8E3915-FB68-431F-B10B-8C84B618E3ED}" type="sibTrans" cxnId="{54FF63ED-1621-4412-8A3F-B61EBBE95A02}">
      <dgm:prSet/>
      <dgm:spPr/>
      <dgm:t>
        <a:bodyPr/>
        <a:lstStyle/>
        <a:p>
          <a:endParaRPr lang="ru-RU" sz="1400"/>
        </a:p>
      </dgm:t>
    </dgm:pt>
    <dgm:pt modelId="{C92982B1-4E48-4FF5-B09B-CCA272A9F2AB}">
      <dgm:prSet custT="1"/>
      <dgm:spPr/>
      <dgm:t>
        <a:bodyPr/>
        <a:lstStyle/>
        <a:p>
          <a:pPr rtl="0"/>
          <a:r>
            <a:rPr lang="ru-RU" sz="1400" b="0" u="none" dirty="0" smtClean="0">
              <a:latin typeface="Times New Roman" pitchFamily="18" charset="0"/>
              <a:cs typeface="Times New Roman" pitchFamily="18" charset="0"/>
            </a:rPr>
            <a:t>Биологические организмы создают равновесие в природе в отличие от химических препаратов;</a:t>
          </a:r>
          <a:endParaRPr lang="ru-RU" sz="1400" b="0" u="none" dirty="0">
            <a:latin typeface="Times New Roman" pitchFamily="18" charset="0"/>
            <a:cs typeface="Times New Roman" pitchFamily="18" charset="0"/>
          </a:endParaRPr>
        </a:p>
      </dgm:t>
    </dgm:pt>
    <dgm:pt modelId="{8084D33A-FCE3-404C-920B-994C33CEA8CD}" type="parTrans" cxnId="{12846937-CAE4-4A2B-A153-07EA45ABB24D}">
      <dgm:prSet/>
      <dgm:spPr/>
      <dgm:t>
        <a:bodyPr/>
        <a:lstStyle/>
        <a:p>
          <a:endParaRPr lang="ru-RU" sz="1400"/>
        </a:p>
      </dgm:t>
    </dgm:pt>
    <dgm:pt modelId="{681D8B64-5A2B-435B-B1D6-A39AA3D25C33}" type="sibTrans" cxnId="{12846937-CAE4-4A2B-A153-07EA45ABB24D}">
      <dgm:prSet/>
      <dgm:spPr/>
      <dgm:t>
        <a:bodyPr/>
        <a:lstStyle/>
        <a:p>
          <a:endParaRPr lang="ru-RU" sz="1400"/>
        </a:p>
      </dgm:t>
    </dgm:pt>
    <dgm:pt modelId="{F3893CDC-384B-4FAE-8600-9126C1F48BE7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Способность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биоагентов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размножаться в природе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26EDB4-3EBA-4486-8B25-B9CD7805AB31}" type="parTrans" cxnId="{FC335BB7-4814-40B6-8A20-F2B4F8CA6BAA}">
      <dgm:prSet/>
      <dgm:spPr/>
      <dgm:t>
        <a:bodyPr/>
        <a:lstStyle/>
        <a:p>
          <a:endParaRPr lang="ru-RU" sz="1400"/>
        </a:p>
      </dgm:t>
    </dgm:pt>
    <dgm:pt modelId="{3986DCEF-0C5E-4930-82AD-7801331784E8}" type="sibTrans" cxnId="{FC335BB7-4814-40B6-8A20-F2B4F8CA6BAA}">
      <dgm:prSet/>
      <dgm:spPr/>
      <dgm:t>
        <a:bodyPr/>
        <a:lstStyle/>
        <a:p>
          <a:endParaRPr lang="ru-RU" sz="1400"/>
        </a:p>
      </dgm:t>
    </dgm:pt>
    <dgm:pt modelId="{04775C1F-2F65-4A76-B905-D2CF5EF2D326}">
      <dgm:prSet custT="1"/>
      <dgm:spPr/>
      <dgm:t>
        <a:bodyPr/>
        <a:lstStyle/>
        <a:p>
          <a:pPr algn="just" rtl="0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Полезные насекомые дают до 10 поколений в сезон. Полезная микрофлора содержится до 70% в 1см</a:t>
          </a:r>
          <a:r>
            <a:rPr lang="ru-RU" sz="1400" b="0" baseline="30000" dirty="0" smtClean="0">
              <a:latin typeface="Times New Roman" pitchFamily="18" charset="0"/>
              <a:cs typeface="Times New Roman" pitchFamily="18" charset="0"/>
            </a:rPr>
            <a:t>3  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E9EE9FB4-2926-476A-8E66-DB7E24099A6A}" type="parTrans" cxnId="{70765089-F6F6-4A42-8156-CAC0D8EDB608}">
      <dgm:prSet/>
      <dgm:spPr/>
      <dgm:t>
        <a:bodyPr/>
        <a:lstStyle/>
        <a:p>
          <a:endParaRPr lang="ru-RU" sz="1400"/>
        </a:p>
      </dgm:t>
    </dgm:pt>
    <dgm:pt modelId="{CE1100DE-494F-4DB2-BFF4-B8A3190BFF69}" type="sibTrans" cxnId="{70765089-F6F6-4A42-8156-CAC0D8EDB608}">
      <dgm:prSet/>
      <dgm:spPr/>
      <dgm:t>
        <a:bodyPr/>
        <a:lstStyle/>
        <a:p>
          <a:endParaRPr lang="ru-RU" sz="1400"/>
        </a:p>
      </dgm:t>
    </dgm:pt>
    <dgm:pt modelId="{977118A0-4197-4481-8485-D25A8E52FD1C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Безопасна для человека и окружающей среды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1560E5-BC0C-4E0C-838D-84708877CD78}" type="parTrans" cxnId="{0869DE67-45E9-4EFF-BCD6-E4E699C0B14E}">
      <dgm:prSet/>
      <dgm:spPr/>
      <dgm:t>
        <a:bodyPr/>
        <a:lstStyle/>
        <a:p>
          <a:endParaRPr lang="ru-RU" sz="1400"/>
        </a:p>
      </dgm:t>
    </dgm:pt>
    <dgm:pt modelId="{904AD085-5C05-46B7-A7DE-E97485A2F36D}" type="sibTrans" cxnId="{0869DE67-45E9-4EFF-BCD6-E4E699C0B14E}">
      <dgm:prSet/>
      <dgm:spPr/>
      <dgm:t>
        <a:bodyPr/>
        <a:lstStyle/>
        <a:p>
          <a:endParaRPr lang="ru-RU" sz="1400"/>
        </a:p>
      </dgm:t>
    </dgm:pt>
    <dgm:pt modelId="{56352DFF-2D70-45B0-ACB8-3C20FF3D30C2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Не оказывает отрицательного воздействия на живые организмы;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0CB0293-A218-44C0-B7F4-D5B1AB1DE6C7}" type="parTrans" cxnId="{4B510B93-4E4E-4CD9-A77F-1141F63A8BB4}">
      <dgm:prSet/>
      <dgm:spPr/>
      <dgm:t>
        <a:bodyPr/>
        <a:lstStyle/>
        <a:p>
          <a:endParaRPr lang="ru-RU" sz="1400"/>
        </a:p>
      </dgm:t>
    </dgm:pt>
    <dgm:pt modelId="{4D4B1A41-1FCF-4CE9-A2E9-F55B220988C5}" type="sibTrans" cxnId="{4B510B93-4E4E-4CD9-A77F-1141F63A8BB4}">
      <dgm:prSet/>
      <dgm:spPr/>
      <dgm:t>
        <a:bodyPr/>
        <a:lstStyle/>
        <a:p>
          <a:endParaRPr lang="ru-RU" sz="1400"/>
        </a:p>
      </dgm:t>
    </dgm:pt>
    <dgm:pt modelId="{34B69D15-8A2E-4864-8112-04BE101BA47E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Чистую продукцию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C0E5CF-1D89-4455-A038-30FCB728FA94}" type="parTrans" cxnId="{96BFBD40-58B5-4BA9-B234-7C20A33492BA}">
      <dgm:prSet/>
      <dgm:spPr/>
      <dgm:t>
        <a:bodyPr/>
        <a:lstStyle/>
        <a:p>
          <a:endParaRPr lang="ru-RU" sz="1400"/>
        </a:p>
      </dgm:t>
    </dgm:pt>
    <dgm:pt modelId="{CDA0DB74-0D9A-4415-8E15-ECE4E18CD118}" type="sibTrans" cxnId="{96BFBD40-58B5-4BA9-B234-7C20A33492BA}">
      <dgm:prSet/>
      <dgm:spPr/>
      <dgm:t>
        <a:bodyPr/>
        <a:lstStyle/>
        <a:p>
          <a:endParaRPr lang="ru-RU" sz="1400"/>
        </a:p>
      </dgm:t>
    </dgm:pt>
    <dgm:pt modelId="{1FC5A2E6-AB89-4B85-A272-E1417A28E884}">
      <dgm:prSet custT="1"/>
      <dgm:spPr/>
      <dgm:t>
        <a:bodyPr/>
        <a:lstStyle/>
        <a:p>
          <a:pPr rtl="0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Срок ожидания после обработки 1-2 дня;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08A0874A-768D-4EBE-9414-24E98B5A2067}" type="parTrans" cxnId="{D67B0E9A-ABE9-45E3-9880-5FF17BB90AF7}">
      <dgm:prSet/>
      <dgm:spPr/>
      <dgm:t>
        <a:bodyPr/>
        <a:lstStyle/>
        <a:p>
          <a:endParaRPr lang="ru-RU" sz="1400"/>
        </a:p>
      </dgm:t>
    </dgm:pt>
    <dgm:pt modelId="{A5BD627A-1995-4A9A-B8E1-EEB341D1FA35}" type="sibTrans" cxnId="{D67B0E9A-ABE9-45E3-9880-5FF17BB90AF7}">
      <dgm:prSet/>
      <dgm:spPr/>
      <dgm:t>
        <a:bodyPr/>
        <a:lstStyle/>
        <a:p>
          <a:endParaRPr lang="ru-RU" sz="1400"/>
        </a:p>
      </dgm:t>
    </dgm:pt>
    <dgm:pt modelId="{BA02B199-6B53-4B08-A41C-9EB96CAA318A}">
      <dgm:prSet custT="1"/>
      <dgm:spPr/>
      <dgm:t>
        <a:bodyPr/>
        <a:lstStyle/>
        <a:p>
          <a:pPr rtl="0"/>
          <a:r>
            <a:rPr lang="ru-RU" sz="1400" b="1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Хорошо совместим в баковой смеси</a:t>
          </a:r>
          <a:endParaRPr lang="ru-RU" sz="14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64860F-7965-4D07-9BD4-BA9927AFB597}" type="parTrans" cxnId="{15AAC391-06A6-4FC8-A733-396E64578DD9}">
      <dgm:prSet/>
      <dgm:spPr/>
      <dgm:t>
        <a:bodyPr/>
        <a:lstStyle/>
        <a:p>
          <a:endParaRPr lang="ru-RU" sz="1400"/>
        </a:p>
      </dgm:t>
    </dgm:pt>
    <dgm:pt modelId="{1123A98C-6112-47AD-A148-E79EDD249FDB}" type="sibTrans" cxnId="{15AAC391-06A6-4FC8-A733-396E64578DD9}">
      <dgm:prSet/>
      <dgm:spPr/>
      <dgm:t>
        <a:bodyPr/>
        <a:lstStyle/>
        <a:p>
          <a:endParaRPr lang="ru-RU" sz="1400"/>
        </a:p>
      </dgm:t>
    </dgm:pt>
    <dgm:pt modelId="{00A0B3E6-1786-4DCD-84D9-7EB4BFFE2A56}">
      <dgm:prSet custT="1"/>
      <dgm:spPr/>
      <dgm:t>
        <a:bodyPr/>
        <a:lstStyle/>
        <a:p>
          <a:pPr algn="just" rtl="0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Экономит 200-500 руб./га;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CCFAB543-B3C4-4964-9E61-961FBE40CA88}" type="parTrans" cxnId="{41E8A791-D4D4-48C5-AACF-73BC499EDE69}">
      <dgm:prSet/>
      <dgm:spPr/>
      <dgm:t>
        <a:bodyPr/>
        <a:lstStyle/>
        <a:p>
          <a:endParaRPr lang="ru-RU" sz="1400"/>
        </a:p>
      </dgm:t>
    </dgm:pt>
    <dgm:pt modelId="{38492A34-C1F9-40E9-90E7-4380A2F93DB1}" type="sibTrans" cxnId="{41E8A791-D4D4-48C5-AACF-73BC499EDE69}">
      <dgm:prSet/>
      <dgm:spPr/>
      <dgm:t>
        <a:bodyPr/>
        <a:lstStyle/>
        <a:p>
          <a:endParaRPr lang="ru-RU" sz="1400"/>
        </a:p>
      </dgm:t>
    </dgm:pt>
    <dgm:pt modelId="{0F5CF08C-6A94-4DB1-8971-BFD6EE3F9E8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Повышенный урожай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B76014-250E-494F-BAA4-D2A3E8D1C952}" type="parTrans" cxnId="{6E9A591A-CF64-48DF-AB44-FE3E8A5A4CFB}">
      <dgm:prSet/>
      <dgm:spPr/>
      <dgm:t>
        <a:bodyPr/>
        <a:lstStyle/>
        <a:p>
          <a:endParaRPr lang="ru-RU" sz="1400"/>
        </a:p>
      </dgm:t>
    </dgm:pt>
    <dgm:pt modelId="{2F2A29FA-B2BB-42F8-9F83-1F61213FE3AA}" type="sibTrans" cxnId="{6E9A591A-CF64-48DF-AB44-FE3E8A5A4CFB}">
      <dgm:prSet/>
      <dgm:spPr/>
      <dgm:t>
        <a:bodyPr/>
        <a:lstStyle/>
        <a:p>
          <a:endParaRPr lang="ru-RU" sz="1400"/>
        </a:p>
      </dgm:t>
    </dgm:pt>
    <dgm:pt modelId="{9C450E30-E40A-43AB-981A-9BF02464B3DF}">
      <dgm:prSet custT="1"/>
      <dgm:spPr/>
      <dgm:t>
        <a:bodyPr/>
        <a:lstStyle/>
        <a:p>
          <a:pPr rtl="0"/>
          <a:r>
            <a:rPr lang="ru-RU" sz="1400" dirty="0" smtClean="0">
              <a:latin typeface="Book Antiqua" pitchFamily="18" charset="0"/>
            </a:rPr>
            <a:t>До 10 ц/га зерновых;</a:t>
          </a:r>
          <a:endParaRPr lang="ru-RU" sz="1400" dirty="0">
            <a:latin typeface="Book Antiqua" pitchFamily="18" charset="0"/>
          </a:endParaRPr>
        </a:p>
      </dgm:t>
    </dgm:pt>
    <dgm:pt modelId="{937A60A2-F700-4A7B-A412-BD29191F99FC}" type="parTrans" cxnId="{20322E00-B856-4203-BD96-4A5DF42C0547}">
      <dgm:prSet/>
      <dgm:spPr/>
      <dgm:t>
        <a:bodyPr/>
        <a:lstStyle/>
        <a:p>
          <a:endParaRPr lang="ru-RU" sz="1400"/>
        </a:p>
      </dgm:t>
    </dgm:pt>
    <dgm:pt modelId="{AB05CF32-EBA5-4C76-B043-65C19E98FD57}" type="sibTrans" cxnId="{20322E00-B856-4203-BD96-4A5DF42C0547}">
      <dgm:prSet/>
      <dgm:spPr/>
      <dgm:t>
        <a:bodyPr/>
        <a:lstStyle/>
        <a:p>
          <a:endParaRPr lang="ru-RU" sz="1400"/>
        </a:p>
      </dgm:t>
    </dgm:pt>
    <dgm:pt modelId="{8BE4DEBF-9700-4EB9-BBF9-DA04BAE0CB8B}">
      <dgm:prSet custT="1"/>
      <dgm:spPr/>
      <dgm:t>
        <a:bodyPr/>
        <a:lstStyle/>
        <a:p>
          <a:pPr rtl="0"/>
          <a:r>
            <a:rPr lang="ru-RU" sz="1400" b="1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Экономит денежные средства</a:t>
          </a:r>
          <a:endParaRPr lang="ru-RU" sz="14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03E584-24F3-4A87-B77A-D3602D0AA7FF}" type="parTrans" cxnId="{2DB3AAC4-33DC-4141-91A8-FAEE35C12F05}">
      <dgm:prSet/>
      <dgm:spPr/>
      <dgm:t>
        <a:bodyPr/>
        <a:lstStyle/>
        <a:p>
          <a:endParaRPr lang="ru-RU" sz="1400"/>
        </a:p>
      </dgm:t>
    </dgm:pt>
    <dgm:pt modelId="{2ECED533-BC61-4480-842E-8724B7BCC101}" type="sibTrans" cxnId="{2DB3AAC4-33DC-4141-91A8-FAEE35C12F05}">
      <dgm:prSet/>
      <dgm:spPr/>
      <dgm:t>
        <a:bodyPr/>
        <a:lstStyle/>
        <a:p>
          <a:endParaRPr lang="ru-RU" sz="1400"/>
        </a:p>
      </dgm:t>
    </dgm:pt>
    <dgm:pt modelId="{81422DBF-92DD-4224-82C4-49609047F81A}">
      <dgm:prSet custT="1"/>
      <dgm:spPr/>
      <dgm:t>
        <a:bodyPr/>
        <a:lstStyle/>
        <a:p>
          <a:pPr rtl="0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700-2000 руб./га.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7B90ABD4-D4F8-4B7C-9331-1F1E8ADCCB62}" type="parTrans" cxnId="{3A473326-2288-4941-A38E-875CCF2F04DD}">
      <dgm:prSet/>
      <dgm:spPr/>
      <dgm:t>
        <a:bodyPr/>
        <a:lstStyle/>
        <a:p>
          <a:endParaRPr lang="ru-RU" sz="1400"/>
        </a:p>
      </dgm:t>
    </dgm:pt>
    <dgm:pt modelId="{5865804B-D2E5-433E-BD01-87B156305F92}" type="sibTrans" cxnId="{3A473326-2288-4941-A38E-875CCF2F04DD}">
      <dgm:prSet/>
      <dgm:spPr/>
      <dgm:t>
        <a:bodyPr/>
        <a:lstStyle/>
        <a:p>
          <a:endParaRPr lang="ru-RU" sz="1400"/>
        </a:p>
      </dgm:t>
    </dgm:pt>
    <dgm:pt modelId="{7DEBD7D1-F596-4424-BDE7-ED7D428420E2}">
      <dgm:prSet custT="1"/>
      <dgm:spPr/>
      <dgm:t>
        <a:bodyPr/>
        <a:lstStyle/>
        <a:p>
          <a:pPr algn="just" rtl="0"/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 Снижает стресс с культурных растений;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8859F9D2-C163-4765-AEDF-145E1445BDDC}" type="parTrans" cxnId="{4BEFBA64-EFDB-4325-890D-C8C3470BCE09}">
      <dgm:prSet/>
      <dgm:spPr/>
      <dgm:t>
        <a:bodyPr/>
        <a:lstStyle/>
        <a:p>
          <a:endParaRPr lang="ru-RU" sz="1400"/>
        </a:p>
      </dgm:t>
    </dgm:pt>
    <dgm:pt modelId="{F886B8CA-3627-4D53-A312-88D0D333792B}" type="sibTrans" cxnId="{4BEFBA64-EFDB-4325-890D-C8C3470BCE09}">
      <dgm:prSet/>
      <dgm:spPr/>
      <dgm:t>
        <a:bodyPr/>
        <a:lstStyle/>
        <a:p>
          <a:endParaRPr lang="ru-RU" sz="1400"/>
        </a:p>
      </dgm:t>
    </dgm:pt>
    <dgm:pt modelId="{E12F1515-0D6D-4A2D-AE3B-DB9E5C7694E5}" type="pres">
      <dgm:prSet presAssocID="{F2EC1D52-A74E-49AF-975E-894874A4FB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02D102-1B6A-4B18-B7A3-31B3C8C20D7D}" type="pres">
      <dgm:prSet presAssocID="{2B142A34-F5DE-453E-8B3C-6C51F16390CF}" presName="linNode" presStyleCnt="0"/>
      <dgm:spPr/>
    </dgm:pt>
    <dgm:pt modelId="{0A9FA748-A06C-4759-9EA1-06D96E054D62}" type="pres">
      <dgm:prSet presAssocID="{2B142A34-F5DE-453E-8B3C-6C51F16390CF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85BE5-9D7C-4635-9C19-ED29B7188096}" type="pres">
      <dgm:prSet presAssocID="{2B142A34-F5DE-453E-8B3C-6C51F16390CF}" presName="descendantText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20F59-ED64-4861-90BF-41F87712E8FE}" type="pres">
      <dgm:prSet presAssocID="{71B6B481-C005-41DB-89D5-EA2E1C418B0A}" presName="sp" presStyleCnt="0"/>
      <dgm:spPr/>
    </dgm:pt>
    <dgm:pt modelId="{61EB1006-D5A8-44DF-AB17-997DDEAEEE53}" type="pres">
      <dgm:prSet presAssocID="{9CFCF517-A91A-416A-A9E9-11E9E2F96600}" presName="linNode" presStyleCnt="0"/>
      <dgm:spPr/>
    </dgm:pt>
    <dgm:pt modelId="{161F6A9A-CA46-46D8-878E-D0C531746391}" type="pres">
      <dgm:prSet presAssocID="{9CFCF517-A91A-416A-A9E9-11E9E2F96600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B6661-97E4-4561-A879-F2533DF378EB}" type="pres">
      <dgm:prSet presAssocID="{9CFCF517-A91A-416A-A9E9-11E9E2F96600}" presName="descendantText" presStyleLbl="alignAccFollowNode1" presStyleIdx="1" presStyleCnt="8" custLinFactNeighborX="1458" custLinFactNeighborY="-14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68B6B-060A-453A-92E0-371995C197D4}" type="pres">
      <dgm:prSet presAssocID="{FC8E3915-FB68-431F-B10B-8C84B618E3ED}" presName="sp" presStyleCnt="0"/>
      <dgm:spPr/>
    </dgm:pt>
    <dgm:pt modelId="{896D52AE-130A-4394-B076-706E18461E7E}" type="pres">
      <dgm:prSet presAssocID="{F3893CDC-384B-4FAE-8600-9126C1F48BE7}" presName="linNode" presStyleCnt="0"/>
      <dgm:spPr/>
    </dgm:pt>
    <dgm:pt modelId="{FFE49D4B-FAC0-40EF-88AA-929A6B54E06E}" type="pres">
      <dgm:prSet presAssocID="{F3893CDC-384B-4FAE-8600-9126C1F48BE7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1C5DC-CEA1-45CF-B09D-24639DA0661F}" type="pres">
      <dgm:prSet presAssocID="{F3893CDC-384B-4FAE-8600-9126C1F48BE7}" presName="descendantText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1451C-6004-40AB-879A-BD2AC51F0326}" type="pres">
      <dgm:prSet presAssocID="{3986DCEF-0C5E-4930-82AD-7801331784E8}" presName="sp" presStyleCnt="0"/>
      <dgm:spPr/>
    </dgm:pt>
    <dgm:pt modelId="{4A7C6F2A-12FC-4D32-80C3-549B9C445B56}" type="pres">
      <dgm:prSet presAssocID="{977118A0-4197-4481-8485-D25A8E52FD1C}" presName="linNode" presStyleCnt="0"/>
      <dgm:spPr/>
    </dgm:pt>
    <dgm:pt modelId="{847E62FA-1C9C-4EB4-B1F9-DE7E65176D37}" type="pres">
      <dgm:prSet presAssocID="{977118A0-4197-4481-8485-D25A8E52FD1C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98ED4-9134-42A8-B50E-13AC83F42D83}" type="pres">
      <dgm:prSet presAssocID="{977118A0-4197-4481-8485-D25A8E52FD1C}" presName="descendantText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55CC5-713A-4224-A238-6059964CBB6D}" type="pres">
      <dgm:prSet presAssocID="{904AD085-5C05-46B7-A7DE-E97485A2F36D}" presName="sp" presStyleCnt="0"/>
      <dgm:spPr/>
    </dgm:pt>
    <dgm:pt modelId="{54966AE7-1DBD-4231-AFD5-F8D22C2B1AC2}" type="pres">
      <dgm:prSet presAssocID="{34B69D15-8A2E-4864-8112-04BE101BA47E}" presName="linNode" presStyleCnt="0"/>
      <dgm:spPr/>
    </dgm:pt>
    <dgm:pt modelId="{079E7CF3-FCDA-4041-A733-1B797CEAEB60}" type="pres">
      <dgm:prSet presAssocID="{34B69D15-8A2E-4864-8112-04BE101BA47E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50E5C-99B9-438D-A02D-BCA63875729A}" type="pres">
      <dgm:prSet presAssocID="{34B69D15-8A2E-4864-8112-04BE101BA47E}" presName="descendantText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C3352-D296-4D65-8CCF-D7630B7F16EC}" type="pres">
      <dgm:prSet presAssocID="{CDA0DB74-0D9A-4415-8E15-ECE4E18CD118}" presName="sp" presStyleCnt="0"/>
      <dgm:spPr/>
    </dgm:pt>
    <dgm:pt modelId="{1C188768-B565-46F6-82D8-660C18789DB2}" type="pres">
      <dgm:prSet presAssocID="{BA02B199-6B53-4B08-A41C-9EB96CAA318A}" presName="linNode" presStyleCnt="0"/>
      <dgm:spPr/>
    </dgm:pt>
    <dgm:pt modelId="{5F1FD279-CD1D-4A18-914B-EB7216DFCEB2}" type="pres">
      <dgm:prSet presAssocID="{BA02B199-6B53-4B08-A41C-9EB96CAA318A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E45FB-DA10-4C9A-9E81-93D305A9732E}" type="pres">
      <dgm:prSet presAssocID="{BA02B199-6B53-4B08-A41C-9EB96CAA318A}" presName="descendantText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EA985-D470-41E2-8B1B-AA6E12AE0597}" type="pres">
      <dgm:prSet presAssocID="{1123A98C-6112-47AD-A148-E79EDD249FDB}" presName="sp" presStyleCnt="0"/>
      <dgm:spPr/>
    </dgm:pt>
    <dgm:pt modelId="{3AA7C91B-AA6E-44A3-882B-38792A74CA20}" type="pres">
      <dgm:prSet presAssocID="{0F5CF08C-6A94-4DB1-8971-BFD6EE3F9E88}" presName="linNode" presStyleCnt="0"/>
      <dgm:spPr/>
    </dgm:pt>
    <dgm:pt modelId="{267D255E-83EF-4755-A5D3-F7239746411D}" type="pres">
      <dgm:prSet presAssocID="{0F5CF08C-6A94-4DB1-8971-BFD6EE3F9E88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2E06D-6CD7-4B92-ACC5-6D24A94F72DB}" type="pres">
      <dgm:prSet presAssocID="{0F5CF08C-6A94-4DB1-8971-BFD6EE3F9E88}" presName="descendantText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D1604-E261-45BE-BBD7-B94961CFCE7E}" type="pres">
      <dgm:prSet presAssocID="{2F2A29FA-B2BB-42F8-9F83-1F61213FE3AA}" presName="sp" presStyleCnt="0"/>
      <dgm:spPr/>
    </dgm:pt>
    <dgm:pt modelId="{BE47A5A6-514A-4FDA-8F3A-4CFCE5EA42D3}" type="pres">
      <dgm:prSet presAssocID="{8BE4DEBF-9700-4EB9-BBF9-DA04BAE0CB8B}" presName="linNode" presStyleCnt="0"/>
      <dgm:spPr/>
    </dgm:pt>
    <dgm:pt modelId="{1721EFA8-152D-438F-BF96-366D47D27875}" type="pres">
      <dgm:prSet presAssocID="{8BE4DEBF-9700-4EB9-BBF9-DA04BAE0CB8B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8AD80-A98C-4A3A-8315-1B484AA6A489}" type="pres">
      <dgm:prSet presAssocID="{8BE4DEBF-9700-4EB9-BBF9-DA04BAE0CB8B}" presName="descendantText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8A71A1-4AC2-42AE-A273-10B55CB0888C}" type="presOf" srcId="{DDD98551-D77B-444C-ADBC-358C4AF05CEC}" destId="{58A85BE5-9D7C-4635-9C19-ED29B7188096}" srcOrd="0" destOrd="0" presId="urn:microsoft.com/office/officeart/2005/8/layout/vList5"/>
    <dgm:cxn modelId="{2DB3AAC4-33DC-4141-91A8-FAEE35C12F05}" srcId="{F2EC1D52-A74E-49AF-975E-894874A4FB2D}" destId="{8BE4DEBF-9700-4EB9-BBF9-DA04BAE0CB8B}" srcOrd="7" destOrd="0" parTransId="{6C03E584-24F3-4A87-B77A-D3602D0AA7FF}" sibTransId="{2ECED533-BC61-4480-842E-8724B7BCC101}"/>
    <dgm:cxn modelId="{70765089-F6F6-4A42-8156-CAC0D8EDB608}" srcId="{F3893CDC-384B-4FAE-8600-9126C1F48BE7}" destId="{04775C1F-2F65-4A76-B905-D2CF5EF2D326}" srcOrd="0" destOrd="0" parTransId="{E9EE9FB4-2926-476A-8E66-DB7E24099A6A}" sibTransId="{CE1100DE-494F-4DB2-BFF4-B8A3190BFF69}"/>
    <dgm:cxn modelId="{15AAC391-06A6-4FC8-A733-396E64578DD9}" srcId="{F2EC1D52-A74E-49AF-975E-894874A4FB2D}" destId="{BA02B199-6B53-4B08-A41C-9EB96CAA318A}" srcOrd="5" destOrd="0" parTransId="{D464860F-7965-4D07-9BD4-BA9927AFB597}" sibTransId="{1123A98C-6112-47AD-A148-E79EDD249FDB}"/>
    <dgm:cxn modelId="{ADD935BF-D1C0-4B39-86BA-10C1F3381DAA}" type="presOf" srcId="{977118A0-4197-4481-8485-D25A8E52FD1C}" destId="{847E62FA-1C9C-4EB4-B1F9-DE7E65176D37}" srcOrd="0" destOrd="0" presId="urn:microsoft.com/office/officeart/2005/8/layout/vList5"/>
    <dgm:cxn modelId="{F9CD7308-EAB4-4979-B105-E61CAC310CE7}" type="presOf" srcId="{34B69D15-8A2E-4864-8112-04BE101BA47E}" destId="{079E7CF3-FCDA-4041-A733-1B797CEAEB60}" srcOrd="0" destOrd="0" presId="urn:microsoft.com/office/officeart/2005/8/layout/vList5"/>
    <dgm:cxn modelId="{6E9A591A-CF64-48DF-AB44-FE3E8A5A4CFB}" srcId="{F2EC1D52-A74E-49AF-975E-894874A4FB2D}" destId="{0F5CF08C-6A94-4DB1-8971-BFD6EE3F9E88}" srcOrd="6" destOrd="0" parTransId="{2EB76014-250E-494F-BAA4-D2A3E8D1C952}" sibTransId="{2F2A29FA-B2BB-42F8-9F83-1F61213FE3AA}"/>
    <dgm:cxn modelId="{12846937-CAE4-4A2B-A153-07EA45ABB24D}" srcId="{9CFCF517-A91A-416A-A9E9-11E9E2F96600}" destId="{C92982B1-4E48-4FF5-B09B-CCA272A9F2AB}" srcOrd="0" destOrd="0" parTransId="{8084D33A-FCE3-404C-920B-994C33CEA8CD}" sibTransId="{681D8B64-5A2B-435B-B1D6-A39AA3D25C33}"/>
    <dgm:cxn modelId="{96BFBD40-58B5-4BA9-B234-7C20A33492BA}" srcId="{F2EC1D52-A74E-49AF-975E-894874A4FB2D}" destId="{34B69D15-8A2E-4864-8112-04BE101BA47E}" srcOrd="4" destOrd="0" parTransId="{B1C0E5CF-1D89-4455-A038-30FCB728FA94}" sibTransId="{CDA0DB74-0D9A-4415-8E15-ECE4E18CD118}"/>
    <dgm:cxn modelId="{7D9D620E-EE5A-472F-9F38-1A87A4CBE8DF}" type="presOf" srcId="{F2EC1D52-A74E-49AF-975E-894874A4FB2D}" destId="{E12F1515-0D6D-4A2D-AE3B-DB9E5C7694E5}" srcOrd="0" destOrd="0" presId="urn:microsoft.com/office/officeart/2005/8/layout/vList5"/>
    <dgm:cxn modelId="{41E8A791-D4D4-48C5-AACF-73BC499EDE69}" srcId="{BA02B199-6B53-4B08-A41C-9EB96CAA318A}" destId="{00A0B3E6-1786-4DCD-84D9-7EB4BFFE2A56}" srcOrd="0" destOrd="0" parTransId="{CCFAB543-B3C4-4964-9E61-961FBE40CA88}" sibTransId="{38492A34-C1F9-40E9-90E7-4380A2F93DB1}"/>
    <dgm:cxn modelId="{0869DE67-45E9-4EFF-BCD6-E4E699C0B14E}" srcId="{F2EC1D52-A74E-49AF-975E-894874A4FB2D}" destId="{977118A0-4197-4481-8485-D25A8E52FD1C}" srcOrd="3" destOrd="0" parTransId="{9E1560E5-BC0C-4E0C-838D-84708877CD78}" sibTransId="{904AD085-5C05-46B7-A7DE-E97485A2F36D}"/>
    <dgm:cxn modelId="{20322E00-B856-4203-BD96-4A5DF42C0547}" srcId="{0F5CF08C-6A94-4DB1-8971-BFD6EE3F9E88}" destId="{9C450E30-E40A-43AB-981A-9BF02464B3DF}" srcOrd="0" destOrd="0" parTransId="{937A60A2-F700-4A7B-A412-BD29191F99FC}" sibTransId="{AB05CF32-EBA5-4C76-B043-65C19E98FD57}"/>
    <dgm:cxn modelId="{54FF63ED-1621-4412-8A3F-B61EBBE95A02}" srcId="{F2EC1D52-A74E-49AF-975E-894874A4FB2D}" destId="{9CFCF517-A91A-416A-A9E9-11E9E2F96600}" srcOrd="1" destOrd="0" parTransId="{27DA5CBB-3455-4CB2-82EF-915CCBB6D3E7}" sibTransId="{FC8E3915-FB68-431F-B10B-8C84B618E3ED}"/>
    <dgm:cxn modelId="{7E148059-0137-463F-AD20-8529671DEF3D}" srcId="{2B142A34-F5DE-453E-8B3C-6C51F16390CF}" destId="{DDD98551-D77B-444C-ADBC-358C4AF05CEC}" srcOrd="0" destOrd="0" parTransId="{23DBD84E-0F4F-402E-A1FA-A7F337A3F15C}" sibTransId="{652B2E90-0426-4EF2-B96B-FF7AE93358A5}"/>
    <dgm:cxn modelId="{9E12BE8C-B744-4053-B833-DF6E32E41A08}" type="presOf" srcId="{F3893CDC-384B-4FAE-8600-9126C1F48BE7}" destId="{FFE49D4B-FAC0-40EF-88AA-929A6B54E06E}" srcOrd="0" destOrd="0" presId="urn:microsoft.com/office/officeart/2005/8/layout/vList5"/>
    <dgm:cxn modelId="{8611AC52-6B6E-4884-BC34-28AFB687DE6E}" type="presOf" srcId="{81422DBF-92DD-4224-82C4-49609047F81A}" destId="{1AB8AD80-A98C-4A3A-8315-1B484AA6A489}" srcOrd="0" destOrd="0" presId="urn:microsoft.com/office/officeart/2005/8/layout/vList5"/>
    <dgm:cxn modelId="{5DDCB103-2275-4DFA-8CA0-01856FFDD7C0}" type="presOf" srcId="{00A0B3E6-1786-4DCD-84D9-7EB4BFFE2A56}" destId="{001E45FB-DA10-4C9A-9E81-93D305A9732E}" srcOrd="0" destOrd="0" presId="urn:microsoft.com/office/officeart/2005/8/layout/vList5"/>
    <dgm:cxn modelId="{5977B580-F48C-4463-AA94-C802FFDB326F}" type="presOf" srcId="{04775C1F-2F65-4A76-B905-D2CF5EF2D326}" destId="{3861C5DC-CEA1-45CF-B09D-24639DA0661F}" srcOrd="0" destOrd="0" presId="urn:microsoft.com/office/officeart/2005/8/layout/vList5"/>
    <dgm:cxn modelId="{0D931EE5-2840-4109-BF7C-34D802DD2F1A}" type="presOf" srcId="{9CFCF517-A91A-416A-A9E9-11E9E2F96600}" destId="{161F6A9A-CA46-46D8-878E-D0C531746391}" srcOrd="0" destOrd="0" presId="urn:microsoft.com/office/officeart/2005/8/layout/vList5"/>
    <dgm:cxn modelId="{D67B0E9A-ABE9-45E3-9880-5FF17BB90AF7}" srcId="{34B69D15-8A2E-4864-8112-04BE101BA47E}" destId="{1FC5A2E6-AB89-4B85-A272-E1417A28E884}" srcOrd="0" destOrd="0" parTransId="{08A0874A-768D-4EBE-9414-24E98B5A2067}" sibTransId="{A5BD627A-1995-4A9A-B8E1-EEB341D1FA35}"/>
    <dgm:cxn modelId="{3A473326-2288-4941-A38E-875CCF2F04DD}" srcId="{8BE4DEBF-9700-4EB9-BBF9-DA04BAE0CB8B}" destId="{81422DBF-92DD-4224-82C4-49609047F81A}" srcOrd="0" destOrd="0" parTransId="{7B90ABD4-D4F8-4B7C-9331-1F1E8ADCCB62}" sibTransId="{5865804B-D2E5-433E-BD01-87B156305F92}"/>
    <dgm:cxn modelId="{D3160A92-129B-44C6-B2D1-0EEBF07A57B7}" type="presOf" srcId="{0F5CF08C-6A94-4DB1-8971-BFD6EE3F9E88}" destId="{267D255E-83EF-4755-A5D3-F7239746411D}" srcOrd="0" destOrd="0" presId="urn:microsoft.com/office/officeart/2005/8/layout/vList5"/>
    <dgm:cxn modelId="{C2BBD034-CA03-4195-8224-0A0B7E37DDA0}" type="presOf" srcId="{1FC5A2E6-AB89-4B85-A272-E1417A28E884}" destId="{6E650E5C-99B9-438D-A02D-BCA63875729A}" srcOrd="0" destOrd="0" presId="urn:microsoft.com/office/officeart/2005/8/layout/vList5"/>
    <dgm:cxn modelId="{DDFAE463-1905-414D-826B-960FDDC9E917}" type="presOf" srcId="{C92982B1-4E48-4FF5-B09B-CCA272A9F2AB}" destId="{869B6661-97E4-4561-A879-F2533DF378EB}" srcOrd="0" destOrd="0" presId="urn:microsoft.com/office/officeart/2005/8/layout/vList5"/>
    <dgm:cxn modelId="{FC335BB7-4814-40B6-8A20-F2B4F8CA6BAA}" srcId="{F2EC1D52-A74E-49AF-975E-894874A4FB2D}" destId="{F3893CDC-384B-4FAE-8600-9126C1F48BE7}" srcOrd="2" destOrd="0" parTransId="{8A26EDB4-3EBA-4486-8B25-B9CD7805AB31}" sibTransId="{3986DCEF-0C5E-4930-82AD-7801331784E8}"/>
    <dgm:cxn modelId="{E4F822EE-3E96-4648-A857-5B9853264096}" srcId="{F2EC1D52-A74E-49AF-975E-894874A4FB2D}" destId="{2B142A34-F5DE-453E-8B3C-6C51F16390CF}" srcOrd="0" destOrd="0" parTransId="{8171C67C-D13A-41D8-B9F8-D98E594B8FD7}" sibTransId="{71B6B481-C005-41DB-89D5-EA2E1C418B0A}"/>
    <dgm:cxn modelId="{EDDE1EBA-6180-4355-9398-32BBEB1F3639}" type="presOf" srcId="{8BE4DEBF-9700-4EB9-BBF9-DA04BAE0CB8B}" destId="{1721EFA8-152D-438F-BF96-366D47D27875}" srcOrd="0" destOrd="0" presId="urn:microsoft.com/office/officeart/2005/8/layout/vList5"/>
    <dgm:cxn modelId="{4B510B93-4E4E-4CD9-A77F-1141F63A8BB4}" srcId="{977118A0-4197-4481-8485-D25A8E52FD1C}" destId="{56352DFF-2D70-45B0-ACB8-3C20FF3D30C2}" srcOrd="0" destOrd="0" parTransId="{A0CB0293-A218-44C0-B7F4-D5B1AB1DE6C7}" sibTransId="{4D4B1A41-1FCF-4CE9-A2E9-F55B220988C5}"/>
    <dgm:cxn modelId="{C70E94E9-86B3-4F74-85FC-4EFA3528B9E5}" type="presOf" srcId="{2B142A34-F5DE-453E-8B3C-6C51F16390CF}" destId="{0A9FA748-A06C-4759-9EA1-06D96E054D62}" srcOrd="0" destOrd="0" presId="urn:microsoft.com/office/officeart/2005/8/layout/vList5"/>
    <dgm:cxn modelId="{4BEFBA64-EFDB-4325-890D-C8C3470BCE09}" srcId="{BA02B199-6B53-4B08-A41C-9EB96CAA318A}" destId="{7DEBD7D1-F596-4424-BDE7-ED7D428420E2}" srcOrd="1" destOrd="0" parTransId="{8859F9D2-C163-4765-AEDF-145E1445BDDC}" sibTransId="{F886B8CA-3627-4D53-A312-88D0D333792B}"/>
    <dgm:cxn modelId="{994476B1-0962-4EF2-B0C3-04D6A2160CE6}" type="presOf" srcId="{BA02B199-6B53-4B08-A41C-9EB96CAA318A}" destId="{5F1FD279-CD1D-4A18-914B-EB7216DFCEB2}" srcOrd="0" destOrd="0" presId="urn:microsoft.com/office/officeart/2005/8/layout/vList5"/>
    <dgm:cxn modelId="{C5C23C0A-B2C8-4AF1-AAB4-2D5FC5BDDFA3}" type="presOf" srcId="{9C450E30-E40A-43AB-981A-9BF02464B3DF}" destId="{5402E06D-6CD7-4B92-ACC5-6D24A94F72DB}" srcOrd="0" destOrd="0" presId="urn:microsoft.com/office/officeart/2005/8/layout/vList5"/>
    <dgm:cxn modelId="{A5CCBF00-F0B6-44A3-9B0F-8CF8EA5EA605}" type="presOf" srcId="{56352DFF-2D70-45B0-ACB8-3C20FF3D30C2}" destId="{D4198ED4-9134-42A8-B50E-13AC83F42D83}" srcOrd="0" destOrd="0" presId="urn:microsoft.com/office/officeart/2005/8/layout/vList5"/>
    <dgm:cxn modelId="{CD7D70D2-8872-49CF-A0F3-D85297D426EE}" type="presOf" srcId="{7DEBD7D1-F596-4424-BDE7-ED7D428420E2}" destId="{001E45FB-DA10-4C9A-9E81-93D305A9732E}" srcOrd="0" destOrd="1" presId="urn:microsoft.com/office/officeart/2005/8/layout/vList5"/>
    <dgm:cxn modelId="{598A6186-DC9D-437B-B014-183C2A003B04}" type="presParOf" srcId="{E12F1515-0D6D-4A2D-AE3B-DB9E5C7694E5}" destId="{8D02D102-1B6A-4B18-B7A3-31B3C8C20D7D}" srcOrd="0" destOrd="0" presId="urn:microsoft.com/office/officeart/2005/8/layout/vList5"/>
    <dgm:cxn modelId="{55C1DC8C-5FEA-4B83-A205-C34AA2A33C98}" type="presParOf" srcId="{8D02D102-1B6A-4B18-B7A3-31B3C8C20D7D}" destId="{0A9FA748-A06C-4759-9EA1-06D96E054D62}" srcOrd="0" destOrd="0" presId="urn:microsoft.com/office/officeart/2005/8/layout/vList5"/>
    <dgm:cxn modelId="{5AC691B1-663A-4B6F-B220-8A61895E4287}" type="presParOf" srcId="{8D02D102-1B6A-4B18-B7A3-31B3C8C20D7D}" destId="{58A85BE5-9D7C-4635-9C19-ED29B7188096}" srcOrd="1" destOrd="0" presId="urn:microsoft.com/office/officeart/2005/8/layout/vList5"/>
    <dgm:cxn modelId="{9AD5D56F-554C-4B1E-87D1-5AC76466A8B3}" type="presParOf" srcId="{E12F1515-0D6D-4A2D-AE3B-DB9E5C7694E5}" destId="{FEC20F59-ED64-4861-90BF-41F87712E8FE}" srcOrd="1" destOrd="0" presId="urn:microsoft.com/office/officeart/2005/8/layout/vList5"/>
    <dgm:cxn modelId="{2073BACB-42E6-487E-AF88-CD256FE41387}" type="presParOf" srcId="{E12F1515-0D6D-4A2D-AE3B-DB9E5C7694E5}" destId="{61EB1006-D5A8-44DF-AB17-997DDEAEEE53}" srcOrd="2" destOrd="0" presId="urn:microsoft.com/office/officeart/2005/8/layout/vList5"/>
    <dgm:cxn modelId="{A9C8B756-3086-48B4-80E1-406A90A98CC2}" type="presParOf" srcId="{61EB1006-D5A8-44DF-AB17-997DDEAEEE53}" destId="{161F6A9A-CA46-46D8-878E-D0C531746391}" srcOrd="0" destOrd="0" presId="urn:microsoft.com/office/officeart/2005/8/layout/vList5"/>
    <dgm:cxn modelId="{F76AAE13-B75C-4C93-9C46-7746EF3F85E9}" type="presParOf" srcId="{61EB1006-D5A8-44DF-AB17-997DDEAEEE53}" destId="{869B6661-97E4-4561-A879-F2533DF378EB}" srcOrd="1" destOrd="0" presId="urn:microsoft.com/office/officeart/2005/8/layout/vList5"/>
    <dgm:cxn modelId="{B9FCB638-1848-438A-B6D3-8B9916FAE583}" type="presParOf" srcId="{E12F1515-0D6D-4A2D-AE3B-DB9E5C7694E5}" destId="{A8568B6B-060A-453A-92E0-371995C197D4}" srcOrd="3" destOrd="0" presId="urn:microsoft.com/office/officeart/2005/8/layout/vList5"/>
    <dgm:cxn modelId="{2612AABB-A048-430B-928E-F37CDAB4A1BC}" type="presParOf" srcId="{E12F1515-0D6D-4A2D-AE3B-DB9E5C7694E5}" destId="{896D52AE-130A-4394-B076-706E18461E7E}" srcOrd="4" destOrd="0" presId="urn:microsoft.com/office/officeart/2005/8/layout/vList5"/>
    <dgm:cxn modelId="{30943D21-57DB-46F2-992B-4F84055C0432}" type="presParOf" srcId="{896D52AE-130A-4394-B076-706E18461E7E}" destId="{FFE49D4B-FAC0-40EF-88AA-929A6B54E06E}" srcOrd="0" destOrd="0" presId="urn:microsoft.com/office/officeart/2005/8/layout/vList5"/>
    <dgm:cxn modelId="{3796F033-4C92-49B2-96F8-1401990E0DCF}" type="presParOf" srcId="{896D52AE-130A-4394-B076-706E18461E7E}" destId="{3861C5DC-CEA1-45CF-B09D-24639DA0661F}" srcOrd="1" destOrd="0" presId="urn:microsoft.com/office/officeart/2005/8/layout/vList5"/>
    <dgm:cxn modelId="{73CF354B-6046-4994-BE5E-F671AA641F1B}" type="presParOf" srcId="{E12F1515-0D6D-4A2D-AE3B-DB9E5C7694E5}" destId="{AD91451C-6004-40AB-879A-BD2AC51F0326}" srcOrd="5" destOrd="0" presId="urn:microsoft.com/office/officeart/2005/8/layout/vList5"/>
    <dgm:cxn modelId="{D34540A8-54E3-473E-A46B-ED76E09A9F8C}" type="presParOf" srcId="{E12F1515-0D6D-4A2D-AE3B-DB9E5C7694E5}" destId="{4A7C6F2A-12FC-4D32-80C3-549B9C445B56}" srcOrd="6" destOrd="0" presId="urn:microsoft.com/office/officeart/2005/8/layout/vList5"/>
    <dgm:cxn modelId="{B5E05C55-1C27-48EE-99AE-D9C5EAED02C0}" type="presParOf" srcId="{4A7C6F2A-12FC-4D32-80C3-549B9C445B56}" destId="{847E62FA-1C9C-4EB4-B1F9-DE7E65176D37}" srcOrd="0" destOrd="0" presId="urn:microsoft.com/office/officeart/2005/8/layout/vList5"/>
    <dgm:cxn modelId="{1CD01D62-71B6-43D0-9315-0FB2DE9E40CE}" type="presParOf" srcId="{4A7C6F2A-12FC-4D32-80C3-549B9C445B56}" destId="{D4198ED4-9134-42A8-B50E-13AC83F42D83}" srcOrd="1" destOrd="0" presId="urn:microsoft.com/office/officeart/2005/8/layout/vList5"/>
    <dgm:cxn modelId="{9CE5CB76-1A98-46BC-8AFD-E39EEFC0DF4B}" type="presParOf" srcId="{E12F1515-0D6D-4A2D-AE3B-DB9E5C7694E5}" destId="{09855CC5-713A-4224-A238-6059964CBB6D}" srcOrd="7" destOrd="0" presId="urn:microsoft.com/office/officeart/2005/8/layout/vList5"/>
    <dgm:cxn modelId="{69FCED05-4561-48DA-B3DF-E5296C383C4C}" type="presParOf" srcId="{E12F1515-0D6D-4A2D-AE3B-DB9E5C7694E5}" destId="{54966AE7-1DBD-4231-AFD5-F8D22C2B1AC2}" srcOrd="8" destOrd="0" presId="urn:microsoft.com/office/officeart/2005/8/layout/vList5"/>
    <dgm:cxn modelId="{2F5B1B94-FE65-4F00-9588-DAE197B2FF6C}" type="presParOf" srcId="{54966AE7-1DBD-4231-AFD5-F8D22C2B1AC2}" destId="{079E7CF3-FCDA-4041-A733-1B797CEAEB60}" srcOrd="0" destOrd="0" presId="urn:microsoft.com/office/officeart/2005/8/layout/vList5"/>
    <dgm:cxn modelId="{96A16A82-CD3C-4CA2-9BE6-F108C99677A0}" type="presParOf" srcId="{54966AE7-1DBD-4231-AFD5-F8D22C2B1AC2}" destId="{6E650E5C-99B9-438D-A02D-BCA63875729A}" srcOrd="1" destOrd="0" presId="urn:microsoft.com/office/officeart/2005/8/layout/vList5"/>
    <dgm:cxn modelId="{42AFA680-2AE6-4741-B681-6C45273BCE89}" type="presParOf" srcId="{E12F1515-0D6D-4A2D-AE3B-DB9E5C7694E5}" destId="{66CC3352-D296-4D65-8CCF-D7630B7F16EC}" srcOrd="9" destOrd="0" presId="urn:microsoft.com/office/officeart/2005/8/layout/vList5"/>
    <dgm:cxn modelId="{E6758024-4922-4EB5-88F6-504DCD15C3A3}" type="presParOf" srcId="{E12F1515-0D6D-4A2D-AE3B-DB9E5C7694E5}" destId="{1C188768-B565-46F6-82D8-660C18789DB2}" srcOrd="10" destOrd="0" presId="urn:microsoft.com/office/officeart/2005/8/layout/vList5"/>
    <dgm:cxn modelId="{5F30B4E8-E2F1-42F6-9CB7-2491DC0B415C}" type="presParOf" srcId="{1C188768-B565-46F6-82D8-660C18789DB2}" destId="{5F1FD279-CD1D-4A18-914B-EB7216DFCEB2}" srcOrd="0" destOrd="0" presId="urn:microsoft.com/office/officeart/2005/8/layout/vList5"/>
    <dgm:cxn modelId="{7681A28B-E5A0-446E-A639-7BB386EC4E84}" type="presParOf" srcId="{1C188768-B565-46F6-82D8-660C18789DB2}" destId="{001E45FB-DA10-4C9A-9E81-93D305A9732E}" srcOrd="1" destOrd="0" presId="urn:microsoft.com/office/officeart/2005/8/layout/vList5"/>
    <dgm:cxn modelId="{708398C2-E8A4-4A4F-901C-C7A6F4DC4FAD}" type="presParOf" srcId="{E12F1515-0D6D-4A2D-AE3B-DB9E5C7694E5}" destId="{1C0EA985-D470-41E2-8B1B-AA6E12AE0597}" srcOrd="11" destOrd="0" presId="urn:microsoft.com/office/officeart/2005/8/layout/vList5"/>
    <dgm:cxn modelId="{D6414CE8-798A-4EB2-97FB-93232B2D664F}" type="presParOf" srcId="{E12F1515-0D6D-4A2D-AE3B-DB9E5C7694E5}" destId="{3AA7C91B-AA6E-44A3-882B-38792A74CA20}" srcOrd="12" destOrd="0" presId="urn:microsoft.com/office/officeart/2005/8/layout/vList5"/>
    <dgm:cxn modelId="{B5B9A374-3BBC-425B-9A56-6549A88B2B4B}" type="presParOf" srcId="{3AA7C91B-AA6E-44A3-882B-38792A74CA20}" destId="{267D255E-83EF-4755-A5D3-F7239746411D}" srcOrd="0" destOrd="0" presId="urn:microsoft.com/office/officeart/2005/8/layout/vList5"/>
    <dgm:cxn modelId="{C302A8C6-8BEB-48AB-9C54-CEE3522078A6}" type="presParOf" srcId="{3AA7C91B-AA6E-44A3-882B-38792A74CA20}" destId="{5402E06D-6CD7-4B92-ACC5-6D24A94F72DB}" srcOrd="1" destOrd="0" presId="urn:microsoft.com/office/officeart/2005/8/layout/vList5"/>
    <dgm:cxn modelId="{A8FB63A7-0C8D-48DB-BD3C-3B95F7358158}" type="presParOf" srcId="{E12F1515-0D6D-4A2D-AE3B-DB9E5C7694E5}" destId="{F5FD1604-E261-45BE-BBD7-B94961CFCE7E}" srcOrd="13" destOrd="0" presId="urn:microsoft.com/office/officeart/2005/8/layout/vList5"/>
    <dgm:cxn modelId="{F1F3BDF8-BC9C-4508-8656-E85E0F8B82A0}" type="presParOf" srcId="{E12F1515-0D6D-4A2D-AE3B-DB9E5C7694E5}" destId="{BE47A5A6-514A-4FDA-8F3A-4CFCE5EA42D3}" srcOrd="14" destOrd="0" presId="urn:microsoft.com/office/officeart/2005/8/layout/vList5"/>
    <dgm:cxn modelId="{8D7DF7B0-D343-45DC-B7EA-07FE519C7B7F}" type="presParOf" srcId="{BE47A5A6-514A-4FDA-8F3A-4CFCE5EA42D3}" destId="{1721EFA8-152D-438F-BF96-366D47D27875}" srcOrd="0" destOrd="0" presId="urn:microsoft.com/office/officeart/2005/8/layout/vList5"/>
    <dgm:cxn modelId="{4AEAD120-886A-4CF7-8C83-2181DF4719A8}" type="presParOf" srcId="{BE47A5A6-514A-4FDA-8F3A-4CFCE5EA42D3}" destId="{1AB8AD80-A98C-4A3A-8315-1B484AA6A48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CB29-B839-4380-A33C-539E9AAB3DF3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4AD63-AD82-4812-9B83-AD007BE48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45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F866B-8C2B-40D1-B889-422D804F41D8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2E831-76F6-4D10-8391-467C92931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87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92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79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372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39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83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4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33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045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92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20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96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3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072D-5287-4959-AE2C-2F36153D1302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4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CC01-2998-4DEB-B431-DD7FC6C5D0F6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1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964ED-1910-493A-B2D9-8B676903C644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50" y="223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hlinkClick r:id="rId3" action="ppaction://hlinksldjump"/>
          </p:cNvPr>
          <p:cNvSpPr/>
          <p:nvPr userDrawn="1"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hlinkClick r:id="rId4" action="ppaction://hlinksldjump"/>
          </p:cNvPr>
          <p:cNvSpPr/>
          <p:nvPr userDrawn="1"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5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 smtClean="0"/>
              <a:t>Образец</a:t>
            </a:r>
          </a:p>
          <a:p>
            <a:pPr lvl="0"/>
            <a:endParaRPr lang="ru-RU" dirty="0" err="1" smtClean="0"/>
          </a:p>
          <a:p>
            <a:pPr lvl="0"/>
            <a:endParaRPr lang="ru-RU" dirty="0" err="1" smtClean="0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0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 smtClean="0"/>
              <a:t>Образец</a:t>
            </a:r>
          </a:p>
          <a:p>
            <a:pPr lvl="0"/>
            <a:endParaRPr lang="ru-RU" dirty="0" err="1" smtClean="0"/>
          </a:p>
          <a:p>
            <a:pPr lvl="0"/>
            <a:endParaRPr lang="ru-RU" dirty="0" err="1" smtClean="0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4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 smtClean="0"/>
              <a:t>Образец</a:t>
            </a:r>
          </a:p>
          <a:p>
            <a:pPr lvl="0"/>
            <a:endParaRPr lang="ru-RU" dirty="0" err="1" smtClean="0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5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2613AA-B4B2-44F0-8D2E-ABBD6C3C68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8725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74B7-95E8-4323-BB1E-0E806F587D01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4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E7AA-A3E6-4784-A7C9-36F83EDCCDB7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1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B256-99A9-4AB0-8694-5EEAB0AA4479}" type="datetime1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4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D0F9-21F2-4817-807E-7B139F50A070}" type="datetime1">
              <a:rPr lang="ru-RU" smtClean="0"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4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986D-2AEA-4A2B-9BBA-327C7EA40FFC}" type="datetime1">
              <a:rPr lang="ru-RU" smtClean="0"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8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A8E-6183-486E-9FA4-34858F97FB51}" type="datetime1">
              <a:rPr lang="ru-RU" smtClean="0"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48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D4AE-BC2B-471F-9AE0-92E590DAECE2}" type="datetime1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1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C2D6-B320-44F5-B040-90811E37D1FF}" type="datetime1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CEF48-B8A5-4046-9003-6C956F003305}" type="datetime1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3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12" Type="http://schemas.openxmlformats.org/officeDocument/2006/relationships/image" Target="../media/image8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microsoft.com/office/2007/relationships/hdphoto" Target="../media/hdphoto3.wdp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6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microsoft.com/office/2007/relationships/hdphoto" Target="../media/hdphoto4.wdp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2.png"/><Relationship Id="rId5" Type="http://schemas.openxmlformats.org/officeDocument/2006/relationships/image" Target="../media/image141.emf"/><Relationship Id="rId10" Type="http://schemas.openxmlformats.org/officeDocument/2006/relationships/image" Target="../media/image146.jpeg"/><Relationship Id="rId4" Type="http://schemas.openxmlformats.org/officeDocument/2006/relationships/package" Target="../embeddings/_________Microsoft_Word3.docx"/><Relationship Id="rId9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notesSlide" Target="../notesSlides/notesSlide13.xml"/><Relationship Id="rId7" Type="http://schemas.openxmlformats.org/officeDocument/2006/relationships/package" Target="../embeddings/_________Microsoft_Word4.docx"/><Relationship Id="rId12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52.png"/><Relationship Id="rId5" Type="http://schemas.openxmlformats.org/officeDocument/2006/relationships/image" Target="../media/image149.jpeg"/><Relationship Id="rId10" Type="http://schemas.openxmlformats.org/officeDocument/2006/relationships/image" Target="../media/image151.png"/><Relationship Id="rId4" Type="http://schemas.openxmlformats.org/officeDocument/2006/relationships/image" Target="../media/image148.jpeg"/><Relationship Id="rId9" Type="http://schemas.openxmlformats.org/officeDocument/2006/relationships/image" Target="../media/image1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5" Type="http://schemas.openxmlformats.org/officeDocument/2006/relationships/chart" Target="../charts/chart4.xml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jpeg"/><Relationship Id="rId14" Type="http://schemas.openxmlformats.org/officeDocument/2006/relationships/image" Target="../media/image1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://www.rosselhoscenter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chart" Target="../charts/chart1.xml"/><Relationship Id="rId5" Type="http://schemas.openxmlformats.org/officeDocument/2006/relationships/image" Target="../media/image3.png"/><Relationship Id="rId10" Type="http://schemas.microsoft.com/office/2007/relationships/diagramDrawing" Target="../diagrams/drawing3.xml"/><Relationship Id="rId4" Type="http://schemas.openxmlformats.org/officeDocument/2006/relationships/image" Target="../media/image25.jpe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7530.vk.me/v627530779/3b72c/D3EYNX5Kkp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биологических средств защиты растений в Республике Татарстан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056711" cy="10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8297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сельскохозяйственный центр»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Татарстан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630932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 -2018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941168"/>
            <a:ext cx="42839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Заместитель руководителя Полях Г.И.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6631"/>
            <a:ext cx="77768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Применение  </a:t>
            </a:r>
            <a:r>
              <a:rPr lang="ru-RU" sz="24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трихограммы</a:t>
            </a: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в открытом грунте</a:t>
            </a: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3917" y="1691516"/>
            <a:ext cx="288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Рекомендуем применять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1760" y="63813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Выпуск ТРИХОГРАММЫ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сохранит до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85% урожая!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boleznisada.ru/sites/default/files/trihogramma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1" y="751039"/>
            <a:ext cx="2704263" cy="20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7" y="2060848"/>
            <a:ext cx="23502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supersadovnik.net/wp-content/uploads/2013/11/rap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7" y="3645024"/>
            <a:ext cx="235026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99791" y="3740839"/>
            <a:ext cx="56378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РАПСЕ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 лугового мотылька, совка гаммы и др.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двухкратная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обработка)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Гектарная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стоимость: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110-440 </a:t>
            </a:r>
            <a:r>
              <a:rPr lang="ru-RU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2310552"/>
            <a:ext cx="42484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КУКУРУЗЕ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 кукурузного мотылька, озимой совки и др.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Гектарная стоимость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110-330 </a:t>
            </a:r>
            <a:r>
              <a:rPr lang="ru-RU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/га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6" y="34398"/>
            <a:ext cx="883907" cy="86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15616" y="748558"/>
            <a:ext cx="5040560" cy="839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Трихограмма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механизм борьбы </a:t>
            </a:r>
          </a:p>
          <a:p>
            <a:pPr algn="ctr"/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вредителями </a:t>
            </a:r>
            <a:r>
              <a:rPr lang="ru-RU" sz="1600" dirty="0">
                <a:solidFill>
                  <a:prstClr val="black"/>
                </a:solidFill>
              </a:rPr>
              <a:t>(различные совки, луговой мотылек,  плодожорки, белянки)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фазе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яйца</a:t>
            </a:r>
            <a:endParaRPr lang="ru-RU" sz="1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sad-dacha-ogorod.com/imgSt/136412863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12" y="5145401"/>
            <a:ext cx="2328845" cy="136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702650" y="5145401"/>
            <a:ext cx="424815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посеве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ГОРОХА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гороховой плодожорки, различных совок.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Гектарная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стоимость: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120-360 </a:t>
            </a:r>
            <a:r>
              <a:rPr lang="ru-RU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/га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 опытов 2017\20170531_0838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203" y="4509121"/>
            <a:ext cx="1742950" cy="23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опытов 2017\20170531_0919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0" y="4732829"/>
            <a:ext cx="3260706" cy="20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er-main\общая\ИТ ОТДЕЛ\Фотографии\2017 г\Опыт Трихограмма + Квадрокоптер\IMG_04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760423"/>
            <a:ext cx="2711230" cy="209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252"/>
            <a:ext cx="1952922" cy="184707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111814" y="2116054"/>
            <a:ext cx="5340506" cy="1889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Впервые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использован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квадрокоптер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«Центр гражданской авиации»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1814" y="302730"/>
            <a:ext cx="6852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трихограммы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против яблонной плодожорки.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ООО Майский 2017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Площадь  - 1га                        Сад - семечковых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Фаза - массовое цветение      Норма расхода 160 тыс. особей /га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414908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Эффективность применения составила 92%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687" y="34398"/>
            <a:ext cx="56126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Полезное насекомое 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74" y="908720"/>
            <a:ext cx="2844274" cy="203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23928" y="908720"/>
            <a:ext cx="51125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ЗЛАТОГЛАЗКА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многоядный хищник.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Питается тлей, кокцидами, яйцами и личинками младших возрастов 76 видов насекомых, а также клещами. Хищничают личинки. Отличается высокой поисковой способностью и прожорливостью. Одна личинка за сутки уничтожает 50-60 особей тлей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7" y="34399"/>
            <a:ext cx="743956" cy="7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ФОРУМ РУСИНХИМ * Просмотр темы - Лимон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3429000"/>
            <a:ext cx="3469583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1490359"/>
              </p:ext>
            </p:extLst>
          </p:nvPr>
        </p:nvGraphicFramePr>
        <p:xfrm>
          <a:off x="26105" y="3263242"/>
          <a:ext cx="5205509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420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2087" y="98158"/>
            <a:ext cx="9144000" cy="530386"/>
          </a:xfrm>
          <a:prstGeom prst="rect">
            <a:avLst/>
          </a:prstGeom>
        </p:spPr>
        <p:txBody>
          <a:bodyPr wrap="square" lIns="81272" tIns="40636" rIns="81272" bIns="40636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Выпуск златоглазки против тли в закрытом грунте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318066"/>
              </p:ext>
            </p:extLst>
          </p:nvPr>
        </p:nvGraphicFramePr>
        <p:xfrm>
          <a:off x="220646" y="610574"/>
          <a:ext cx="8649682" cy="621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Фотография Photo Editor" r:id="rId3" imgW="21638095" imgH="16228571" progId="MSPhotoEd.3">
                  <p:embed/>
                </p:oleObj>
              </mc:Choice>
              <mc:Fallback>
                <p:oleObj name="Фотография Photo Editor" r:id="rId3" imgW="21638095" imgH="16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46" y="610574"/>
                        <a:ext cx="8649682" cy="621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504" y="5740866"/>
            <a:ext cx="8784976" cy="1144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81272" tIns="40636" rIns="81272" bIns="40636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Эффективность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применения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95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Энтомофаги в закрытом грунте используются против тли,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белокрылки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трипса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паутинного клеща и др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площади около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6600 кв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807" y="270793"/>
            <a:ext cx="13827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788" y="4310063"/>
            <a:ext cx="2663825" cy="4143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Использование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сидератов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775" y="4418013"/>
            <a:ext cx="3400425" cy="306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Разноглубинная обработка почвы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5975" y="5127625"/>
            <a:ext cx="5078413" cy="506413"/>
          </a:xfrm>
          <a:prstGeom prst="rect">
            <a:avLst/>
          </a:prstGeom>
          <a:solidFill>
            <a:srgbClr val="33CCFF">
              <a:alpha val="40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prstClr val="black"/>
                </a:solidFill>
              </a:rPr>
              <a:t>4. Внесение полезных микроорганизмов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550" y="4310063"/>
            <a:ext cx="2203450" cy="4143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Чередование культур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2013" y="5962650"/>
            <a:ext cx="2235200" cy="7064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СЕМЕНАМИ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2475" y="5962650"/>
            <a:ext cx="2024063" cy="7064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В ПОЧВУ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67592" name="Прямоугольник 8"/>
          <p:cNvSpPr>
            <a:spLocks noChangeArrowheads="1"/>
          </p:cNvSpPr>
          <p:nvPr/>
        </p:nvSpPr>
        <p:spPr bwMode="auto">
          <a:xfrm>
            <a:off x="1947863" y="3500438"/>
            <a:ext cx="5049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Филиал ФГБУ «Россельхозцентр» по РТ предлагает: </a:t>
            </a:r>
            <a:endParaRPr lang="ru-RU" sz="20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93" name="Picture 2" descr="C:\Users\Администратор\Desktop\17-19 февраля 2015 г .Ярмарка\Республика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517525"/>
            <a:ext cx="544988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Box 10"/>
          <p:cNvSpPr txBox="1">
            <a:spLocks noChangeArrowheads="1"/>
          </p:cNvSpPr>
          <p:nvPr/>
        </p:nvSpPr>
        <p:spPr bwMode="auto">
          <a:xfrm>
            <a:off x="5387975" y="2416175"/>
            <a:ext cx="3632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600" b="1" i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 2014 году  в 10 районах начата работа по обследованию полей на наличие патогенной микрофлоры. </a:t>
            </a:r>
          </a:p>
        </p:txBody>
      </p:sp>
      <p:sp>
        <p:nvSpPr>
          <p:cNvPr id="67595" name="TextBox 12"/>
          <p:cNvSpPr txBox="1">
            <a:spLocks noChangeArrowheads="1"/>
          </p:cNvSpPr>
          <p:nvPr/>
        </p:nvSpPr>
        <p:spPr bwMode="auto">
          <a:xfrm>
            <a:off x="1708150" y="549275"/>
            <a:ext cx="692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Арский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23,5%</a:t>
            </a:r>
          </a:p>
        </p:txBody>
      </p:sp>
      <p:sp>
        <p:nvSpPr>
          <p:cNvPr id="67596" name="TextBox 13"/>
          <p:cNvSpPr txBox="1">
            <a:spLocks noChangeArrowheads="1"/>
          </p:cNvSpPr>
          <p:nvPr/>
        </p:nvSpPr>
        <p:spPr bwMode="auto">
          <a:xfrm>
            <a:off x="3449638" y="1839913"/>
            <a:ext cx="11668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Сармановский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23,5%</a:t>
            </a:r>
          </a:p>
        </p:txBody>
      </p:sp>
      <p:sp>
        <p:nvSpPr>
          <p:cNvPr id="67597" name="TextBox 14"/>
          <p:cNvSpPr txBox="1">
            <a:spLocks noChangeArrowheads="1"/>
          </p:cNvSpPr>
          <p:nvPr/>
        </p:nvSpPr>
        <p:spPr bwMode="auto">
          <a:xfrm>
            <a:off x="2994025" y="1284288"/>
            <a:ext cx="8302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Заинский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38,3%</a:t>
            </a:r>
          </a:p>
        </p:txBody>
      </p:sp>
      <p:sp>
        <p:nvSpPr>
          <p:cNvPr id="67598" name="TextBox 15"/>
          <p:cNvSpPr txBox="1">
            <a:spLocks noChangeArrowheads="1"/>
          </p:cNvSpPr>
          <p:nvPr/>
        </p:nvSpPr>
        <p:spPr bwMode="auto">
          <a:xfrm>
            <a:off x="2324100" y="1808163"/>
            <a:ext cx="12461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Чистопольский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29,6%</a:t>
            </a:r>
          </a:p>
        </p:txBody>
      </p:sp>
      <p:sp>
        <p:nvSpPr>
          <p:cNvPr id="67599" name="TextBox 16"/>
          <p:cNvSpPr txBox="1">
            <a:spLocks noChangeArrowheads="1"/>
          </p:cNvSpPr>
          <p:nvPr/>
        </p:nvSpPr>
        <p:spPr bwMode="auto">
          <a:xfrm>
            <a:off x="615950" y="1749425"/>
            <a:ext cx="8334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Буинский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26,3%</a:t>
            </a:r>
          </a:p>
        </p:txBody>
      </p:sp>
      <p:sp>
        <p:nvSpPr>
          <p:cNvPr id="67600" name="TextBox 17"/>
          <p:cNvSpPr txBox="1">
            <a:spLocks noChangeArrowheads="1"/>
          </p:cNvSpPr>
          <p:nvPr/>
        </p:nvSpPr>
        <p:spPr bwMode="auto">
          <a:xfrm>
            <a:off x="1341438" y="1808163"/>
            <a:ext cx="815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900" b="1" i="1">
                <a:solidFill>
                  <a:srgbClr val="000000"/>
                </a:solidFill>
              </a:rPr>
              <a:t>Спасский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30,8%</a:t>
            </a:r>
          </a:p>
        </p:txBody>
      </p:sp>
      <p:sp>
        <p:nvSpPr>
          <p:cNvPr id="67601" name="TextBox 18"/>
          <p:cNvSpPr txBox="1">
            <a:spLocks noChangeArrowheads="1"/>
          </p:cNvSpPr>
          <p:nvPr/>
        </p:nvSpPr>
        <p:spPr bwMode="auto">
          <a:xfrm>
            <a:off x="1716088" y="2060575"/>
            <a:ext cx="10525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Алькеевский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70,2 %</a:t>
            </a:r>
          </a:p>
        </p:txBody>
      </p:sp>
      <p:sp>
        <p:nvSpPr>
          <p:cNvPr id="67602" name="TextBox 19"/>
          <p:cNvSpPr txBox="1">
            <a:spLocks noChangeArrowheads="1"/>
          </p:cNvSpPr>
          <p:nvPr/>
        </p:nvSpPr>
        <p:spPr bwMode="auto">
          <a:xfrm>
            <a:off x="3032125" y="917575"/>
            <a:ext cx="10429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000" b="1" i="1">
                <a:solidFill>
                  <a:srgbClr val="000000"/>
                </a:solidFill>
              </a:rPr>
              <a:t>Тукаевский</a:t>
            </a:r>
          </a:p>
          <a:p>
            <a:pPr algn="ctr"/>
            <a:r>
              <a:rPr lang="ru-RU" sz="1000" b="1" i="1">
                <a:solidFill>
                  <a:srgbClr val="000000"/>
                </a:solidFill>
              </a:rPr>
              <a:t>7,9 %</a:t>
            </a:r>
          </a:p>
        </p:txBody>
      </p:sp>
      <p:sp>
        <p:nvSpPr>
          <p:cNvPr id="67603" name="TextBox 20"/>
          <p:cNvSpPr txBox="1">
            <a:spLocks noChangeArrowheads="1"/>
          </p:cNvSpPr>
          <p:nvPr/>
        </p:nvSpPr>
        <p:spPr bwMode="auto">
          <a:xfrm>
            <a:off x="306388" y="2146300"/>
            <a:ext cx="1330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Дрожжановский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32,1 %</a:t>
            </a:r>
          </a:p>
        </p:txBody>
      </p:sp>
      <p:sp>
        <p:nvSpPr>
          <p:cNvPr id="67604" name="TextBox 21"/>
          <p:cNvSpPr txBox="1">
            <a:spLocks noChangeArrowheads="1"/>
          </p:cNvSpPr>
          <p:nvPr/>
        </p:nvSpPr>
        <p:spPr bwMode="auto">
          <a:xfrm>
            <a:off x="1998663" y="874713"/>
            <a:ext cx="911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900" b="1" i="1">
                <a:solidFill>
                  <a:srgbClr val="000000"/>
                </a:solidFill>
              </a:rPr>
              <a:t>Сабинский</a:t>
            </a:r>
          </a:p>
          <a:p>
            <a:pPr algn="ctr"/>
            <a:r>
              <a:rPr lang="ru-RU" sz="900" b="1" i="1">
                <a:solidFill>
                  <a:srgbClr val="000000"/>
                </a:solidFill>
              </a:rPr>
              <a:t>38,6%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41438" y="55563"/>
            <a:ext cx="7407275" cy="4619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Доля фитопатогенных грибов в микрофлоре почвы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785941"/>
            <a:ext cx="1569911" cy="134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7" name="TextBox 25"/>
          <p:cNvSpPr txBox="1">
            <a:spLocks noChangeArrowheads="1"/>
          </p:cNvSpPr>
          <p:nvPr/>
        </p:nvSpPr>
        <p:spPr bwMode="auto">
          <a:xfrm>
            <a:off x="6958013" y="882477"/>
            <a:ext cx="20621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Наглядным индикатором здоровой почвы является наличие дождевых червей!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84888" y="5962650"/>
            <a:ext cx="2303462" cy="7064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</a:rPr>
              <a:t>ПО ВЕГЕТАЦИИ</a:t>
            </a:r>
          </a:p>
        </p:txBody>
      </p:sp>
      <p:sp>
        <p:nvSpPr>
          <p:cNvPr id="67609" name="TextBox 37"/>
          <p:cNvSpPr txBox="1">
            <a:spLocks noChangeArrowheads="1"/>
          </p:cNvSpPr>
          <p:nvPr/>
        </p:nvSpPr>
        <p:spPr bwMode="auto">
          <a:xfrm>
            <a:off x="123825" y="2981325"/>
            <a:ext cx="442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Больная почва-это еще не приговор!</a:t>
            </a:r>
          </a:p>
        </p:txBody>
      </p:sp>
      <p:cxnSp>
        <p:nvCxnSpPr>
          <p:cNvPr id="28" name="Прямая со стрелкой 27"/>
          <p:cNvCxnSpPr>
            <a:endCxn id="27" idx="0"/>
          </p:cNvCxnSpPr>
          <p:nvPr/>
        </p:nvCxnSpPr>
        <p:spPr>
          <a:xfrm>
            <a:off x="4660900" y="5661025"/>
            <a:ext cx="2574925" cy="30162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643438" y="5661025"/>
            <a:ext cx="0" cy="30162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2157413" y="5661025"/>
            <a:ext cx="2403475" cy="290513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587125"/>
              </p:ext>
            </p:extLst>
          </p:nvPr>
        </p:nvGraphicFramePr>
        <p:xfrm>
          <a:off x="110079" y="3501008"/>
          <a:ext cx="4594064" cy="208823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21561"/>
                <a:gridCol w="1224136"/>
                <a:gridCol w="936104"/>
                <a:gridCol w="1212263"/>
              </a:tblGrid>
              <a:tr h="474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0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</a:t>
                      </a: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1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Горчица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Рапс яровой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рожь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Ячмень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рожь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597478"/>
              </p:ext>
            </p:extLst>
          </p:nvPr>
        </p:nvGraphicFramePr>
        <p:xfrm>
          <a:off x="4764021" y="5013176"/>
          <a:ext cx="4295609" cy="172819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76131"/>
                <a:gridCol w="1152128"/>
                <a:gridCol w="864096"/>
                <a:gridCol w="1103254"/>
              </a:tblGrid>
              <a:tr h="513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Рапс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Рапс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Ячмень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Яровой ячмень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\\Server-main\общая\ИСПЫТАТЕЛЬНАЯ ЛАБОРАТОРИЯ\Низамиева Н.Р\Фотографии\Арский рн Ак Барс 2016\Ак барс май\P609031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420888"/>
            <a:ext cx="1093280" cy="9764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500" y="1916832"/>
            <a:ext cx="1168669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до посева</a:t>
            </a:r>
            <a:endParaRPr lang="ru-RU" sz="1000" b="1" dirty="0"/>
          </a:p>
        </p:txBody>
      </p:sp>
      <p:pic>
        <p:nvPicPr>
          <p:cNvPr id="5" name="Picture 3" descr="\\Server-main\общая\ИСПЫТАТЕЛЬНАЯ ЛАБОРАТОРИЯ\Низамиева Н.Р\Фотографии\Арский рн Ак Барс 2016\Ак барс август2016\P905043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2420888"/>
            <a:ext cx="1144978" cy="9764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Server-main\общая\ИСПЫТАТЕЛЬНАЯ ЛАБОРАТОРИЯ\Низамиева Н.Р\Фотографии\P609031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2420888"/>
            <a:ext cx="1071271" cy="9764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7883" y="1916832"/>
            <a:ext cx="1324783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после уборки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89524" y="1916832"/>
            <a:ext cx="1542316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в период вегетации</a:t>
            </a:r>
            <a:endParaRPr lang="ru-RU" sz="1000" b="1" dirty="0"/>
          </a:p>
        </p:txBody>
      </p:sp>
      <p:sp>
        <p:nvSpPr>
          <p:cNvPr id="1024" name="TextBox 1023"/>
          <p:cNvSpPr txBox="1"/>
          <p:nvPr/>
        </p:nvSpPr>
        <p:spPr>
          <a:xfrm>
            <a:off x="971600" y="2349460"/>
            <a:ext cx="439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*</a:t>
            </a:r>
            <a:r>
              <a:rPr lang="ru-RU" sz="800" dirty="0" smtClean="0"/>
              <a:t>10</a:t>
            </a:r>
            <a:r>
              <a:rPr lang="en-US" sz="800" baseline="30000" dirty="0" smtClean="0"/>
              <a:t>5</a:t>
            </a:r>
            <a:endParaRPr lang="en-US" sz="800" i="1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08165" y="2349460"/>
            <a:ext cx="623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*</a:t>
            </a:r>
            <a:r>
              <a:rPr lang="ru-RU" sz="800" dirty="0" smtClean="0"/>
              <a:t>10</a:t>
            </a:r>
            <a:r>
              <a:rPr lang="en-US" sz="800" baseline="30000" dirty="0" smtClean="0"/>
              <a:t>4</a:t>
            </a:r>
            <a:endParaRPr lang="en-US" sz="800" i="1" dirty="0" smtClean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47836" y="2421468"/>
            <a:ext cx="6121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*</a:t>
            </a:r>
            <a:r>
              <a:rPr lang="ru-RU" sz="800" dirty="0" smtClean="0"/>
              <a:t>10</a:t>
            </a:r>
            <a:r>
              <a:rPr lang="en-US" sz="800" baseline="30000" dirty="0" smtClean="0"/>
              <a:t>4</a:t>
            </a:r>
            <a:endParaRPr lang="en-US" sz="800" i="1" dirty="0" smtClean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" y="-34625"/>
            <a:ext cx="9143997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Земля - главное средство производства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в сельском хозяйстве</a:t>
            </a:r>
          </a:p>
        </p:txBody>
      </p:sp>
      <p:pic>
        <p:nvPicPr>
          <p:cNvPr id="45" name="Picture 3" descr="D:\Изображения\Эмблемы, логотипы\Trade_Mark_S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524" y="79348"/>
            <a:ext cx="970705" cy="6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\\Server-main\общая\ИСПЫТАТЕЛЬНАЯ ЛАБОРАТОРИЯ\Низамиева Н.Р\Фотографии\Заинский рн 2016\окт2016\PB14049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4250" y="3753037"/>
            <a:ext cx="891233" cy="6840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95371" y="3789040"/>
            <a:ext cx="10928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*</a:t>
            </a:r>
            <a:r>
              <a:rPr lang="ru-RU" sz="800" dirty="0" smtClean="0"/>
              <a:t>10</a:t>
            </a:r>
            <a:r>
              <a:rPr lang="en-US" sz="800" baseline="30000" dirty="0" smtClean="0"/>
              <a:t>5</a:t>
            </a:r>
            <a:endParaRPr lang="en-US" sz="800" i="1" dirty="0" smtClean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39941" y="3717032"/>
            <a:ext cx="1260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*</a:t>
            </a:r>
            <a:r>
              <a:rPr lang="ru-RU" sz="800" dirty="0" smtClean="0"/>
              <a:t>10</a:t>
            </a:r>
            <a:r>
              <a:rPr lang="en-US" sz="800" baseline="30000" dirty="0"/>
              <a:t>5</a:t>
            </a:r>
            <a:endParaRPr lang="en-US" sz="800" i="1" dirty="0">
              <a:solidFill>
                <a:srgbClr val="FF0000"/>
              </a:solidFill>
            </a:endParaRPr>
          </a:p>
          <a:p>
            <a:endParaRPr lang="ru-RU" sz="800" b="1" i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88424" y="3717612"/>
            <a:ext cx="1069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*</a:t>
            </a:r>
            <a:r>
              <a:rPr lang="ru-RU" sz="800" dirty="0" smtClean="0"/>
              <a:t>10</a:t>
            </a:r>
            <a:r>
              <a:rPr lang="en-US" sz="800" baseline="30000" dirty="0" smtClean="0"/>
              <a:t>5</a:t>
            </a:r>
            <a:endParaRPr lang="en-US" sz="800" i="1" dirty="0">
              <a:solidFill>
                <a:srgbClr val="FF0000"/>
              </a:solidFill>
            </a:endParaRPr>
          </a:p>
        </p:txBody>
      </p:sp>
      <p:pic>
        <p:nvPicPr>
          <p:cNvPr id="40" name="Picture 2" descr="\\Server-main\общая\ИСПЫТАТЕЛЬНАЯ ЛАБОРАТОРИЯ\Низамиева Н.Р\Фотографии\Муслюмовский рн КФХ Нуретдинов\3раз\P914044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2151" y="3753036"/>
            <a:ext cx="919503" cy="6840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\\Server-main\общая\ИСПЫТАТЕЛЬНАЯ ЛАБОРАТОРИЯ\Низамиева Н.Р\Фотографии\Спасский рн июнь2016\P7180393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3443" y="3789040"/>
            <a:ext cx="867277" cy="6840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851513" y="3239473"/>
            <a:ext cx="918613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до посева</a:t>
            </a:r>
            <a:endParaRPr lang="ru-RU" sz="1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7739543" y="3239473"/>
            <a:ext cx="1145872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после уборки</a:t>
            </a:r>
            <a:endParaRPr lang="ru-RU" sz="1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11365" y="3239473"/>
            <a:ext cx="1542316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в период вегетации</a:t>
            </a:r>
            <a:endParaRPr lang="ru-RU" sz="1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-67507" y="7348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Сохраняй и преумножай полезную микрофлору почвы!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157" y="1268760"/>
            <a:ext cx="501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Микробиологический анализ почвы  в А/Ф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 Барс» Арского района  2016 год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94639" y="2175247"/>
            <a:ext cx="4413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Микробиологический анализ почвы в  КФХ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Нуртдинов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Р.Г. </a:t>
            </a:r>
          </a:p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Муслюмовского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1495" y="2708920"/>
            <a:ext cx="41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800" b="1" i="1" dirty="0" smtClean="0">
                <a:solidFill>
                  <a:srgbClr val="FF0000"/>
                </a:solidFill>
              </a:rPr>
              <a:t>Clad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800" i="1" dirty="0" smtClean="0"/>
              <a:t>Pen</a:t>
            </a:r>
            <a:r>
              <a:rPr lang="ru-RU" sz="800" i="1" dirty="0" smtClean="0"/>
              <a:t>.</a:t>
            </a:r>
          </a:p>
          <a:p>
            <a:r>
              <a:rPr lang="en-US" sz="800" i="1" dirty="0" err="1" smtClean="0"/>
              <a:t>Bac</a:t>
            </a:r>
            <a:r>
              <a:rPr lang="ru-RU" sz="800" i="1" dirty="0" smtClean="0"/>
              <a:t>.</a:t>
            </a:r>
            <a:endParaRPr lang="ru-RU" sz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2809474" y="2402885"/>
            <a:ext cx="46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i="1" dirty="0" smtClean="0">
              <a:solidFill>
                <a:srgbClr val="FF0000"/>
              </a:solidFill>
            </a:endParaRPr>
          </a:p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800" i="1" dirty="0" smtClean="0"/>
              <a:t>Pen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err="1" smtClean="0"/>
              <a:t>Bac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smtClean="0"/>
              <a:t>Pseud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smtClean="0"/>
              <a:t>Actin</a:t>
            </a:r>
            <a:r>
              <a:rPr lang="ru-RU" sz="800" i="1" dirty="0" smtClean="0"/>
              <a:t>.</a:t>
            </a:r>
          </a:p>
          <a:p>
            <a:r>
              <a:rPr lang="en-US" sz="800" i="1" dirty="0" err="1" smtClean="0"/>
              <a:t>Arth</a:t>
            </a:r>
            <a:r>
              <a:rPr lang="ru-RU" sz="800" i="1" dirty="0" smtClean="0"/>
              <a:t>.</a:t>
            </a:r>
            <a:endParaRPr lang="ru-RU" sz="800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47127" y="2636912"/>
            <a:ext cx="48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800" i="1" dirty="0" smtClean="0"/>
              <a:t>Pen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err="1" smtClean="0"/>
              <a:t>Bac</a:t>
            </a:r>
            <a:r>
              <a:rPr lang="ru-RU" sz="800" i="1" dirty="0" smtClean="0"/>
              <a:t>.</a:t>
            </a:r>
            <a:endParaRPr lang="en-US" sz="800" i="1" dirty="0"/>
          </a:p>
          <a:p>
            <a:r>
              <a:rPr lang="en-US" sz="800" i="1" dirty="0" smtClean="0"/>
              <a:t>Pseud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err="1" smtClean="0"/>
              <a:t>Arth</a:t>
            </a:r>
            <a:r>
              <a:rPr lang="ru-RU" sz="800" i="1" dirty="0" smtClean="0"/>
              <a:t>.</a:t>
            </a:r>
            <a:endParaRPr lang="ru-RU" sz="8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5687392" y="3789040"/>
            <a:ext cx="420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endParaRPr lang="ru-RU" sz="800" b="1" i="1" dirty="0">
              <a:solidFill>
                <a:srgbClr val="FF0000"/>
              </a:solidFill>
            </a:endParaRPr>
          </a:p>
          <a:p>
            <a:r>
              <a:rPr lang="en-US" sz="800" i="1" dirty="0" smtClean="0"/>
              <a:t>Pen</a:t>
            </a:r>
            <a:r>
              <a:rPr lang="ru-RU" sz="800" i="1" dirty="0" smtClean="0"/>
              <a:t>.</a:t>
            </a:r>
            <a:endParaRPr lang="en-US" sz="800" i="1" dirty="0" smtClean="0"/>
          </a:p>
          <a:p>
            <a:r>
              <a:rPr lang="en-US" sz="800" i="1" dirty="0" err="1" smtClean="0"/>
              <a:t>Bac</a:t>
            </a:r>
            <a:r>
              <a:rPr lang="ru-RU" sz="800" i="1" dirty="0" smtClean="0"/>
              <a:t>.</a:t>
            </a:r>
            <a:endParaRPr lang="ru-RU" sz="800" dirty="0"/>
          </a:p>
        </p:txBody>
      </p:sp>
      <p:sp>
        <p:nvSpPr>
          <p:cNvPr id="58" name="TextBox 57"/>
          <p:cNvSpPr txBox="1"/>
          <p:nvPr/>
        </p:nvSpPr>
        <p:spPr>
          <a:xfrm>
            <a:off x="7164288" y="3801234"/>
            <a:ext cx="62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  <a:endParaRPr lang="ru-RU" sz="800" b="1" i="1" dirty="0">
              <a:solidFill>
                <a:srgbClr val="FF0000"/>
              </a:solidFill>
            </a:endParaRPr>
          </a:p>
          <a:p>
            <a:r>
              <a:rPr lang="en-US" sz="800" b="1" i="1" dirty="0" smtClean="0">
                <a:solidFill>
                  <a:srgbClr val="FF0000"/>
                </a:solidFill>
              </a:rPr>
              <a:t>Clad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  <a:endParaRPr lang="ru-RU" sz="800" b="1" i="1" dirty="0">
              <a:solidFill>
                <a:srgbClr val="FF0000"/>
              </a:solidFill>
            </a:endParaRPr>
          </a:p>
          <a:p>
            <a:r>
              <a:rPr lang="en-US" sz="800" i="1" dirty="0" smtClean="0"/>
              <a:t>Pen</a:t>
            </a:r>
            <a:r>
              <a:rPr lang="ru-RU" sz="800" i="1" dirty="0" smtClean="0"/>
              <a:t>.</a:t>
            </a:r>
            <a:endParaRPr lang="en-US" sz="800" i="1" dirty="0"/>
          </a:p>
          <a:p>
            <a:r>
              <a:rPr lang="en-US" sz="800" i="1" dirty="0" err="1" smtClean="0"/>
              <a:t>Bac</a:t>
            </a:r>
            <a:r>
              <a:rPr lang="ru-RU" sz="800" i="1" dirty="0" smtClean="0"/>
              <a:t>.</a:t>
            </a:r>
            <a:endParaRPr lang="ru-RU" sz="800" dirty="0"/>
          </a:p>
          <a:p>
            <a:r>
              <a:rPr lang="en-US" sz="800" i="1" dirty="0" err="1" smtClean="0"/>
              <a:t>Rhiz</a:t>
            </a:r>
            <a:r>
              <a:rPr lang="ru-RU" sz="800" i="1" dirty="0" smtClean="0"/>
              <a:t>.</a:t>
            </a:r>
            <a:endParaRPr lang="en-US" sz="800" i="1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8686965" y="3933056"/>
            <a:ext cx="43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err="1" smtClean="0">
                <a:solidFill>
                  <a:srgbClr val="FF0000"/>
                </a:solidFill>
              </a:rPr>
              <a:t>Fus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  <a:endParaRPr lang="ru-RU" sz="800" b="1" i="1" dirty="0">
              <a:solidFill>
                <a:srgbClr val="FF0000"/>
              </a:solidFill>
            </a:endParaRPr>
          </a:p>
          <a:p>
            <a:r>
              <a:rPr lang="en-US" sz="800" b="1" i="1" dirty="0" smtClean="0">
                <a:solidFill>
                  <a:srgbClr val="FF0000"/>
                </a:solidFill>
              </a:rPr>
              <a:t>Alt</a:t>
            </a:r>
            <a:r>
              <a:rPr lang="ru-RU" sz="8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800" i="1" dirty="0" err="1" smtClean="0"/>
              <a:t>Rhiz</a:t>
            </a:r>
            <a:r>
              <a:rPr lang="ru-RU" sz="800" i="1" dirty="0" smtClean="0"/>
              <a:t>.</a:t>
            </a:r>
            <a:endParaRPr lang="en-US" sz="800" i="1" dirty="0"/>
          </a:p>
        </p:txBody>
      </p:sp>
      <p:pic>
        <p:nvPicPr>
          <p:cNvPr id="60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25" y="79348"/>
            <a:ext cx="667719" cy="6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3821" y="5733256"/>
            <a:ext cx="3713396" cy="1017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Правильный подбор предшественника и применение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биофунгицидов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микробиоудобрений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снижают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инфицированность почвы в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10 раз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932040" y="1446514"/>
            <a:ext cx="4125197" cy="6526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правильный подбор предшественника приводит к накоплению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31337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6512" y="0"/>
            <a:ext cx="9180512" cy="6746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Сидеральные пары –</a:t>
            </a:r>
          </a:p>
          <a:p>
            <a:pPr algn="ctr"/>
            <a:r>
              <a:rPr lang="ru-RU" sz="2400" b="1" i="1" dirty="0"/>
              <a:t> </a:t>
            </a:r>
            <a:r>
              <a:rPr lang="ru-RU" sz="2400" b="1" i="1" dirty="0" smtClean="0"/>
              <a:t>           мероприятие биологизации производства</a:t>
            </a:r>
            <a:endParaRPr lang="ru-RU" sz="2400" b="1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523519"/>
              </p:ext>
            </p:extLst>
          </p:nvPr>
        </p:nvGraphicFramePr>
        <p:xfrm>
          <a:off x="59499" y="801986"/>
          <a:ext cx="6240694" cy="4025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5"/>
                <a:gridCol w="2208245"/>
                <a:gridCol w="2016224"/>
              </a:tblGrid>
              <a:tr h="2781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Положительные качества</a:t>
                      </a:r>
                      <a:endParaRPr lang="ru-RU" sz="900" b="1" dirty="0"/>
                    </a:p>
                  </a:txBody>
                  <a:tcPr marL="121920" marR="121920"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Отрицательные качества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2781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Улучшение свойств почв</a:t>
                      </a:r>
                      <a:endParaRPr lang="ru-RU" sz="900" b="1" dirty="0"/>
                    </a:p>
                  </a:txBody>
                  <a:tcPr marL="121920" marR="121920"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Накопление </a:t>
                      </a:r>
                    </a:p>
                    <a:p>
                      <a:pPr algn="ctr"/>
                      <a:r>
                        <a:rPr lang="ru-RU" sz="900" b="1" dirty="0" smtClean="0"/>
                        <a:t>гумуса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Заделка растительных</a:t>
                      </a:r>
                      <a:r>
                        <a:rPr lang="ru-RU" sz="900" b="1" baseline="0" dirty="0" smtClean="0"/>
                        <a:t> остатков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Накопление сорной растительности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Борьба с </a:t>
                      </a:r>
                      <a:r>
                        <a:rPr lang="ru-RU" sz="900" b="1" dirty="0" err="1" smtClean="0"/>
                        <a:t>фитопатогенами</a:t>
                      </a:r>
                      <a:r>
                        <a:rPr lang="ru-RU" sz="900" b="1" dirty="0" smtClean="0"/>
                        <a:t> (зерновых и технических культур)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Культуры </a:t>
                      </a:r>
                      <a:r>
                        <a:rPr lang="ru-RU" sz="900" b="1" dirty="0" err="1" smtClean="0"/>
                        <a:t>фитосанитары</a:t>
                      </a:r>
                      <a:r>
                        <a:rPr lang="ru-RU" sz="900" b="1" dirty="0" smtClean="0"/>
                        <a:t> (рожь, горчица, гречиха и др.)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Накопление насекомых вредителей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/>
                        <a:t>Фиксация атмосферного азота</a:t>
                      </a:r>
                    </a:p>
                    <a:p>
                      <a:pPr algn="ctr"/>
                      <a:r>
                        <a:rPr lang="ru-RU" sz="900" b="1" baseline="0" dirty="0" smtClean="0"/>
                        <a:t>До 400 кг/га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Бобовые культуры (горох, люпин, донник,</a:t>
                      </a:r>
                      <a:r>
                        <a:rPr lang="ru-RU" sz="900" b="1" baseline="0" dirty="0" smtClean="0"/>
                        <a:t> клевер и др.)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Доп. затраты на вспашку с оборотом пласта</a:t>
                      </a:r>
                    </a:p>
                    <a:p>
                      <a:pPr algn="ctr"/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baseline="0" dirty="0" smtClean="0"/>
                        <a:t>Перевод  почвенного фосфора в доступную для растений форму</a:t>
                      </a:r>
                      <a:endParaRPr lang="ru-RU" sz="900" b="1" dirty="0" smtClean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Корневые выделения и </a:t>
                      </a:r>
                      <a:r>
                        <a:rPr lang="ru-RU" sz="900" b="1" dirty="0" err="1" smtClean="0"/>
                        <a:t>ризосферная</a:t>
                      </a:r>
                      <a:r>
                        <a:rPr lang="ru-RU" sz="900" b="1" dirty="0" smtClean="0"/>
                        <a:t> микрофлора гречихи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Доп. условия по выбору последующей культуры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8633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Улучшение дренажа</a:t>
                      </a:r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Культуры со стержневой корневой системой (рапс, сурепица)</a:t>
                      </a:r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Удорожание защиты</a:t>
                      </a:r>
                      <a:r>
                        <a:rPr lang="ru-RU" sz="900" b="1" baseline="0" dirty="0" smtClean="0"/>
                        <a:t> растений последующей культуры</a:t>
                      </a:r>
                      <a:endParaRPr lang="ru-RU" sz="900" b="1" dirty="0" smtClean="0"/>
                    </a:p>
                    <a:p>
                      <a:pPr algn="ctr"/>
                      <a:endParaRPr lang="ru-RU" sz="900" b="1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5" name="Равно 4"/>
          <p:cNvSpPr/>
          <p:nvPr/>
        </p:nvSpPr>
        <p:spPr>
          <a:xfrm>
            <a:off x="1789957" y="1484784"/>
            <a:ext cx="571124" cy="2160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вно 5"/>
          <p:cNvSpPr/>
          <p:nvPr/>
        </p:nvSpPr>
        <p:spPr>
          <a:xfrm>
            <a:off x="1787691" y="2240868"/>
            <a:ext cx="571124" cy="2160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вно 6"/>
          <p:cNvSpPr/>
          <p:nvPr/>
        </p:nvSpPr>
        <p:spPr>
          <a:xfrm>
            <a:off x="1786717" y="2779627"/>
            <a:ext cx="571124" cy="2160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вно 7"/>
          <p:cNvSpPr/>
          <p:nvPr/>
        </p:nvSpPr>
        <p:spPr>
          <a:xfrm>
            <a:off x="1762173" y="3461116"/>
            <a:ext cx="571124" cy="2160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1786718" y="4342331"/>
            <a:ext cx="571124" cy="21602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C:\Users\Администратор\Desktop\День поля 2016\03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204" y="782706"/>
            <a:ext cx="2683163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День поля 2016\des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205" y="2625383"/>
            <a:ext cx="2693692" cy="11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День поля 2016\Redka-maslichnaja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203" y="3759621"/>
            <a:ext cx="2681848" cy="9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\Desktop\День поля 2016\sideraty_donnik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7" y="5043441"/>
            <a:ext cx="3529431" cy="14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истратор\Desktop\День поля 2016\Горчица-сидерат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204" y="1923305"/>
            <a:ext cx="2683163" cy="7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истратор\Desktop\День поля 2016\1320945603_sid0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136" y="5049180"/>
            <a:ext cx="5537811" cy="14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40086" y="5049180"/>
            <a:ext cx="206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Заделка </a:t>
            </a:r>
            <a:r>
              <a:rPr lang="ru-RU" b="1" i="1" dirty="0" err="1" smtClean="0"/>
              <a:t>сидерата</a:t>
            </a:r>
            <a:endParaRPr lang="ru-RU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07969" y="5269896"/>
            <a:ext cx="543995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i="1" dirty="0" smtClean="0"/>
              <a:t>Рапс</a:t>
            </a:r>
            <a:endParaRPr lang="ru-RU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60299" y="836712"/>
            <a:ext cx="79194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i="1" dirty="0" smtClean="0"/>
              <a:t>Гречиха</a:t>
            </a:r>
            <a:endParaRPr lang="ru-RU" sz="1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97235" y="2301282"/>
            <a:ext cx="80983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i="1" dirty="0" smtClean="0"/>
              <a:t>Горчица</a:t>
            </a:r>
            <a:endParaRPr lang="ru-RU" sz="1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09802" y="3338295"/>
            <a:ext cx="125899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i="1" dirty="0" smtClean="0"/>
              <a:t>Люпин белый</a:t>
            </a:r>
            <a:endParaRPr lang="ru-RU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14906" y="4442939"/>
            <a:ext cx="1627882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i="1" dirty="0" smtClean="0"/>
              <a:t>Редька масличная</a:t>
            </a:r>
            <a:endParaRPr lang="ru-RU" sz="1400" b="1" i="1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-3306" y="0"/>
            <a:ext cx="1259929" cy="696253"/>
            <a:chOff x="-1611560" y="395539"/>
            <a:chExt cx="944947" cy="928337"/>
          </a:xfrm>
        </p:grpSpPr>
        <p:sp>
          <p:nvSpPr>
            <p:cNvPr id="23" name="Овал 22"/>
            <p:cNvSpPr/>
            <p:nvPr/>
          </p:nvSpPr>
          <p:spPr>
            <a:xfrm>
              <a:off x="-1539553" y="467544"/>
              <a:ext cx="792089" cy="8178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2" descr="C:\Users\Администратор\Desktop\зарисовки КОРЕЛ\эмблемы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560" y="395539"/>
              <a:ext cx="944947" cy="92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3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hatki.in.ua/wp-content/uploads/2014/07/ozimay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777" y="5254683"/>
            <a:ext cx="2026354" cy="11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-main\общая\ВНЕБЮДЖЕТНАЯ ДЕЯТЕЛЬНОСТЬ\Гилязов Раиль\ФОТО\IMG_848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0269" y="44624"/>
            <a:ext cx="2602937" cy="176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83901"/>
              </p:ext>
            </p:extLst>
          </p:nvPr>
        </p:nvGraphicFramePr>
        <p:xfrm>
          <a:off x="339327" y="1268758"/>
          <a:ext cx="6192686" cy="361032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337056"/>
                <a:gridCol w="1407429"/>
                <a:gridCol w="1266686"/>
                <a:gridCol w="1196315"/>
                <a:gridCol w="985200"/>
              </a:tblGrid>
              <a:tr h="3957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Агрофирма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         2017 года,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Прибавка, ц/га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>
                    <a:noFill/>
                  </a:tcPr>
                </a:tc>
              </a:tr>
              <a:tr h="55676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</a:t>
                      </a: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ВЗП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Цен. </a:t>
                      </a:r>
                      <a:r>
                        <a:rPr lang="ru-RU" sz="1200" b="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Алькеево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Кукуруза, гибрид «Ньютон»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529819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«ВЗП «Юго Восточное </a:t>
                      </a:r>
                      <a:r>
                        <a:rPr lang="ru-RU" sz="1200" b="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Алькеево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Кукуруза, гибрид </a:t>
                      </a: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230 </a:t>
                      </a:r>
                      <a:r>
                        <a:rPr lang="ru-RU" sz="1200" spc="-8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амв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395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гибрид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3957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«Восток </a:t>
                      </a:r>
                      <a:r>
                        <a:rPr lang="ru-RU" sz="1200" b="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Зернопродукт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Рапс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сортовой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3957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«ВЗП </a:t>
                      </a:r>
                      <a:endParaRPr lang="ru-RU" sz="1200" b="0" spc="-8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Южное </a:t>
                      </a:r>
                      <a:r>
                        <a:rPr lang="ru-RU" sz="1200" b="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Алькеево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Рапс </a:t>
                      </a:r>
                      <a:endParaRPr lang="ru-RU" sz="1200" spc="-8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сортовой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3957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«</a:t>
                      </a: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ВЗП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«Западное </a:t>
                      </a:r>
                      <a:r>
                        <a:rPr lang="ru-RU" sz="1200" b="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Алькеево</a:t>
                      </a: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Гречиха, </a:t>
                      </a:r>
                      <a:endParaRPr lang="ru-RU" sz="1200" spc="-8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spc="-8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Дикуль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  <a:tr h="3957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31813" algn="l"/>
                        </a:tabLst>
                      </a:pPr>
                      <a:r>
                        <a:rPr lang="ru-RU" sz="1200" b="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«ВЗП Заволжье»</a:t>
                      </a:r>
                      <a:endParaRPr lang="ru-RU" sz="1200" b="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 «</a:t>
                      </a:r>
                      <a:r>
                        <a:rPr lang="ru-RU" sz="12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 </a:t>
                      </a: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66»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8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456" marR="37456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175" y="-38783"/>
            <a:ext cx="719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опыт внесения Триходермина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АО 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«Восток </a:t>
            </a:r>
            <a:r>
              <a:rPr lang="ru-RU" alt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Зернопродукт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 descr="Картинки по запросу кукуру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7" descr="Картинки по запросу кукуруз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AutoShape 9" descr="Картинки по запросу кукуруз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AutoShape 11" descr="Картинки по запросу кукуруз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1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4" y="84158"/>
            <a:ext cx="853207" cy="8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Картинки по запросу рапс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20" y="2852936"/>
            <a:ext cx="2515133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Похожее изображени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321" y="1700808"/>
            <a:ext cx="2534832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21" y="4005064"/>
            <a:ext cx="2515131" cy="576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7577" y="502934"/>
            <a:ext cx="6558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внесения - </a:t>
            </a:r>
            <a:r>
              <a:rPr lang="ru-RU" sz="1400" b="1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разбрасывание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spc="-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Амазоном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под основную обработку почвы</a:t>
            </a:r>
          </a:p>
          <a:p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внесения </a:t>
            </a:r>
            <a:r>
              <a:rPr lang="en-US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л/га  </a:t>
            </a:r>
            <a:r>
              <a:rPr lang="ru-RU" sz="1400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Азофоска или </a:t>
            </a:r>
            <a:r>
              <a:rPr lang="ru-RU" sz="1400" spc="-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Диаммофоска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</a:p>
          <a:p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внесения – </a:t>
            </a:r>
            <a:r>
              <a:rPr lang="ru-RU" sz="1400" b="1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2016 г.</a:t>
            </a:r>
            <a:endParaRPr lang="ru-RU" sz="1400" b="1" spc="-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spc="-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spc="-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17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8570" y="4437112"/>
            <a:ext cx="2520583" cy="585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6" y="6597352"/>
            <a:ext cx="8988425" cy="24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3000"/>
              </a:lnSpc>
            </a:pP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Улучшилась микрофлора почвы – инфицированность снизилась до 13%,  концентрация грибов-сапрофитов и бактерий составила 89%.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93361" y="6407750"/>
            <a:ext cx="2175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Прибавка 7 ц/га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5202" y="4869160"/>
            <a:ext cx="568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Пролонгированное действие 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Триходермина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 Обработка 2013 г.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2621" y="5255622"/>
            <a:ext cx="2297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Озимая пшеница - 2017 год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Server-main\общая\ТАЛ\триходермин\Болгары опыт\опыт\IMG_0057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774" y="5254683"/>
            <a:ext cx="1800200" cy="11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01" y="5267254"/>
            <a:ext cx="1890869" cy="117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8575" y="6431527"/>
            <a:ext cx="1620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Прибавка 9,3 ц/га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453" y="5264407"/>
            <a:ext cx="14536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Ячмень - 2014 год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3768" y="5255622"/>
            <a:ext cx="1713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Подсолнечник-2015 год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8825" y="6431527"/>
            <a:ext cx="1688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Прибавка 7 ц/га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http://gov.cap.ru/home/79/album/2012/pari/images/image/0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5302369"/>
            <a:ext cx="1960012" cy="11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44008" y="5255622"/>
            <a:ext cx="18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Чистый пар - 2016 год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41990"/>
            <a:ext cx="1080120" cy="10611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44624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РЕЗУЛЬТАТЫ ИССЛЕДОВАНИЯ ПОЧВЫ НА САХАРНОЙ СВЕКЛЕ (2016 – 2017 </a:t>
            </a:r>
            <a:r>
              <a:rPr lang="ru-RU" sz="2400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319" y="1395453"/>
            <a:ext cx="56546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Применение биопрепаратов позволило значительно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снизить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концентрацию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фитопатогенных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микроорганизмов в почве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обогатить ее полезной микрофлорой.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4720" y="3637473"/>
            <a:ext cx="8819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наблюдалось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снижение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количества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фитопатогенных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микроорганизмов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три раза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этом количество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сапрофитов увеличивалось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35-40 %.</a:t>
            </a:r>
          </a:p>
        </p:txBody>
      </p:sp>
      <p:pic>
        <p:nvPicPr>
          <p:cNvPr id="26" name="Рисунок 25" descr="C:\Users\User\Desktop\Опыты 2017 г\ЗАО Агросила групп\Заинский район\14.07\Фото от 14.07. ОПЫТ № 1 (РИЗОПЛАН)\IMG_402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989" y="1340768"/>
            <a:ext cx="3187507" cy="200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Рисунок 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941168"/>
            <a:ext cx="1872208" cy="18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866986"/>
            <a:ext cx="2083796" cy="199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Рисунок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941168"/>
            <a:ext cx="214968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0" y="5267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241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0" name="Рисунок 2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680520"/>
            <a:ext cx="251181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6622"/>
            <a:ext cx="764434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Переходящий фонд семян озимых культур – </a:t>
            </a:r>
          </a:p>
          <a:p>
            <a:pPr algn="ctr"/>
            <a:r>
              <a:rPr lang="ru-RU" sz="2000" b="1" i="1" dirty="0" smtClean="0"/>
              <a:t>агротехническая мера борьбы с болезнями</a:t>
            </a:r>
            <a:endParaRPr lang="ru-RU" sz="2000" b="1" i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94107"/>
              </p:ext>
            </p:extLst>
          </p:nvPr>
        </p:nvGraphicFramePr>
        <p:xfrm>
          <a:off x="2753933" y="2894598"/>
          <a:ext cx="6240747" cy="3940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0011"/>
                <a:gridCol w="1682897"/>
                <a:gridCol w="1647839"/>
              </a:tblGrid>
              <a:tr h="37987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Семена озимых культур.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Свежий урожай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Переходящий фонд</a:t>
                      </a:r>
                    </a:p>
                  </a:txBody>
                  <a:tcPr marL="121920" marR="121920" marT="34290" marB="34290" anchor="ctr"/>
                </a:tc>
              </a:tr>
              <a:tr h="53629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Зараженность патогенами (фузариоз, гельминтоспориоз)</a:t>
                      </a:r>
                      <a:endParaRPr lang="ru-RU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До 30%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Менее 10%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5362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Стоимость протравителя,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</a:p>
                  </a:txBody>
                  <a:tcPr marL="121920" marR="12192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Хим. протравитель  </a:t>
                      </a:r>
                    </a:p>
                    <a:p>
                      <a:pPr algn="ctr"/>
                      <a:r>
                        <a:rPr lang="ru-RU" sz="1100" dirty="0" smtClean="0"/>
                        <a:t>300,0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 smtClean="0"/>
                        <a:t>Био</a:t>
                      </a:r>
                      <a:r>
                        <a:rPr lang="ru-RU" sz="1100" dirty="0" smtClean="0"/>
                        <a:t>. протравитель</a:t>
                      </a:r>
                    </a:p>
                    <a:p>
                      <a:pPr algn="ctr"/>
                      <a:r>
                        <a:rPr lang="ru-RU" sz="1100" dirty="0" smtClean="0"/>
                        <a:t>30,0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92D050"/>
                    </a:solidFill>
                  </a:tcPr>
                </a:tc>
              </a:tr>
              <a:tr h="379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Дезинсекция склада,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  <a:r>
                        <a:rPr lang="ru-RU" sz="1100" baseline="0" dirty="0" smtClean="0"/>
                        <a:t> </a:t>
                      </a:r>
                      <a:endParaRPr lang="ru-RU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 smtClean="0"/>
                        <a:t>5,20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230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Фумигация семян,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  <a:r>
                        <a:rPr lang="ru-RU" sz="1100" baseline="0" dirty="0" smtClean="0"/>
                        <a:t> </a:t>
                      </a:r>
                      <a:endParaRPr lang="ru-RU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35,40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379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Зарплата</a:t>
                      </a:r>
                      <a:r>
                        <a:rPr lang="ru-RU" sz="1100" baseline="0" dirty="0" smtClean="0"/>
                        <a:t> (зав. склад, 1 рабочий),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225,0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230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Электроэнергия,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8,0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230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Всего доп. затрат,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</a:t>
                      </a:r>
                      <a:r>
                        <a:rPr lang="ru-RU" sz="1100" dirty="0" err="1" smtClean="0"/>
                        <a:t>тн</a:t>
                      </a:r>
                      <a:r>
                        <a:rPr lang="ru-RU" sz="1100" dirty="0" smtClean="0"/>
                        <a:t>.</a:t>
                      </a:r>
                    </a:p>
                  </a:txBody>
                  <a:tcPr marL="121920" marR="121920" marT="34290" marB="3429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300,0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303,60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230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 в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/га</a:t>
                      </a:r>
                    </a:p>
                  </a:txBody>
                  <a:tcPr marL="121920" marR="121920" marT="34290" marB="3429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75,0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75,90</a:t>
                      </a:r>
                      <a:endParaRPr lang="ru-RU" sz="1100" dirty="0"/>
                    </a:p>
                  </a:txBody>
                  <a:tcPr marL="121920" marR="121920" marT="34290" marB="34290" anchor="ctr">
                    <a:solidFill>
                      <a:srgbClr val="FFCCFF"/>
                    </a:solidFill>
                  </a:tcPr>
                </a:tc>
              </a:tr>
              <a:tr h="39477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Прибавка урожая</a:t>
                      </a:r>
                      <a:endParaRPr lang="ru-RU" sz="1100" dirty="0"/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+ 3 ц/га.</a:t>
                      </a:r>
                    </a:p>
                    <a:p>
                      <a:pPr algn="ctr"/>
                      <a:r>
                        <a:rPr lang="ru-RU" sz="1100" dirty="0" smtClean="0"/>
                        <a:t>3000 </a:t>
                      </a:r>
                      <a:r>
                        <a:rPr lang="ru-RU" sz="1100" dirty="0" err="1" smtClean="0"/>
                        <a:t>руб</a:t>
                      </a:r>
                      <a:r>
                        <a:rPr lang="ru-RU" sz="1100" dirty="0" smtClean="0"/>
                        <a:t>/га.</a:t>
                      </a:r>
                      <a:endParaRPr lang="ru-RU" sz="1100" dirty="0"/>
                    </a:p>
                  </a:txBody>
                  <a:tcPr marL="121920" marR="121920" marT="34290" marB="34290" anchor="ctr"/>
                </a:tc>
              </a:tr>
              <a:tr h="379876">
                <a:tc>
                  <a:txBody>
                    <a:bodyPr/>
                    <a:lstStyle/>
                    <a:p>
                      <a:r>
                        <a:rPr lang="ru-RU" sz="1100" b="1" i="1" dirty="0" smtClean="0"/>
                        <a:t>Экономический</a:t>
                      </a:r>
                      <a:r>
                        <a:rPr lang="ru-RU" sz="1100" b="1" i="1" baseline="0" dirty="0" smtClean="0"/>
                        <a:t> эффект</a:t>
                      </a:r>
                      <a:endParaRPr lang="ru-RU" sz="1100" b="1" i="1" dirty="0"/>
                    </a:p>
                  </a:txBody>
                  <a:tcPr marL="121920" marR="12192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0</a:t>
                      </a:r>
                      <a:endParaRPr lang="ru-RU" sz="1100" b="1" i="1" dirty="0"/>
                    </a:p>
                  </a:txBody>
                  <a:tcPr marL="121920" marR="12192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/>
                        <a:t>2924,10 </a:t>
                      </a:r>
                      <a:r>
                        <a:rPr lang="ru-RU" sz="1100" b="1" i="1" dirty="0" err="1" smtClean="0"/>
                        <a:t>руб</a:t>
                      </a:r>
                      <a:r>
                        <a:rPr lang="ru-RU" sz="1100" b="1" i="1" dirty="0" smtClean="0"/>
                        <a:t>/га.</a:t>
                      </a:r>
                      <a:endParaRPr lang="ru-RU" sz="1100" b="1" i="1" dirty="0"/>
                    </a:p>
                  </a:txBody>
                  <a:tcPr marL="121920" marR="121920" marT="34290" marB="3429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5510" y="2636912"/>
            <a:ext cx="6764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Экономика использования переходящего фонда семян озимых культур </a:t>
            </a:r>
            <a:endParaRPr lang="ru-RU" sz="1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84582" y="1538790"/>
            <a:ext cx="35523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/>
              <a:t>Семена свежего урожая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04311" y="1554904"/>
            <a:ext cx="42479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/>
              <a:t>Семена переходящего фонда</a:t>
            </a:r>
            <a:endParaRPr lang="ru-RU" b="1" i="1" dirty="0"/>
          </a:p>
        </p:txBody>
      </p:sp>
      <p:pic>
        <p:nvPicPr>
          <p:cNvPr id="3074" name="Picture 2" descr="\\Server-main\общая\Защита растений\Фото 13.10.2015\IMG_594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726" y="1831903"/>
            <a:ext cx="4036108" cy="60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-main\общая\Защита растений\Фото 13.10.2015\IMG_593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5989" y="1826737"/>
            <a:ext cx="4518691" cy="613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День поля 2016\насыпь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1688" y="649869"/>
            <a:ext cx="2664461" cy="938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углом 3"/>
          <p:cNvSpPr/>
          <p:nvPr/>
        </p:nvSpPr>
        <p:spPr>
          <a:xfrm rot="5400000">
            <a:off x="6398163" y="395953"/>
            <a:ext cx="498808" cy="1462833"/>
          </a:xfrm>
          <a:prstGeom prst="ben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5400000" flipV="1">
            <a:off x="2260388" y="437591"/>
            <a:ext cx="498808" cy="1483795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9" y="877965"/>
            <a:ext cx="188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25%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посевов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8865" y="861536"/>
            <a:ext cx="210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75% посевов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94131" y="2276872"/>
            <a:ext cx="373329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Зараженность до 30%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704309" y="2276872"/>
            <a:ext cx="424798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Зараженность менее 10%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Администратор\Desktop\День поля 2016\32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88" y="2969176"/>
            <a:ext cx="2636120" cy="8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День поля 2016\P7120388-Copy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0" y="3915514"/>
            <a:ext cx="2686256" cy="11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День поля 2016\82418600_w640_h640_p102053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" y="5086638"/>
            <a:ext cx="2690649" cy="16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-3306" y="0"/>
            <a:ext cx="1259929" cy="696253"/>
            <a:chOff x="-1611560" y="395539"/>
            <a:chExt cx="944947" cy="928337"/>
          </a:xfrm>
        </p:grpSpPr>
        <p:sp>
          <p:nvSpPr>
            <p:cNvPr id="23" name="Овал 22"/>
            <p:cNvSpPr/>
            <p:nvPr/>
          </p:nvSpPr>
          <p:spPr>
            <a:xfrm>
              <a:off x="-1539553" y="467544"/>
              <a:ext cx="792089" cy="8178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2" descr="C:\Users\Администратор\Desktop\зарисовки КОРЕЛ\эмблемы_1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560" y="395539"/>
              <a:ext cx="944947" cy="92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8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192.168.0.2\общая\ТАЛ\теплица\1243931282_ss_vintage_4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97" y="8647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396900" y="1768148"/>
            <a:ext cx="6983412" cy="90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marL="628650" indent="-628650" algn="just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организована лаборатория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размножению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полезного насекомого                                                                                                                                        трихограммы,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Народном комиссариате земледелия по Татаро-Башкирскому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управлении уполномоченного отдела защиты растений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ул. П. Коммуны в г. Казани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 dirty="0" smtClean="0">
              <a:solidFill>
                <a:srgbClr val="000000"/>
              </a:solidFill>
            </a:endParaRP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107504" y="353899"/>
            <a:ext cx="5545013" cy="12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Мы 80 лет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для </a:t>
            </a:r>
            <a:r>
              <a:rPr lang="ru-RU" sz="3600" b="1" dirty="0" err="1" smtClean="0">
                <a:solidFill>
                  <a:srgbClr val="FF0000"/>
                </a:solidFill>
              </a:rPr>
              <a:t>биологизации</a:t>
            </a:r>
            <a:r>
              <a:rPr lang="ru-RU" sz="3600" b="1" dirty="0" smtClean="0">
                <a:solidFill>
                  <a:srgbClr val="FF0000"/>
                </a:solidFill>
              </a:rPr>
              <a:t> сельского хозяйства</a:t>
            </a:r>
          </a:p>
        </p:txBody>
      </p:sp>
      <p:pic>
        <p:nvPicPr>
          <p:cNvPr id="17416" name="Рисунок 7" descr="PICT073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97218">
            <a:off x="4057649" y="5722940"/>
            <a:ext cx="1238251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15" descr="PICT072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6066">
            <a:off x="3125790" y="5418140"/>
            <a:ext cx="13335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16" descr="Люба, 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37539">
            <a:off x="1835488" y="5756281"/>
            <a:ext cx="11779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Прямоугольник 14"/>
          <p:cNvSpPr>
            <a:spLocks noChangeArrowheads="1"/>
          </p:cNvSpPr>
          <p:nvPr/>
        </p:nvSpPr>
        <p:spPr bwMode="auto">
          <a:xfrm>
            <a:off x="396900" y="2630815"/>
            <a:ext cx="6553200" cy="42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28650" indent="-628650" algn="just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введена в эксплуатацию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Биофабрика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промышленному    производству биологических средств защиты растений.</a:t>
            </a:r>
          </a:p>
        </p:txBody>
      </p:sp>
      <p:pic>
        <p:nvPicPr>
          <p:cNvPr id="17420" name="Рисунок 19" descr="PICT071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2" y="5516564"/>
            <a:ext cx="13081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Прямоугольник 17"/>
          <p:cNvSpPr>
            <a:spLocks noChangeArrowheads="1"/>
          </p:cNvSpPr>
          <p:nvPr/>
        </p:nvSpPr>
        <p:spPr bwMode="auto">
          <a:xfrm>
            <a:off x="376337" y="3212976"/>
            <a:ext cx="6859959" cy="7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625475" indent="-625475" algn="just" defTabSz="174625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25475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 в эксплуатацию  микробиологический цех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наработке бактериальных препаратов: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планриз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битоксибациллин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бацикол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лепидоцид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бактокуллицид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бактероденцид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marL="625475" indent="-625475" algn="just" defTabSz="174625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25475" algn="l"/>
              </a:tabLst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2" name="TextBox 18"/>
          <p:cNvSpPr txBox="1">
            <a:spLocks noChangeArrowheads="1"/>
          </p:cNvSpPr>
          <p:nvPr/>
        </p:nvSpPr>
        <p:spPr bwMode="auto">
          <a:xfrm>
            <a:off x="395536" y="4149080"/>
            <a:ext cx="6553200" cy="9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marL="628650" indent="-628650" algn="just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ФГУ «Россельхозцентр» по Республике Татарстан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слияния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организации (семенной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инспекции и станции защиты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растений).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годом расширяется ассортимент биопрепаратов для открытого и закрытого грунта и животноводства.</a:t>
            </a:r>
          </a:p>
        </p:txBody>
      </p:sp>
      <p:pic>
        <p:nvPicPr>
          <p:cNvPr id="17423" name="Picture 2" descr="C:\Users\user-sec-01\Desktop\Бугульминские поля\P728011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86">
            <a:off x="8045831" y="4497342"/>
            <a:ext cx="11160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C:\Documents and Settings\user-bio-01\Рабочий стол\ТАЛ\Рабочий стол\отдел биотехнол\Биофабрика\PICT1877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3648">
            <a:off x="7851778" y="2325688"/>
            <a:ext cx="12731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User\Desktop\Документы\Опыты с биопрепаратами\Опыты 2017 г\ЗАО Агросила групп\Заинский район\Фото\07.08.17 (продолжение2)\IMG_4117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0787" y="5262638"/>
            <a:ext cx="1215895" cy="86440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8" y="-15975"/>
            <a:ext cx="9144000" cy="66172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применения интегрированной системы защиты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растений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ООО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«Агрокомплекс «Ак Барс» Арского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района, 2017 г</a:t>
            </a:r>
            <a:r>
              <a:rPr lang="ru-RU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" y="620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яровая пшеница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60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                   Предшественник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озимая рожь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–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АРХАТ                            Всхожесть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 – 98%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Подкормка при посеве – Азофоска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кг/г</a:t>
            </a:r>
            <a:r>
              <a:rPr lang="ru-RU" sz="1600" dirty="0" smtClean="0">
                <a:solidFill>
                  <a:prstClr val="black"/>
                </a:solidFill>
              </a:rPr>
              <a:t>а</a:t>
            </a:r>
            <a:endParaRPr 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358149"/>
              </p:ext>
            </p:extLst>
          </p:nvPr>
        </p:nvGraphicFramePr>
        <p:xfrm>
          <a:off x="107503" y="1268760"/>
          <a:ext cx="8942801" cy="2382632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43189"/>
                <a:gridCol w="1817052"/>
                <a:gridCol w="1944216"/>
                <a:gridCol w="1728192"/>
                <a:gridCol w="1584176"/>
                <a:gridCol w="1525976"/>
              </a:tblGrid>
              <a:tr h="3200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обработки семян  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обработки семян, </a:t>
                      </a:r>
                      <a:r>
                        <a:rPr lang="ru-RU" sz="1200" spc="-1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en-US" sz="1200" spc="-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spc="-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200" b="1" spc="-10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Обработка в фазу: 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сравнения: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одна обработка </a:t>
                      </a:r>
                      <a:r>
                        <a:rPr lang="ru-RU" sz="1200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химфунгицидом</a:t>
                      </a: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составляет от 559   до 2034 </a:t>
                      </a:r>
                      <a:r>
                        <a:rPr lang="ru-RU" sz="1200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200" b="1" spc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3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кущения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колошения и цветение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spc="0" baseline="0" dirty="0" smtClean="0"/>
                    </a:p>
                  </a:txBody>
                  <a:tcPr marL="68580" marR="68580" marT="0" marB="0"/>
                </a:tc>
              </a:tr>
              <a:tr h="290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Ризоплан</a:t>
                      </a:r>
                      <a:r>
                        <a:rPr lang="ru-RU" sz="1200" spc="-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+ </a:t>
                      </a:r>
                      <a:r>
                        <a:rPr lang="ru-RU" sz="1200" spc="-5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Ризоагрин</a:t>
                      </a:r>
                      <a:r>
                        <a:rPr lang="ru-RU" sz="1200" spc="-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200" spc="-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</a:t>
                      </a:r>
                      <a:r>
                        <a:rPr lang="ru-RU" sz="1200" spc="-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УниФос, Ж </a:t>
                      </a:r>
                      <a:endParaRPr lang="ru-RU" sz="1200" b="1" spc="-5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131,2</a:t>
                      </a:r>
                      <a:endParaRPr lang="ru-RU" sz="1200" b="1" spc="-5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Секатор Турбо +  </a:t>
                      </a:r>
                      <a:b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баковая смесь - Гумат+7 +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Биофунгицидная</a:t>
                      </a: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обработка: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396 </a:t>
                      </a:r>
                      <a:r>
                        <a:rPr lang="ru-RU" sz="1200" b="1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en-US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Ризоплан,</a:t>
                      </a:r>
                      <a:r>
                        <a:rPr lang="ru-RU" sz="1200" kern="1200" spc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 </a:t>
                      </a:r>
                      <a:r>
                        <a:rPr lang="ru-RU" sz="1200" kern="1200" spc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Гумат+7 + Фас Шанс + Мочевина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spc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Биофунгицидная</a:t>
                      </a: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обработка: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198 </a:t>
                      </a:r>
                      <a:r>
                        <a:rPr lang="ru-RU" sz="1200" b="1" spc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en-US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spc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spc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3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+ </a:t>
                      </a:r>
                      <a:r>
                        <a:rPr lang="ru-RU" sz="1200" spc="-6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Ризоагрин</a:t>
                      </a: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+ УниФос, Ж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171,2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5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</a:t>
                      </a:r>
                      <a:r>
                        <a:rPr lang="ru-RU" sz="1200" spc="-6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+ </a:t>
                      </a:r>
                      <a:r>
                        <a:rPr lang="ru-RU" sz="1200" spc="-6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Ризоагрин</a:t>
                      </a: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+ УниФос, Ж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Доспех-3</a:t>
                      </a:r>
                      <a:r>
                        <a:rPr lang="ru-RU" sz="1200" spc="-6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6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200" b="1" spc="-60" baseline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C:\Users\User\Desktop\ФОТО ПО ЗАЩИТЕ\фотографии по защ. растений\посев опыт ООО АК Барс\DSC0963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872208" cy="14392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903011"/>
              </p:ext>
            </p:extLst>
          </p:nvPr>
        </p:nvGraphicFramePr>
        <p:xfrm>
          <a:off x="2051720" y="3789041"/>
          <a:ext cx="5078338" cy="302433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501274"/>
                <a:gridCol w="503081"/>
                <a:gridCol w="572033"/>
                <a:gridCol w="502934"/>
                <a:gridCol w="499508"/>
                <a:gridCol w="499508"/>
              </a:tblGrid>
              <a:tr h="317857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Результаты проведения опыта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5258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r>
                        <a:rPr lang="ru-RU" sz="12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5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 посева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15.05.17 г.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7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Появление всходов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29.05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30.05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98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растений, </a:t>
                      </a:r>
                      <a:r>
                        <a:rPr lang="ru-RU" sz="12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r>
                        <a:rPr lang="ru-RU" sz="12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/м</a:t>
                      </a:r>
                      <a:r>
                        <a:rPr lang="ru-RU" sz="1200" b="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Урожайность, ц</a:t>
                      </a:r>
                      <a:r>
                        <a:rPr lang="en-US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40,7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41,9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75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Прибавка урожая, ц</a:t>
                      </a:r>
                      <a:r>
                        <a:rPr lang="en-US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12,8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8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Затраты на защиту растений,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/га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1794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7549"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Чистый доход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/га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6,905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6,025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7,166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4,826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Рисунок 11" descr="C:\Users\User\Desktop\ак барс 2017\IMG_20170723_09392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1872208" cy="1440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Группа 19"/>
          <p:cNvGrpSpPr/>
          <p:nvPr/>
        </p:nvGrpSpPr>
        <p:grpSpPr>
          <a:xfrm>
            <a:off x="7164288" y="5373216"/>
            <a:ext cx="1875683" cy="1512168"/>
            <a:chOff x="7020271" y="4958841"/>
            <a:chExt cx="2050532" cy="1482370"/>
          </a:xfrm>
        </p:grpSpPr>
        <p:pic>
          <p:nvPicPr>
            <p:cNvPr id="13" name="Рисунок 12" descr="C:\Users\User\Desktop\Новая папка (7)\IMG-20171109-WA0014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1" y="4958841"/>
              <a:ext cx="2050532" cy="1422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56277" y="5856436"/>
              <a:ext cx="1978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EEECE1"/>
                  </a:solidFill>
                </a:rPr>
                <a:t>Уборка –</a:t>
              </a:r>
              <a:br>
                <a:rPr lang="ru-RU" sz="1600" b="1" dirty="0" smtClean="0">
                  <a:solidFill>
                    <a:srgbClr val="EEECE1"/>
                  </a:solidFill>
                </a:rPr>
              </a:br>
              <a:r>
                <a:rPr lang="ru-RU" sz="1600" b="1" dirty="0" smtClean="0">
                  <a:solidFill>
                    <a:srgbClr val="EEECE1"/>
                  </a:solidFill>
                </a:rPr>
                <a:t> 21 сентября</a:t>
              </a:r>
              <a:endParaRPr lang="ru-RU" sz="1600" b="1" dirty="0">
                <a:solidFill>
                  <a:srgbClr val="EEECE1"/>
                </a:solidFill>
              </a:endParaRPr>
            </a:p>
          </p:txBody>
        </p:sp>
      </p:grpSp>
      <p:pic>
        <p:nvPicPr>
          <p:cNvPr id="15" name="Рисунок 14" descr="C:\Users\User\Desktop\Новая папка (7)\IMG-20171110-WA0003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095" y="3789040"/>
            <a:ext cx="1872208" cy="1439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2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20170730_154101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430" y="4365104"/>
            <a:ext cx="1610866" cy="17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454327" y="6117599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Опытное поле, 50 га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20170730_15413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7640" y="4365104"/>
            <a:ext cx="1585942" cy="175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20170730_154724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365103"/>
            <a:ext cx="1745678" cy="17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75196" y="6119718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Контроль,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 га </a:t>
            </a:r>
          </a:p>
        </p:txBody>
      </p:sp>
      <p:pic>
        <p:nvPicPr>
          <p:cNvPr id="9" name="Рисунок 8" descr="C:\Users\user\Desktop\20170730_15470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1656184" cy="17573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86549"/>
              </p:ext>
            </p:extLst>
          </p:nvPr>
        </p:nvGraphicFramePr>
        <p:xfrm>
          <a:off x="136435" y="987776"/>
          <a:ext cx="7166484" cy="296189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84668"/>
                <a:gridCol w="2412308"/>
                <a:gridCol w="2199458"/>
                <a:gridCol w="1277104"/>
                <a:gridCol w="892946"/>
              </a:tblGrid>
              <a:tr h="442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препарата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 расхода препарата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Затраты, 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en-US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4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семян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Триходермин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УниФос, Ж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л/га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л/т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481,25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3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Фаза </a:t>
                      </a:r>
                      <a:r>
                        <a:rPr lang="ru-RU" sz="13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кущения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баковая смесь: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гербицид +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хим. инсектицид +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биофунгицид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микроудобрение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Спецназ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750, ВДГ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Октапон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Экстра, КЭ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Альфацин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КЭ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 +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 л/га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r>
                        <a:rPr lang="ru-RU" sz="13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л/га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л/га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л/га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1810,</a:t>
                      </a:r>
                      <a:b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348</a:t>
                      </a:r>
                      <a:endParaRPr lang="ru-RU" sz="1300" i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Фаза </a:t>
                      </a:r>
                      <a:r>
                        <a:rPr lang="ru-RU" sz="13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трубкования</a:t>
                      </a:r>
                      <a:r>
                        <a:rPr lang="ru-RU" sz="13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3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баковая смесь: </a:t>
                      </a: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биофунгицид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микробиоудобрение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Ризоплан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л/га</a:t>
                      </a:r>
                      <a:endParaRPr lang="ru-RU" sz="13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л/га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845" marR="528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2739,25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47203" y="39623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Результаты опыта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5647" y="411103"/>
            <a:ext cx="680589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яровая пшеница                       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Предшественник - Кукуруза          </a:t>
            </a:r>
            <a:endParaRPr lang="ru-RU" sz="1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Сорт - ЭКАДА-70                                                   Площадь – 70 га</a:t>
            </a:r>
            <a:endParaRPr lang="ru-RU" sz="1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5" y="4264640"/>
            <a:ext cx="20518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Пораженность </a:t>
            </a:r>
            <a:r>
              <a:rPr lang="ru-RU" sz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флагового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листа септориозом и ржавчиной - 60%</a:t>
            </a:r>
          </a:p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4048" y="6427495"/>
            <a:ext cx="3888432" cy="2838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Урожайность: </a:t>
            </a:r>
            <a:r>
              <a: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38 ц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6425375"/>
            <a:ext cx="3960440" cy="2730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Урожайность: 32 ц</a:t>
            </a: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15556" y="5088062"/>
            <a:ext cx="1812265" cy="5411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1852" y="5189372"/>
            <a:ext cx="206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Прибавка  6 ц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387641" y="836711"/>
            <a:ext cx="1709156" cy="34099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468387" y="1141809"/>
            <a:ext cx="154766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2-х кратная обработка посевов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биофунгицидами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i="1" u="sng" dirty="0" smtClean="0">
                <a:latin typeface="Times New Roman" pitchFamily="18" charset="0"/>
                <a:cs typeface="Times New Roman" pitchFamily="18" charset="0"/>
              </a:rPr>
              <a:t>796 </a:t>
            </a:r>
            <a:r>
              <a:rPr lang="ru-RU" sz="1300" i="1" u="sng" dirty="0" err="1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300" i="1" u="sng" dirty="0">
                <a:latin typeface="Times New Roman" pitchFamily="18" charset="0"/>
                <a:cs typeface="Times New Roman" pitchFamily="18" charset="0"/>
              </a:rPr>
              <a:t>/га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 кратная обработка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химфунгицидами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i="1" u="sng" dirty="0">
                <a:latin typeface="Times New Roman" pitchFamily="18" charset="0"/>
                <a:cs typeface="Times New Roman" pitchFamily="18" charset="0"/>
              </a:rPr>
              <a:t>1362,5  </a:t>
            </a:r>
            <a:r>
              <a:rPr lang="ru-RU" sz="1300" i="1" u="sng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300" i="1" u="sng" dirty="0" smtClean="0">
                <a:latin typeface="Times New Roman" pitchFamily="18" charset="0"/>
                <a:cs typeface="Times New Roman" pitchFamily="18" charset="0"/>
              </a:rPr>
              <a:t>/га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3066" y="0"/>
            <a:ext cx="9144000" cy="40011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Производственный опыт </a:t>
            </a:r>
            <a:r>
              <a:rPr lang="ru-RU" b="1" spc="-3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b="1" spc="-3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spc="-3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Бэкер</a:t>
            </a:r>
            <a:r>
              <a:rPr lang="ru-RU" b="1" spc="-3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spc="-2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Бавлинского</a:t>
            </a:r>
            <a:r>
              <a:rPr lang="ru-RU" b="1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района, 2017г</a:t>
            </a:r>
            <a:r>
              <a:rPr lang="ru-RU" sz="2000" b="1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spc="-2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111951"/>
              </p:ext>
            </p:extLst>
          </p:nvPr>
        </p:nvGraphicFramePr>
        <p:xfrm>
          <a:off x="611561" y="1268760"/>
          <a:ext cx="7920879" cy="345638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23076"/>
                <a:gridCol w="3960440"/>
                <a:gridCol w="1868132"/>
                <a:gridCol w="1569231"/>
              </a:tblGrid>
              <a:tr h="522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растений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уборке, шт./м</a:t>
                      </a:r>
                      <a:r>
                        <a:rPr lang="ru-RU" sz="14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lang="ru-RU" sz="1400" i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2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(65%) 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Псевдобакетрин-2,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63,3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Тенсококтейль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Мелафен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64,8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Органик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 +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Биодокс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Гелиос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Супер (ЖМУ)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АгроВерм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(ЖОУ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764704"/>
            <a:ext cx="78525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Культура -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яровая пшеница                   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Сорт - ЭКАДА 109</a:t>
            </a:r>
            <a:endParaRPr lang="ru-RU" sz="1600" dirty="0"/>
          </a:p>
        </p:txBody>
      </p:sp>
      <p:pic>
        <p:nvPicPr>
          <p:cNvPr id="2051" name="Picture 3" descr="\\Server-main\общая\ВНЕБЮДЖЕТНАЯ ДЕЯТЕЛЬНОСТЬ\ФОТО Ватсап Шагит Аминбаевич\IMG-20170903-WA0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932762"/>
            <a:ext cx="1800200" cy="17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erver-main\общая\ВНЕБЮДЖЕТНАЯ ДЕЯТЕЛЬНОСТЬ\ФОТО Ватсап Шагит Аминбаевич\IMG-20180118-WA0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933980"/>
            <a:ext cx="2966332" cy="17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486916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\\Server-main\общая\ВНЕБЮДЖЕТНАЯ ДЕЯТЕЛЬНОСТЬ\ФОТО Ватсап Шагит Аминбаевич\IMG-20170901-WA000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4932762"/>
            <a:ext cx="1806438" cy="174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8064" y="4869160"/>
            <a:ext cx="180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Псевдобактерин-2,Ж +</a:t>
            </a:r>
            <a:r>
              <a:rPr lang="ru-RU" sz="1400" b="1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Унифос</a:t>
            </a:r>
            <a:r>
              <a:rPr lang="ru-RU" sz="1400" b="1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Ж+Гумат+7</a:t>
            </a:r>
            <a:endParaRPr lang="ru-RU" sz="1400" b="1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\\Server-main\общая\ВНЕБЮДЖЕТНАЯ ДЕЯТЕЛЬНОСТЬ\ФОТО Ватсап Шагит Аминбаевич\IMG-20170901-WA00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933981"/>
            <a:ext cx="1931040" cy="17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272" y="4923836"/>
            <a:ext cx="200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Аттик+Псевдобактерин-2</a:t>
            </a:r>
            <a:endParaRPr lang="ru-RU" sz="14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Изучение эффективности препаратов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протравливании семян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Идель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Камско-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Устьинского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района,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2017 г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gov.cap.ru/UserFiles/news/201704/12/protravlivanie_bi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908" y="4927489"/>
            <a:ext cx="2688298" cy="191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47425"/>
              </p:ext>
            </p:extLst>
          </p:nvPr>
        </p:nvGraphicFramePr>
        <p:xfrm>
          <a:off x="323528" y="1318895"/>
          <a:ext cx="8352928" cy="327600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0040"/>
                <a:gridCol w="3888432"/>
                <a:gridCol w="1978256"/>
                <a:gridCol w="2126200"/>
              </a:tblGrid>
              <a:tr h="503470">
                <a:tc rowSpan="2">
                  <a:txBody>
                    <a:bodyPr/>
                    <a:lstStyle/>
                    <a:p>
                      <a:r>
                        <a:rPr lang="ru-RU" sz="1400" b="0" spc="-6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br>
                        <a:rPr lang="ru-RU" sz="1400" b="0" spc="-6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b="0" spc="-9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вар</a:t>
                      </a:r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Вариант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 посеве в рядки </a:t>
                      </a:r>
                      <a:r>
                        <a:rPr lang="en-US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NPK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(16:16:16) </a:t>
                      </a:r>
                    </a:p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дозе 40,8 кг </a:t>
                      </a:r>
                      <a:r>
                        <a:rPr lang="ru-RU" sz="1400" b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д.в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./га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47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растений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 уборке, шт./м</a:t>
                      </a:r>
                      <a:r>
                        <a:rPr lang="ru-RU" sz="1400" baseline="30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Урожайность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ц/га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2088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Контроль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56,7</a:t>
                      </a:r>
                    </a:p>
                  </a:txBody>
                  <a:tcPr marL="68580" marR="68580" marT="0" marB="0"/>
                </a:tc>
              </a:tr>
              <a:tr h="414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Аттик, КС + Псевдобактерин-2,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69,9</a:t>
                      </a:r>
                    </a:p>
                  </a:txBody>
                  <a:tcPr marL="68580" marR="68580" marT="0" marB="0" anchor="ctr"/>
                </a:tc>
              </a:tr>
              <a:tr h="3091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Тенсококтейль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Мелафен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ВР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67,4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7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Аттик, 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66,3</a:t>
                      </a:r>
                    </a:p>
                  </a:txBody>
                  <a:tcPr marL="68580" marR="68580" marT="0" marB="0" anchor="ctr"/>
                </a:tc>
              </a:tr>
              <a:tr h="207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Псевдобактерин-2,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63,6</a:t>
                      </a:r>
                    </a:p>
                  </a:txBody>
                  <a:tcPr marL="68580" marR="68580" marT="0" marB="0" anchor="ctr"/>
                </a:tc>
              </a:tr>
              <a:tr h="207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58,5</a:t>
                      </a:r>
                    </a:p>
                  </a:txBody>
                  <a:tcPr marL="68580" marR="68580" marT="0" marB="0" anchor="ctr"/>
                </a:tc>
              </a:tr>
              <a:tr h="207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59,4</a:t>
                      </a:r>
                    </a:p>
                  </a:txBody>
                  <a:tcPr marL="68580" marR="68580" marT="0" marB="0" anchor="ctr"/>
                </a:tc>
              </a:tr>
              <a:tr h="298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Псевдобактерин-2,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Ж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64,8</a:t>
                      </a:r>
                    </a:p>
                  </a:txBody>
                  <a:tcPr marL="68580" marR="68580" marT="0" marB="0" anchor="ctr"/>
                </a:tc>
              </a:tr>
              <a:tr h="229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Аттик, КС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 Псевдобактерин-2,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67,5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5576" y="764704"/>
            <a:ext cx="8388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</a:rPr>
              <a:t>Культура -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яровая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пшеница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Сорт - ЭСТЕР</a:t>
            </a:r>
            <a:endParaRPr lang="ru-RU" sz="1600" dirty="0"/>
          </a:p>
        </p:txBody>
      </p:sp>
      <p:pic>
        <p:nvPicPr>
          <p:cNvPr id="1026" name="Picture 2" descr="\\Server-main\общая\ВНЕБЮДЖЕТНАЯ ДЕЯТЕЛЬНОСТЬ\ФОТО Ватсап Шагит Аминбаевич\IMG-20170906-WA00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206" y="4927489"/>
            <a:ext cx="2897780" cy="19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Server-main\общая\ВНЕБЮДЖЕТНАЯ ДЕЯТЕЛЬНОСТЬ\ФОТО Ватсап Шагит Аминбаевич\IMG-20170906-WA00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927489"/>
            <a:ext cx="2911380" cy="19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3358"/>
            <a:ext cx="9158114" cy="707886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Изучение эффективности препаратов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протравливании семян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Киятское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Буинского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района, 2017 г.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764101"/>
              </p:ext>
            </p:extLst>
          </p:nvPr>
        </p:nvGraphicFramePr>
        <p:xfrm>
          <a:off x="181833" y="1268760"/>
          <a:ext cx="8712967" cy="40538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8255"/>
                <a:gridCol w="5071101"/>
                <a:gridCol w="1838333"/>
                <a:gridCol w="129527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spc="-2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растений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уборке, шт./м</a:t>
                      </a:r>
                      <a:r>
                        <a:rPr lang="ru-RU" sz="14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– без обработки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 Ж+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Дивиденд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Суприм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Селест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Макс, КС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Баксис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Аттик,КС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Дивиденд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Суприм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Псевдобактерин-2,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Селект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Псевдобактерин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 Ж+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Унифос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Ж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Гумат+7, Ж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Аттик,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Тенсококтейль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П+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Мелафен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Дивиденд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Суприм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Тенсококтейль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Мелафен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Селект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Макс, КС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Тенсококтейль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Мелафен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5889" y="764704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Культура –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яровая пшеница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Сорт - ЭКАДА 109</a:t>
            </a:r>
            <a:endParaRPr lang="ru-RU" sz="1600" dirty="0"/>
          </a:p>
        </p:txBody>
      </p:sp>
      <p:pic>
        <p:nvPicPr>
          <p:cNvPr id="7" name="Picture 4" descr="Картинки по запросу яровая пшениц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445224"/>
            <a:ext cx="3240360" cy="13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Изучение эффективности препаратов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 протравливании семян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«Агрофирма 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Тетюшского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района, 2017 г.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\\Server-main\общая\ТАЛ\Фотографии\Биопрепараты, 17.08.2011 г\PICT049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8078" y="817107"/>
            <a:ext cx="2011656" cy="1521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Стрелка вправо 3"/>
          <p:cNvSpPr/>
          <p:nvPr/>
        </p:nvSpPr>
        <p:spPr>
          <a:xfrm rot="20614982">
            <a:off x="3019425" y="2546350"/>
            <a:ext cx="2530475" cy="576263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Протравливание</a:t>
            </a:r>
          </a:p>
        </p:txBody>
      </p:sp>
      <p:pic>
        <p:nvPicPr>
          <p:cNvPr id="47108" name="Picture 12" descr="http://img-fotki.yandex.ru/get/6503/86394541.3/0_74cee_b9e01c90_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75" y="1125538"/>
            <a:ext cx="33940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945910">
            <a:off x="2925763" y="4456113"/>
            <a:ext cx="2714625" cy="57626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Протравливание</a:t>
            </a:r>
          </a:p>
        </p:txBody>
      </p:sp>
      <p:pic>
        <p:nvPicPr>
          <p:cNvPr id="47110" name="Picture 14" descr="http://atmagro.ru/wp-content/uploads/2014/01/goroh_tehnologiy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488" y="4321175"/>
            <a:ext cx="338296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5" descr="\\Server-main\общая\ВНЕБЮДЖЕТНАЯ ДЕЯТЕЛЬНОСТЬ\Марина Юрьевна\Выступление в ТатНИИСХ 18.03.2016\nedorogo-prodam-protraviteli-zerna--06d5-1411059630504757-1-bi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4956175"/>
            <a:ext cx="1008063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5988" y="5262563"/>
            <a:ext cx="935037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Химические</a:t>
            </a:r>
          </a:p>
        </p:txBody>
      </p:sp>
      <p:sp>
        <p:nvSpPr>
          <p:cNvPr id="47113" name="TextBox 15"/>
          <p:cNvSpPr txBox="1">
            <a:spLocks noChangeArrowheads="1"/>
          </p:cNvSpPr>
          <p:nvPr/>
        </p:nvSpPr>
        <p:spPr bwMode="auto">
          <a:xfrm>
            <a:off x="2603500" y="2151063"/>
            <a:ext cx="23526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Ризоплан, Ж+Ризоторфин</a:t>
            </a:r>
          </a:p>
        </p:txBody>
      </p:sp>
      <p:sp>
        <p:nvSpPr>
          <p:cNvPr id="47114" name="Прямоугольник 16"/>
          <p:cNvSpPr>
            <a:spLocks noChangeArrowheads="1"/>
          </p:cNvSpPr>
          <p:nvPr/>
        </p:nvSpPr>
        <p:spPr bwMode="auto">
          <a:xfrm>
            <a:off x="401638" y="34925"/>
            <a:ext cx="83534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Экономическая эффективность применения различных протравителей в баковых смесях на бобовых культурах</a:t>
            </a:r>
          </a:p>
        </p:txBody>
      </p:sp>
      <p:sp>
        <p:nvSpPr>
          <p:cNvPr id="47115" name="TextBox 5"/>
          <p:cNvSpPr txBox="1">
            <a:spLocks noChangeArrowheads="1"/>
          </p:cNvSpPr>
          <p:nvPr/>
        </p:nvSpPr>
        <p:spPr bwMode="auto">
          <a:xfrm>
            <a:off x="5678488" y="838200"/>
            <a:ext cx="3370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 расхода препарата:</a:t>
            </a:r>
          </a:p>
        </p:txBody>
      </p:sp>
      <p:sp>
        <p:nvSpPr>
          <p:cNvPr id="47116" name="TextBox 19"/>
          <p:cNvSpPr txBox="1">
            <a:spLocks noChangeArrowheads="1"/>
          </p:cNvSpPr>
          <p:nvPr/>
        </p:nvSpPr>
        <p:spPr bwMode="auto">
          <a:xfrm>
            <a:off x="5667375" y="3924300"/>
            <a:ext cx="339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 расхода :</a:t>
            </a:r>
          </a:p>
        </p:txBody>
      </p:sp>
      <p:sp>
        <p:nvSpPr>
          <p:cNvPr id="47117" name="TextBox 21"/>
          <p:cNvSpPr txBox="1">
            <a:spLocks noChangeArrowheads="1"/>
          </p:cNvSpPr>
          <p:nvPr/>
        </p:nvSpPr>
        <p:spPr bwMode="auto">
          <a:xfrm>
            <a:off x="5678488" y="1125538"/>
            <a:ext cx="3370262" cy="369887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0,5 л/1т семян</a:t>
            </a:r>
          </a:p>
        </p:txBody>
      </p:sp>
      <p:sp>
        <p:nvSpPr>
          <p:cNvPr id="47118" name="TextBox 22"/>
          <p:cNvSpPr txBox="1">
            <a:spLocks noChangeArrowheads="1"/>
          </p:cNvSpPr>
          <p:nvPr/>
        </p:nvSpPr>
        <p:spPr bwMode="auto">
          <a:xfrm>
            <a:off x="5667375" y="4302125"/>
            <a:ext cx="3394075" cy="36988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6-8 кг/1т семян</a:t>
            </a:r>
          </a:p>
        </p:txBody>
      </p:sp>
      <p:sp>
        <p:nvSpPr>
          <p:cNvPr id="47119" name="TextBox 23"/>
          <p:cNvSpPr txBox="1">
            <a:spLocks noChangeArrowheads="1"/>
          </p:cNvSpPr>
          <p:nvPr/>
        </p:nvSpPr>
        <p:spPr bwMode="auto">
          <a:xfrm>
            <a:off x="5667375" y="2720975"/>
            <a:ext cx="3381375" cy="923925"/>
          </a:xfrm>
          <a:prstGeom prst="rect">
            <a:avLst/>
          </a:prstGeom>
          <a:solidFill>
            <a:schemeClr val="bg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Стоимость обработки:</a:t>
            </a:r>
          </a:p>
          <a:p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105 руб./га</a:t>
            </a:r>
          </a:p>
          <a:p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Урожайность 30 ц/га</a:t>
            </a:r>
          </a:p>
        </p:txBody>
      </p:sp>
      <p:sp>
        <p:nvSpPr>
          <p:cNvPr id="47120" name="TextBox 24"/>
          <p:cNvSpPr txBox="1">
            <a:spLocks noChangeArrowheads="1"/>
          </p:cNvSpPr>
          <p:nvPr/>
        </p:nvSpPr>
        <p:spPr bwMode="auto">
          <a:xfrm>
            <a:off x="5667375" y="5962650"/>
            <a:ext cx="3367088" cy="9223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Стоимость обработки:</a:t>
            </a:r>
          </a:p>
          <a:p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1349-1798  руб./гаУрожайность 30 ц/га</a:t>
            </a:r>
          </a:p>
        </p:txBody>
      </p:sp>
      <p:pic>
        <p:nvPicPr>
          <p:cNvPr id="1043" name="Picture 19" descr="http://www.csort.su/netcat_files/Image/goroh_shelushenuj_godnuj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29" y="2259114"/>
            <a:ext cx="2898078" cy="28980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956" y="104732"/>
            <a:ext cx="93821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23" name="Прямоугольник 1"/>
          <p:cNvSpPr>
            <a:spLocks noChangeArrowheads="1"/>
          </p:cNvSpPr>
          <p:nvPr/>
        </p:nvSpPr>
        <p:spPr bwMode="auto">
          <a:xfrm>
            <a:off x="3482975" y="5838825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ТМТД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80512" cy="677108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</a:schemeClr>
              </a:gs>
              <a:gs pos="90000">
                <a:schemeClr val="accent3">
                  <a:shade val="94000"/>
                  <a:satMod val="135000"/>
                  <a:lumMod val="42000"/>
                  <a:lumOff val="58000"/>
                </a:schemeClr>
              </a:gs>
              <a:gs pos="12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интегрированной защиты сахарной свеклы</a:t>
            </a:r>
            <a:b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АО «</a:t>
            </a:r>
            <a:r>
              <a:rPr lang="ru-RU" sz="19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Агросила</a:t>
            </a:r>
            <a:r>
              <a:rPr lang="ru-RU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», 2017 г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691022"/>
              </p:ext>
            </p:extLst>
          </p:nvPr>
        </p:nvGraphicFramePr>
        <p:xfrm>
          <a:off x="323528" y="794870"/>
          <a:ext cx="8406679" cy="600935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850957"/>
                <a:gridCol w="950032"/>
                <a:gridCol w="657864"/>
                <a:gridCol w="657864"/>
                <a:gridCol w="657864"/>
                <a:gridCol w="2632098"/>
              </a:tblGrid>
              <a:tr h="593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ПТХ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pc="-2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ПТХ</a:t>
                      </a:r>
                      <a:r>
                        <a:rPr lang="ru-RU" sz="1200" spc="-2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БИО</a:t>
                      </a:r>
                      <a:endParaRPr lang="ru-RU" sz="1200" spc="-2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БИО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Опыт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БИО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Средние данные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опытного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561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А/Ф «Кама»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Тукаевский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поле № 33013, совместно с ЗАО Фирма «Август» 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523,9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531,6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516,4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 урожая к контролю,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6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Сахаристость, % по данным ОАО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Заинский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сахарный завод»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Экономический эффект, тыс.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9,77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2705">
                <a:tc gridSpan="5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в среднем по району на 30.10.2017 г,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43085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А/Ф «Восток»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Заинский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 № 63015,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 с ООО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АгроХимСервис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478,2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493,2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485,1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8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 урожая к контролю,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532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Сахаристость, % по данным ОАО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Заинский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сахарный завод»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2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Экономический эффект, тыс.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8193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среднем по району на 30.10.2017 г,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8645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7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А/Ф «</a:t>
                      </a:r>
                      <a:r>
                        <a:rPr lang="ru-RU" sz="1200" spc="-7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Джалиль</a:t>
                      </a:r>
                      <a:r>
                        <a:rPr lang="ru-RU" sz="1200" spc="-7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200" spc="-7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Сармановский</a:t>
                      </a:r>
                      <a:r>
                        <a:rPr lang="ru-RU" sz="1200" spc="-7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поле № 11006, </a:t>
                      </a:r>
                      <a:r>
                        <a:rPr lang="ru-RU" sz="1200" kern="1200" spc="-7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совместно с ООО «Агро Эксперт </a:t>
                      </a:r>
                      <a:r>
                        <a:rPr lang="ru-RU" sz="1200" kern="1200" spc="-7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</a:t>
                      </a:r>
                      <a:r>
                        <a:rPr lang="ru-RU" sz="1200" kern="1200" spc="-7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spc="-7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515,9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491,8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474,7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1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 урожая к контролю,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32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Сахаристость, % по данным ОАО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Заинский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сахарный завод»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12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Экономический эффект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12705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в среднем по району на 30.10.2017 г, ц/га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2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C:\Users\User\Desktop\опыт кырлай 2017\IMG_20170626_17291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5109794"/>
            <a:ext cx="1072836" cy="13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User\Desktop\опыт кырлай 2017\IMG_20170711_165924 - копия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5254460"/>
            <a:ext cx="2175585" cy="161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User\Desktop\ФОТО ПО ЗАЩИТЕ\2016 год\сентябрь\IMG_4655 - копия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4793" y="5517232"/>
            <a:ext cx="1971544" cy="13586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118133"/>
              </p:ext>
            </p:extLst>
          </p:nvPr>
        </p:nvGraphicFramePr>
        <p:xfrm>
          <a:off x="1475658" y="1406636"/>
          <a:ext cx="6120678" cy="36325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2713"/>
                <a:gridCol w="1625600"/>
                <a:gridCol w="699041"/>
                <a:gridCol w="825260"/>
                <a:gridCol w="815666"/>
                <a:gridCol w="972398"/>
              </a:tblGrid>
              <a:tr h="650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бработка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клубней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 посевов по вегетации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Урожайность,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ц/га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Прибавка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урожая,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ц/га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защиту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Чистый доход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55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pPr algn="ctr"/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- 05.07.17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Псевдобактерин-2, Ж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- 15.07.17г. </a:t>
                      </a:r>
                    </a:p>
                    <a:p>
                      <a:pPr algn="l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Ризоплан, Ж + Гумат+7,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  <a:p>
                      <a:pPr algn="l"/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- 05.08.17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Псевдобактерин-2, Ж + УниФос,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7175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-20.08.17г. </a:t>
                      </a:r>
                    </a:p>
                    <a:p>
                      <a:pPr marL="0" marR="71755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Ризоплан, Ж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22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Престиж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4757,0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36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Ризоплан, Ж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2057,0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1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Ризоплан,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Гумат+7 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95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470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Ризоплан, Ж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УниФос, Ж 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2432,0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9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Ризоплан, Ж +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Азотовит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Фосфотовит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2597,0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57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Триходермин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2257,0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9" name="Рисунок 28" descr="C:\Users\User\Desktop\Новая папка (5)\IMG_20170719_064452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517232"/>
            <a:ext cx="1914880" cy="1349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/>
          <p:cNvSpPr/>
          <p:nvPr/>
        </p:nvSpPr>
        <p:spPr>
          <a:xfrm>
            <a:off x="-15345" y="-25527"/>
            <a:ext cx="9159345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 полевого опыта интегрированной защиты растений </a:t>
            </a:r>
          </a:p>
          <a:p>
            <a:pPr algn="ctr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ООО АФ «</a:t>
            </a:r>
            <a:r>
              <a:rPr lang="ru-RU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Кырлай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Арского района, 2017 год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93343" y="731272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</a:t>
            </a: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   </a:t>
            </a:r>
            <a:r>
              <a:rPr lang="ru-RU" sz="1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Площадь – 20 га</a:t>
            </a:r>
            <a:endParaRPr lang="ru-RU" sz="1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– ГАЛА                                           Дата </a:t>
            </a:r>
            <a:r>
              <a:rPr lang="ru-RU" sz="1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– 30.05.17 г. </a:t>
            </a:r>
          </a:p>
          <a:p>
            <a:pPr>
              <a:defRPr/>
            </a:pPr>
            <a:endParaRPr lang="ru-RU" sz="1400" b="1" kern="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 descr="C:\Users\User\Desktop\опыт кырлай 2017\IMG_20170608_153636 - копия (2)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9" y="2267333"/>
            <a:ext cx="1080119" cy="11602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Прямоугольник 33"/>
          <p:cNvSpPr/>
          <p:nvPr/>
        </p:nvSpPr>
        <p:spPr>
          <a:xfrm>
            <a:off x="103220" y="3531059"/>
            <a:ext cx="1101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1200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35" name="Рисунок 34" descr="C:\Users\User\Desktop\опыт кырлай 2017\IMG_20170608_153636 - копия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76" y="3821073"/>
            <a:ext cx="1046166" cy="116158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35"/>
          <p:cNvSpPr/>
          <p:nvPr/>
        </p:nvSpPr>
        <p:spPr>
          <a:xfrm>
            <a:off x="-180528" y="5039598"/>
            <a:ext cx="17828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i="1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Ризоплан,Ж+Унифос,Ж</a:t>
            </a:r>
            <a:r>
              <a:rPr lang="ru-RU" sz="11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 descr="C:\Users\User\Desktop\опыт кырлай 2017\IMG_20170608_154227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39" y="5352889"/>
            <a:ext cx="1083203" cy="112686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37"/>
          <p:cNvSpPr/>
          <p:nvPr/>
        </p:nvSpPr>
        <p:spPr>
          <a:xfrm>
            <a:off x="159348" y="6479758"/>
            <a:ext cx="9861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Триходермин</a:t>
            </a:r>
            <a:endParaRPr lang="ru-RU" sz="105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6162" y="1574836"/>
            <a:ext cx="13274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картофеля на 15-ый день</a:t>
            </a:r>
            <a:endParaRPr lang="ru-RU" sz="13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 descr="C:\Users\User\Desktop\опыт кырлай 2017\IMG_20170621_110854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2403293"/>
            <a:ext cx="1084119" cy="116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C:\Users\User\Desktop\опыт кырлай 2017\IMG_20170626_172340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368" y="3824813"/>
            <a:ext cx="1083203" cy="128498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Прямоугольник 41"/>
          <p:cNvSpPr/>
          <p:nvPr/>
        </p:nvSpPr>
        <p:spPr>
          <a:xfrm>
            <a:off x="7956176" y="3642171"/>
            <a:ext cx="1084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i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endParaRPr lang="ru-RU" sz="11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452320" y="5091280"/>
            <a:ext cx="18228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Ризоплан,Ж</a:t>
            </a:r>
            <a:r>
              <a:rPr lang="ru-RU" sz="11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100" i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Гумат+7,Ж</a:t>
            </a:r>
            <a:r>
              <a:rPr lang="ru-RU" sz="1050" kern="0" dirty="0" smtClean="0">
                <a:solidFill>
                  <a:sysClr val="windowText" lastClr="000000"/>
                </a:solidFill>
              </a:rPr>
              <a:t> </a:t>
            </a:r>
            <a:endParaRPr lang="ru-RU" sz="1050" kern="0" dirty="0">
              <a:solidFill>
                <a:sysClr val="windowText" lastClr="00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524328" y="6479758"/>
            <a:ext cx="1800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kern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Ризоплан,Ж</a:t>
            </a:r>
            <a:r>
              <a:rPr lang="ru-RU" sz="105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050" i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УниФос,Ж</a:t>
            </a:r>
            <a:endParaRPr lang="ru-RU" sz="16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764838" y="1585067"/>
            <a:ext cx="139118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картофеля на 27-ой день</a:t>
            </a:r>
            <a:endParaRPr lang="ru-RU" sz="13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2431" y="731272"/>
            <a:ext cx="91041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0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6206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 В ЛПХ ГАТАУЛЛИНА ФАРИТА</a:t>
            </a:r>
            <a:br>
              <a:rPr lang="ru-RU" sz="2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Арский район РТ, 2017 г.</a:t>
            </a:r>
            <a:r>
              <a:rPr lang="ru-RU" sz="2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20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800" y="972597"/>
            <a:ext cx="57606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Осенью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 на участке ЛПХ внесли биологический фунгицид «Триходермин»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последующей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заделкой в почву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 расхода 3 л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C:\Users\User\Desktop\ФОТО ПО ЗАЩИТЕ\2016 год\ЛПХ ПОШАЛЫМ\IMG_3797 - копия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8" y="3906340"/>
            <a:ext cx="2304256" cy="161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C:\Users\User\Desktop\DSC0917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5013176"/>
            <a:ext cx="237499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C:\Users\User\AppData\Local\Microsoft\Windows\Temporary Internet Files\Content.Word\IMG_480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2304256" cy="139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31194" y="3927605"/>
            <a:ext cx="597538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Весной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2017 года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посажены 6 сортов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картофеля. </a:t>
            </a: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Предпосевная обработка клубней 27.05.17г. - </a:t>
            </a: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Ризоплан,Ж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Гумат+7, Ж</a:t>
            </a:r>
          </a:p>
          <a:p>
            <a:endParaRPr lang="ru-RU" sz="12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Обработка по вегетации:</a:t>
            </a: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1-я </a:t>
            </a: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 - 05.07.17г.  - Псевдобактерин-2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Ж 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УниФос, Ж </a:t>
            </a:r>
            <a:endParaRPr lang="ru-RU" sz="12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2-я </a:t>
            </a: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 - 20.07.17г. - Ризоплан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Гумат +7,Ж </a:t>
            </a:r>
            <a:endParaRPr lang="ru-RU" sz="12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3-я </a:t>
            </a: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 -  05.08.17г. - </a:t>
            </a: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Баксис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1560" y="5542782"/>
            <a:ext cx="575936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Хозяин ЛПХ </a:t>
            </a:r>
            <a:r>
              <a:rPr lang="ru-RU" sz="13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Фарит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доволен результатами опыта: «Все посаженные клубни картофеля в опытном варианте взошли дружно, грибковые и вирусные болезни обнаружены не были». </a:t>
            </a:r>
          </a:p>
        </p:txBody>
      </p:sp>
      <p:pic>
        <p:nvPicPr>
          <p:cNvPr id="41" name="Рисунок 40" descr="C:\Users\User\Desktop\ФОТО ПО ЗАЩИТЕ\Фотографии 2015 г\картофель Ак Барс\DSC0910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304409"/>
            <a:ext cx="1224136" cy="132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C:\Users\User\Desktop\ФОТО ПО ЗАЩИТЕ\Алмаз Кырлай\IMG_4305 - копия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300472"/>
            <a:ext cx="1242839" cy="133140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Прямоугольник 42"/>
          <p:cNvSpPr/>
          <p:nvPr/>
        </p:nvSpPr>
        <p:spPr>
          <a:xfrm>
            <a:off x="2339752" y="3621694"/>
            <a:ext cx="721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с.Гала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83985" y="3619568"/>
            <a:ext cx="859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.Розара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Рисунок 44" descr="C:\Users\User\Desktop\Новая папка (5)\IMG_20170724_103557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881" y="2287328"/>
            <a:ext cx="1224136" cy="134455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Прямоугольник 45"/>
          <p:cNvSpPr/>
          <p:nvPr/>
        </p:nvSpPr>
        <p:spPr>
          <a:xfrm>
            <a:off x="3492897" y="3619828"/>
            <a:ext cx="1045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с.Романце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7" name="Рисунок 46" descr="C:\Users\User\Desktop\ФОТО ПО ЗАЩИТЕ\2015 ГОД\картофель\DSC07887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885" y="2287327"/>
            <a:ext cx="1231259" cy="134455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47"/>
          <p:cNvSpPr/>
          <p:nvPr/>
        </p:nvSpPr>
        <p:spPr>
          <a:xfrm>
            <a:off x="4861049" y="3621694"/>
            <a:ext cx="920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с.Гранада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Рисунок 48" descr="C:\Users\User\Desktop\ФОТО ПО ЗАЩИТЕ\2015 ГОД\картофель\DSC08690 - копия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287327"/>
            <a:ext cx="1174955" cy="13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C:\Users\User\Desktop\ФОТО ПО ЗАЩИТЕ\2014 год\ЛПХ КАРТОФЕЛЬ\DSC03113 - копия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287327"/>
            <a:ext cx="1224136" cy="135769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5905675" y="3619569"/>
            <a:ext cx="1330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с.Ред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Скарлет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261645" y="3625279"/>
            <a:ext cx="1467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с.Королева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Анна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71632" y="1937740"/>
            <a:ext cx="8880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Выращивание  картофеля разных сортов </a:t>
            </a:r>
            <a:r>
              <a:rPr lang="ru-RU" b="1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приусадебном </a:t>
            </a:r>
            <a:r>
              <a:rPr lang="ru-RU" b="1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участке</a:t>
            </a:r>
            <a:endParaRPr lang="ru-RU" b="1" dirty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15788"/>
            <a:ext cx="5975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Урожайность опытного поля – 270 ц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га. </a:t>
            </a: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Прибавка урожая составила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110 ц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8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" y="251356"/>
            <a:ext cx="914398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Биологическая защита капусты от вредителей и болезней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163908"/>
              </p:ext>
            </p:extLst>
          </p:nvPr>
        </p:nvGraphicFramePr>
        <p:xfrm>
          <a:off x="334965" y="2015384"/>
          <a:ext cx="8592955" cy="361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353"/>
                <a:gridCol w="1273474"/>
                <a:gridCol w="1766881"/>
                <a:gridCol w="1480976"/>
                <a:gridCol w="1573537"/>
                <a:gridCol w="1406734"/>
              </a:tblGrid>
              <a:tr h="4341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Биологические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средства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защиты растений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Вредный объект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Норма расхода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Биологическая эффективность,%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обработки  руб./га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083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Ризоплан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обработка семян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Бактериоз,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Черная ножка,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Кила капусты</a:t>
                      </a: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 мл/кг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08318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обработка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вегетации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л/га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0831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Бацикол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Крестоцветные блошки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л/га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0831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Трихограмма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(энтомофаг)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Белянки, совки, моли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Фаза яйца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3320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тыс.особ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78,2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  <a:tr h="30831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Лепидоцид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Ж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Белянки, совки, моли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Гусеницы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C:\Users\User\Desktop\фото\mGPqKyJRZp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7691" y="5661248"/>
            <a:ext cx="1375307" cy="7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\фото насекомые\энтомофаги\slide_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21" y="6142768"/>
            <a:ext cx="532688" cy="2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esktop\фото\фото насекомые\энтомофаги\0008-008-Nekotorye-prirodnye-entomofagi-2-17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21" y="5667736"/>
            <a:ext cx="1759464" cy="7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325" y="5675124"/>
            <a:ext cx="1499836" cy="77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982" y="5661248"/>
            <a:ext cx="1601580" cy="76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3562" y="5661248"/>
            <a:ext cx="1275513" cy="77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4329" y="5661248"/>
            <a:ext cx="1214912" cy="76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23528" y="908720"/>
            <a:ext cx="316835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экономия </a:t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700 руб./га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4243" y="635204"/>
            <a:ext cx="5259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Ежегодно используют в технологии производства:</a:t>
            </a:r>
          </a:p>
          <a:p>
            <a:pPr marL="712788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Таипов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У.Ф Нижнекамский р-н</a:t>
            </a:r>
          </a:p>
          <a:p>
            <a:pPr marL="712788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КФХ Курбанов И.В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Азнакаевский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р-н</a:t>
            </a:r>
          </a:p>
          <a:p>
            <a:pPr marL="712788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Халиуллин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Д.Х. Арский р-н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Киямов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Ф.А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Бавлинский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р-н и др.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Server-main\общая\ЕЛЕНА\2015 г\БИО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44" t="10273"/>
          <a:stretch/>
        </p:blipFill>
        <p:spPr bwMode="auto">
          <a:xfrm>
            <a:off x="7880821" y="123340"/>
            <a:ext cx="1103321" cy="4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04548" cy="69040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65272"/>
            <a:ext cx="8856984" cy="26349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филиала имеет два направления: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809037"/>
              </p:ext>
            </p:extLst>
          </p:nvPr>
        </p:nvGraphicFramePr>
        <p:xfrm>
          <a:off x="189228" y="1063945"/>
          <a:ext cx="4551064" cy="18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" name="AutoShape 3"/>
          <p:cNvSpPr>
            <a:spLocks noChangeArrowheads="1"/>
          </p:cNvSpPr>
          <p:nvPr/>
        </p:nvSpPr>
        <p:spPr bwMode="gray">
          <a:xfrm>
            <a:off x="2097708" y="1733468"/>
            <a:ext cx="5069681" cy="2141943"/>
          </a:xfrm>
          <a:prstGeom prst="flowChartExtract">
            <a:avLst/>
          </a:prstGeom>
          <a:gradFill rotWithShape="1">
            <a:gsLst>
              <a:gs pos="0">
                <a:schemeClr val="bg2">
                  <a:alpha val="31000"/>
                  <a:lumMod val="59000"/>
                </a:schemeClr>
              </a:gs>
              <a:gs pos="22000">
                <a:srgbClr val="AEC9DE">
                  <a:alpha val="40000"/>
                </a:srgbClr>
              </a:gs>
              <a:gs pos="100000">
                <a:schemeClr val="bg2">
                  <a:gamma/>
                  <a:tint val="0"/>
                  <a:invGamma/>
                  <a:alpha val="9000"/>
                </a:schemeClr>
              </a:gs>
            </a:gsLst>
            <a:lin ang="5400000" scaled="1"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  <a:ex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479716"/>
              </p:ext>
            </p:extLst>
          </p:nvPr>
        </p:nvGraphicFramePr>
        <p:xfrm>
          <a:off x="4907082" y="1126728"/>
          <a:ext cx="4520613" cy="187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80595" y="6345324"/>
            <a:ext cx="9095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49258" y="2492896"/>
            <a:ext cx="4216648" cy="3231654"/>
          </a:xfrm>
          <a:prstGeom prst="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/>
              <a:t>Фитосанитарное обследование посевов на выявление вредных объектов и рекомендации по обработкам;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/>
              <a:t>Фитопатологический анализ семян и подбор протравителей на основе этих анализов;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/>
              <a:t>Мышевидные грызуны и борьба с </a:t>
            </a:r>
            <a:r>
              <a:rPr lang="ru-RU" sz="1200" b="1" dirty="0" smtClean="0"/>
              <a:t>ними;</a:t>
            </a:r>
            <a:endParaRPr lang="ru-RU" sz="1200" b="1" dirty="0"/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/>
              <a:t>Определение процентного состава Д.В. пестицидов поступающих и хранящихся на </a:t>
            </a:r>
            <a:r>
              <a:rPr lang="ru-RU" sz="1200" b="1" dirty="0" smtClean="0"/>
              <a:t>складах;</a:t>
            </a:r>
            <a:endParaRPr lang="ru-RU" sz="12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 smtClean="0"/>
              <a:t>Определение качества протравливания семян, приготовление </a:t>
            </a:r>
            <a:r>
              <a:rPr lang="ru-RU" sz="1200" b="1" dirty="0"/>
              <a:t>рабочих растворов </a:t>
            </a:r>
            <a:r>
              <a:rPr lang="ru-RU" sz="1200" b="1" dirty="0" smtClean="0"/>
              <a:t>пестицидов;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 smtClean="0"/>
              <a:t>Выявление ГМО;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 smtClean="0"/>
              <a:t>Проведение </a:t>
            </a:r>
            <a:r>
              <a:rPr lang="ru-RU" sz="1200" b="1" dirty="0"/>
              <a:t>испытания с/х продукции на безопасность: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 smtClean="0"/>
              <a:t>Аэрозольная </a:t>
            </a:r>
            <a:r>
              <a:rPr lang="ru-RU" sz="1200" b="1" dirty="0"/>
              <a:t>обработка складских помещений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/>
              <a:t>Оказание консультационных услуг по сопровождению технологии возделывания </a:t>
            </a:r>
            <a:r>
              <a:rPr lang="ru-RU" sz="1200" b="1" dirty="0" smtClean="0"/>
              <a:t>с/х культур;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sz="1200" b="1" dirty="0" smtClean="0"/>
              <a:t>Проведение демонстрационных опытов</a:t>
            </a:r>
          </a:p>
          <a:p>
            <a:pPr lvl="0" algn="just"/>
            <a:r>
              <a:rPr lang="ru-RU" sz="1200" b="1" dirty="0" smtClean="0"/>
              <a:t>        на выявлении эффективности средств                                    защиты растений</a:t>
            </a:r>
            <a:endParaRPr lang="ru-RU" sz="1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068" y="2492896"/>
            <a:ext cx="4426480" cy="3046988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/>
              <a:t>Анализ посевных качеств семян и посадочного </a:t>
            </a:r>
            <a:r>
              <a:rPr lang="ru-RU" sz="1200" b="1" dirty="0" smtClean="0"/>
              <a:t>материала.</a:t>
            </a:r>
            <a:r>
              <a:rPr lang="ru-RU" sz="1200" b="1" dirty="0"/>
              <a:t>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Отбор </a:t>
            </a:r>
            <a:r>
              <a:rPr lang="ru-RU" sz="1200" b="1" dirty="0"/>
              <a:t>проб семян от партий </a:t>
            </a:r>
            <a:r>
              <a:rPr lang="ru-RU" sz="1200" b="1" dirty="0" smtClean="0"/>
              <a:t>семян для </a:t>
            </a:r>
            <a:r>
              <a:rPr lang="ru-RU" sz="1200" b="1" dirty="0"/>
              <a:t>проведения </a:t>
            </a:r>
            <a:r>
              <a:rPr lang="ru-RU" sz="1200" b="1" dirty="0" smtClean="0"/>
              <a:t>анализов.</a:t>
            </a:r>
            <a:r>
              <a:rPr lang="ru-RU" sz="1200" b="1" dirty="0"/>
              <a:t> 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Проведение </a:t>
            </a:r>
            <a:r>
              <a:rPr lang="ru-RU" sz="1200" b="1" dirty="0"/>
              <a:t>клубневого анализа семенного картофеля. </a:t>
            </a:r>
            <a:endParaRPr lang="ru-RU" sz="1200" b="1" dirty="0" smtClean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Мониторинг качества семян сельскохозяйственных растений в разрезе </a:t>
            </a:r>
            <a:r>
              <a:rPr lang="ru-RU" sz="1200" b="1" dirty="0" err="1" smtClean="0"/>
              <a:t>сельхозформирований</a:t>
            </a:r>
            <a:r>
              <a:rPr lang="ru-RU" sz="1200" b="1" dirty="0" smtClean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 Проведение </a:t>
            </a:r>
            <a:r>
              <a:rPr lang="ru-RU" sz="1200" b="1" dirty="0"/>
              <a:t>апробации и регистрации сортовых посевов.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/>
              <a:t>Сертификация </a:t>
            </a:r>
            <a:r>
              <a:rPr lang="ru-RU" sz="1200" b="1" dirty="0" smtClean="0"/>
              <a:t>семян.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Сертификация производства, комплексной доработки, хранения, фасовки и реализации семян сельскохозяйственных культур высоких репродукций.</a:t>
            </a:r>
            <a:r>
              <a:rPr lang="ru-RU" sz="1200" b="1" dirty="0"/>
              <a:t>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/>
              <a:t>Проведение сравнительных анализов в спорных случаях.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/>
              <a:t>Проведение аудита в хозяйствах по вопросам семеноводства и документации на семена.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Проведение </a:t>
            </a:r>
            <a:r>
              <a:rPr lang="ru-RU" sz="1200" b="1" dirty="0"/>
              <a:t>лекций, консультаций. </a:t>
            </a:r>
            <a:endParaRPr lang="ru-RU" sz="1200" b="1" dirty="0" smtClean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200" b="1" dirty="0" smtClean="0"/>
              <a:t>Сопровождение производства семян многолетних трав.</a:t>
            </a:r>
          </a:p>
        </p:txBody>
      </p:sp>
      <p:pic>
        <p:nvPicPr>
          <p:cNvPr id="13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2" y="26622"/>
            <a:ext cx="1056711" cy="10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915816" y="836712"/>
            <a:ext cx="176400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2" idx="2"/>
          </p:cNvCxnSpPr>
          <p:nvPr/>
        </p:nvCxnSpPr>
        <p:spPr>
          <a:xfrm>
            <a:off x="5256076" y="828769"/>
            <a:ext cx="1332148" cy="8000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8376" y="5805264"/>
            <a:ext cx="6681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Наш девиз:</a:t>
            </a:r>
          </a:p>
          <a:p>
            <a:r>
              <a:rPr lang="ru-RU" sz="2400" b="1" dirty="0" smtClean="0"/>
              <a:t>Не навредить, сохранить и приумножить!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838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41" grpId="0" animBg="1"/>
      <p:bldGraphic spid="23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65776" y="0"/>
            <a:ext cx="9209776" cy="7078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Биологическая защита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овощных культур в закрытом грунте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рский район 2017 г.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10008"/>
              </p:ext>
            </p:extLst>
          </p:nvPr>
        </p:nvGraphicFramePr>
        <p:xfrm>
          <a:off x="171450" y="971550"/>
          <a:ext cx="8610600" cy="7786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Документ" r:id="rId4" imgW="14468507" imgH="10935389" progId="Word.Document.12">
                  <p:embed/>
                </p:oleObj>
              </mc:Choice>
              <mc:Fallback>
                <p:oleObj name="Документ" r:id="rId4" imgW="14468507" imgH="1093538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450" y="971550"/>
                        <a:ext cx="8610600" cy="7786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88" y="5949280"/>
            <a:ext cx="1322784" cy="87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949280"/>
            <a:ext cx="1322784" cy="87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 descr="C:\Users\User\Downloads\05-02-2018_10-15-32\IMG_031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260" y="5949280"/>
            <a:ext cx="1295812" cy="8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C:\Users\User\Downloads\05-02-2018_10-15-32\DSC09208 - копия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652" y="5949280"/>
            <a:ext cx="1295812" cy="8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:\Users\User\Downloads\05-02-2018_10-15-32\IMG_402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460" y="5946995"/>
            <a:ext cx="1295812" cy="8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8340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применения биопрепаратов в теплице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2" y="980728"/>
            <a:ext cx="0" cy="489654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9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-main\общая\ТАЛ\Февральское совещ 2018\IMG-20180117-WA00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10" y="5397017"/>
            <a:ext cx="2287091" cy="11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17313" y="6525344"/>
            <a:ext cx="3491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Сотрудничаем с 2016 года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102906"/>
              </p:ext>
            </p:extLst>
          </p:nvPr>
        </p:nvGraphicFramePr>
        <p:xfrm>
          <a:off x="395536" y="648722"/>
          <a:ext cx="6840760" cy="670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840760"/>
              </a:tblGrid>
              <a:tr h="44386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</a:t>
                      </a: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плодовые  семечковые                               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Площадь- 60 га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26695">
                <a:tc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6511" y="980728"/>
            <a:ext cx="9050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схема применения биопрепаратов в саду</a:t>
            </a:r>
            <a:endParaRPr lang="ru-RU" sz="1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80512" cy="7078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биологической защиты растений в плодово-ягодном питомнике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Кутулук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Картинки по запросу фруктовый сад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628" y="5389387"/>
            <a:ext cx="2232248" cy="11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80528" y="5085185"/>
            <a:ext cx="583264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хозяйства – получение </a:t>
            </a:r>
            <a:r>
              <a:rPr lang="ru-RU" sz="1300" b="1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экопродукта</a:t>
            </a:r>
            <a:endParaRPr lang="ru-RU" sz="1300" b="1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6530776"/>
            <a:ext cx="3851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spc="-30" dirty="0" smtClean="0">
                <a:latin typeface="Times New Roman" pitchFamily="18" charset="0"/>
                <a:cs typeface="Times New Roman" pitchFamily="18" charset="0"/>
              </a:rPr>
              <a:t>План получения плодов - 2020 г.</a:t>
            </a:r>
            <a:endParaRPr lang="ru-RU" sz="1400" b="1" spc="-3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231994"/>
            <a:ext cx="8306122" cy="5187856"/>
            <a:chOff x="467544" y="1319282"/>
            <a:chExt cx="8306122" cy="5780272"/>
          </a:xfrm>
        </p:grpSpPr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2553136"/>
                </p:ext>
              </p:extLst>
            </p:nvPr>
          </p:nvGraphicFramePr>
          <p:xfrm>
            <a:off x="486916" y="1336865"/>
            <a:ext cx="8286750" cy="57626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Документ" r:id="rId7" imgW="9866490" imgH="6204159" progId="Word.Document.12">
                    <p:embed/>
                  </p:oleObj>
                </mc:Choice>
                <mc:Fallback>
                  <p:oleObj name="Документ" r:id="rId7" imgW="9866490" imgH="6204159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6916" y="1336865"/>
                          <a:ext cx="8286750" cy="57626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Прямая соединительная линия 9"/>
            <p:cNvCxnSpPr/>
            <p:nvPr/>
          </p:nvCxnSpPr>
          <p:spPr>
            <a:xfrm>
              <a:off x="467544" y="1319282"/>
              <a:ext cx="0" cy="3765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6245965" y="5392962"/>
            <a:ext cx="2767712" cy="131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48906" y="5497904"/>
            <a:ext cx="276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pc="-3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spc="-30" dirty="0" smtClean="0">
                <a:latin typeface="Times New Roman" pitchFamily="18" charset="0"/>
                <a:cs typeface="Times New Roman" pitchFamily="18" charset="0"/>
              </a:rPr>
              <a:t>тоимость обработки:  </a:t>
            </a:r>
          </a:p>
          <a:p>
            <a:pPr algn="ctr"/>
            <a:endParaRPr lang="ru-RU" sz="1400" spc="-3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spc="-30" dirty="0" smtClean="0">
                <a:latin typeface="Times New Roman" pitchFamily="18" charset="0"/>
                <a:cs typeface="Times New Roman" pitchFamily="18" charset="0"/>
              </a:rPr>
              <a:t>биопрепаратами  - 24,6 тыс. </a:t>
            </a:r>
            <a:r>
              <a:rPr lang="ru-RU" sz="1400" spc="-3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400" spc="-30" dirty="0" smtClean="0">
                <a:latin typeface="Times New Roman" pitchFamily="18" charset="0"/>
                <a:cs typeface="Times New Roman" pitchFamily="18" charset="0"/>
              </a:rPr>
              <a:t>/га </a:t>
            </a:r>
          </a:p>
          <a:p>
            <a:pPr algn="ctr"/>
            <a:r>
              <a:rPr lang="ru-RU" sz="1400" spc="-20" dirty="0" err="1" smtClean="0">
                <a:latin typeface="Times New Roman" pitchFamily="18" charset="0"/>
                <a:cs typeface="Times New Roman" pitchFamily="18" charset="0"/>
              </a:rPr>
              <a:t>химпрепаратами</a:t>
            </a:r>
            <a:r>
              <a:rPr lang="ru-RU" sz="1400" spc="-20" dirty="0" smtClean="0">
                <a:latin typeface="Times New Roman" pitchFamily="18" charset="0"/>
                <a:cs typeface="Times New Roman" pitchFamily="18" charset="0"/>
              </a:rPr>
              <a:t> - 50,0 </a:t>
            </a:r>
            <a:r>
              <a:rPr lang="ru-RU" sz="1400" spc="-20" dirty="0" err="1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400" spc="-2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spc="-2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/га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Картинки по запросу указательный палец смайлик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5497904"/>
            <a:ext cx="1097901" cy="10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3528" y="4647467"/>
            <a:ext cx="0" cy="218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" descr="\\Server-main\общая\Защита растений\ЭмблемаЦвет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79" y="5323918"/>
            <a:ext cx="800121" cy="5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140" y="4932979"/>
            <a:ext cx="695908" cy="44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707886"/>
            <a:ext cx="1008112" cy="5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3"/>
          <p:cNvSpPr>
            <a:spLocks noGrp="1"/>
          </p:cNvSpPr>
          <p:nvPr>
            <p:ph type="title"/>
          </p:nvPr>
        </p:nvSpPr>
        <p:spPr>
          <a:xfrm>
            <a:off x="611560" y="1030412"/>
            <a:ext cx="7704856" cy="598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БИОЛОГИЧЕСКИЙ  РОДЕНТИЦИД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200" b="0" dirty="0" smtClean="0">
                <a:latin typeface="Times New Roman" pitchFamily="18" charset="0"/>
                <a:cs typeface="Times New Roman" pitchFamily="18" charset="0"/>
              </a:rPr>
              <a:t>против мышевидных грызунов на различных сельхозугодиях и закрытых помещениях</a:t>
            </a:r>
          </a:p>
        </p:txBody>
      </p:sp>
      <p:pic>
        <p:nvPicPr>
          <p:cNvPr id="53251" name="Содержимое 6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722600"/>
            <a:ext cx="3950208" cy="2578608"/>
          </a:xfrm>
        </p:spPr>
      </p:pic>
      <p:sp>
        <p:nvSpPr>
          <p:cNvPr id="53250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2443212"/>
            <a:ext cx="3429000" cy="3290044"/>
          </a:xfrm>
        </p:spPr>
        <p:txBody>
          <a:bodyPr/>
          <a:lstStyle/>
          <a:p>
            <a:pPr eaLnBrk="1" hangingPunct="1"/>
            <a:endParaRPr lang="ru-RU" sz="2200" dirty="0" smtClean="0"/>
          </a:p>
          <a:p>
            <a:pPr eaLnBrk="1" hangingPunct="1"/>
            <a:r>
              <a:rPr lang="ru-RU" sz="3200" b="1" dirty="0" err="1" smtClean="0"/>
              <a:t>Бактороденцид</a:t>
            </a:r>
            <a:r>
              <a:rPr lang="ru-RU" sz="3200" b="1" dirty="0" smtClean="0"/>
              <a:t>,  Денисюк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норма расхода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1-3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кг/га </a:t>
            </a:r>
          </a:p>
          <a:p>
            <a:pPr eaLnBrk="1" hangingPunct="1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200-750 г/100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1200" b="1" i="1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539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60443012"/>
              </p:ext>
            </p:extLst>
          </p:nvPr>
        </p:nvGraphicFramePr>
        <p:xfrm>
          <a:off x="179512" y="908720"/>
          <a:ext cx="864096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9529" y="169476"/>
            <a:ext cx="561662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Что дает </a:t>
            </a:r>
            <a:r>
              <a:rPr lang="ru-RU" sz="2800" b="1" dirty="0" err="1" smtClean="0">
                <a:latin typeface="Bookman Old Style" pitchFamily="18" charset="0"/>
              </a:rPr>
              <a:t>биозащита</a:t>
            </a:r>
            <a:r>
              <a:rPr lang="ru-RU" sz="2800" b="1" dirty="0" smtClean="0">
                <a:latin typeface="Bookman Old Style" pitchFamily="18" charset="0"/>
              </a:rPr>
              <a:t>???</a:t>
            </a:r>
            <a:endParaRPr lang="ru-RU" sz="28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3684" y="135342"/>
            <a:ext cx="8297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Аналитическая работа </a:t>
            </a:r>
            <a:r>
              <a:rPr lang="ru-RU" sz="22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Россельхозцентра</a:t>
            </a:r>
            <a:endParaRPr lang="ru-RU" sz="22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7" descr="Картинки по запросу фото канистры пестици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AutoShape 9" descr="Картинки по запросу фото канистры пестициды"/>
          <p:cNvSpPr>
            <a:spLocks noChangeAspect="1" noChangeArrowheads="1"/>
          </p:cNvSpPr>
          <p:nvPr/>
        </p:nvSpPr>
        <p:spPr bwMode="auto">
          <a:xfrm>
            <a:off x="503868" y="1829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27514" y="812054"/>
            <a:ext cx="5239810" cy="5546480"/>
            <a:chOff x="-120867" y="1099102"/>
            <a:chExt cx="5033912" cy="484657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44459" y="1451614"/>
              <a:ext cx="3854459" cy="738697"/>
              <a:chOff x="594454" y="168082"/>
              <a:chExt cx="3615633" cy="738697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2751673" y="273590"/>
                <a:ext cx="1458414" cy="633189"/>
              </a:xfrm>
              <a:prstGeom prst="roundRect">
                <a:avLst>
                  <a:gd name="adj" fmla="val 1667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  <a:cs typeface="Times New Roman" pitchFamily="18" charset="0"/>
                  </a:rPr>
                  <a:t>Определение ГМО</a:t>
                </a:r>
                <a:endParaRPr lang="ru-RU" sz="1400" b="1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Скругленный прямоугольник 4"/>
              <p:cNvSpPr/>
              <p:nvPr/>
            </p:nvSpPr>
            <p:spPr>
              <a:xfrm>
                <a:off x="594454" y="168082"/>
                <a:ext cx="1477765" cy="3775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Скругленный прямоугольник 4"/>
            <p:cNvSpPr/>
            <p:nvPr/>
          </p:nvSpPr>
          <p:spPr>
            <a:xfrm>
              <a:off x="-97886" y="4765024"/>
              <a:ext cx="1527261" cy="569885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Качество пестицидов</a:t>
              </a:r>
            </a:p>
          </p:txBody>
        </p:sp>
        <p:sp>
          <p:nvSpPr>
            <p:cNvPr id="19" name="Скругленный прямоугольник 4"/>
            <p:cNvSpPr/>
            <p:nvPr/>
          </p:nvSpPr>
          <p:spPr>
            <a:xfrm>
              <a:off x="2544171" y="3079357"/>
              <a:ext cx="1554747" cy="719015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Жесткость воды</a:t>
              </a:r>
              <a:endParaRPr lang="ru-RU" sz="14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-120867" y="2987521"/>
              <a:ext cx="1815840" cy="2199822"/>
              <a:chOff x="357688" y="1122490"/>
              <a:chExt cx="1475978" cy="2199822"/>
            </a:xfrm>
          </p:grpSpPr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357688" y="1122490"/>
                <a:ext cx="1260091" cy="810852"/>
              </a:xfrm>
              <a:prstGeom prst="roundRect">
                <a:avLst>
                  <a:gd name="adj" fmla="val 16670"/>
                </a:avLst>
              </a:pr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0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</a:rPr>
                  <a:t>Остаточное количество пестицидов </a:t>
                </a:r>
              </a:p>
              <a:p>
                <a:pPr algn="ctr"/>
                <a:r>
                  <a:rPr lang="ru-RU" sz="1400" b="1" dirty="0" smtClean="0">
                    <a:solidFill>
                      <a:prstClr val="black"/>
                    </a:solidFill>
                  </a:rPr>
                  <a:t>в почве</a:t>
                </a:r>
                <a:endParaRPr lang="ru-RU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Скругленный прямоугольник 4"/>
              <p:cNvSpPr/>
              <p:nvPr/>
            </p:nvSpPr>
            <p:spPr>
              <a:xfrm>
                <a:off x="599690" y="2941825"/>
                <a:ext cx="1233976" cy="3804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endParaRPr lang="ru-RU" sz="9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" name="Скругленный прямоугольник 4"/>
            <p:cNvSpPr/>
            <p:nvPr/>
          </p:nvSpPr>
          <p:spPr>
            <a:xfrm>
              <a:off x="2544171" y="2371447"/>
              <a:ext cx="1554747" cy="50659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Качество семян</a:t>
              </a:r>
            </a:p>
          </p:txBody>
        </p:sp>
        <p:sp>
          <p:nvSpPr>
            <p:cNvPr id="40" name="Скругленный прямоугольник 4"/>
            <p:cNvSpPr/>
            <p:nvPr/>
          </p:nvSpPr>
          <p:spPr>
            <a:xfrm>
              <a:off x="-93908" y="1538519"/>
              <a:ext cx="1559553" cy="65179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Качество </a:t>
              </a:r>
              <a:r>
                <a:rPr lang="ru-RU" sz="1400" b="1" dirty="0">
                  <a:solidFill>
                    <a:prstClr val="black"/>
                  </a:solidFill>
                </a:rPr>
                <a:t>протравливания 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семян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57" name="Скругленный прямоугольник 4"/>
            <p:cNvSpPr/>
            <p:nvPr/>
          </p:nvSpPr>
          <p:spPr>
            <a:xfrm>
              <a:off x="2518781" y="4060456"/>
              <a:ext cx="1522451" cy="57287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Микробиология почвы</a:t>
              </a:r>
              <a:endParaRPr lang="ru-RU" sz="14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41" name="Скругленный прямоугольник 4"/>
            <p:cNvSpPr/>
            <p:nvPr/>
          </p:nvSpPr>
          <p:spPr>
            <a:xfrm>
              <a:off x="-119599" y="5442927"/>
              <a:ext cx="1523282" cy="50274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Плодородие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почвы</a:t>
              </a:r>
              <a:endParaRPr lang="ru-RU" sz="14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44" name="Скругленный прямоугольник 4"/>
            <p:cNvSpPr/>
            <p:nvPr/>
          </p:nvSpPr>
          <p:spPr>
            <a:xfrm>
              <a:off x="-93908" y="4015337"/>
              <a:ext cx="1523283" cy="615328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Качество зерна, кормов</a:t>
              </a:r>
              <a:endParaRPr lang="ru-RU" sz="14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47" name="Скругленный прямоугольник 4"/>
            <p:cNvSpPr/>
            <p:nvPr/>
          </p:nvSpPr>
          <p:spPr>
            <a:xfrm>
              <a:off x="-93908" y="2371447"/>
              <a:ext cx="1523283" cy="460379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/>
                  </a:solidFill>
                  <a:cs typeface="Times New Roman" pitchFamily="18" charset="0"/>
                </a:rPr>
                <a:t>Безопасность продукции</a:t>
              </a:r>
              <a:endParaRPr lang="ru-RU" sz="1400" b="1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50" name="Скругленный прямоугольник 4"/>
            <p:cNvSpPr/>
            <p:nvPr/>
          </p:nvSpPr>
          <p:spPr>
            <a:xfrm>
              <a:off x="2870968" y="3919728"/>
              <a:ext cx="1441633" cy="28684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2" name="Picture 30" descr="\\Server-main\общая\Алия Сафина\ФОТОГРАФИИ\Микроскоп\IMG_0346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72459" y="4830880"/>
              <a:ext cx="665255" cy="508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Server-main\общая\Защита растений\фото 2\PA200087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84325" y="2352690"/>
              <a:ext cx="728720" cy="5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83259" y="4939632"/>
              <a:ext cx="1441146" cy="20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TextBox 5"/>
            <p:cNvSpPr txBox="1"/>
            <p:nvPr/>
          </p:nvSpPr>
          <p:spPr>
            <a:xfrm>
              <a:off x="1144943" y="1099102"/>
              <a:ext cx="2446841" cy="29580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13" tIns="45706" rIns="91413" bIns="45706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26">
                <a:defRPr/>
              </a:pPr>
              <a:r>
                <a:rPr lang="ru-RU" sz="1600" b="1" dirty="0" err="1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Проведятся</a:t>
              </a:r>
              <a:r>
                <a:rPr lang="ru-RU" sz="1600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анализы:</a:t>
              </a:r>
              <a:endPara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2" y="151100"/>
            <a:ext cx="844498" cy="8296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384" y="3159117"/>
            <a:ext cx="749740" cy="696800"/>
          </a:xfrm>
          <a:prstGeom prst="rect">
            <a:avLst/>
          </a:prstGeom>
        </p:spPr>
      </p:pic>
      <p:sp>
        <p:nvSpPr>
          <p:cNvPr id="98" name="TextBox 5"/>
          <p:cNvSpPr txBox="1"/>
          <p:nvPr/>
        </p:nvSpPr>
        <p:spPr>
          <a:xfrm>
            <a:off x="5528676" y="4715008"/>
            <a:ext cx="3528392" cy="5847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r>
              <a:rPr lang="ru-RU" sz="1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основании протокола испытаний выдается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2" descr="C:\Users\User\Desktop\Ф ОКЗ\PA130481а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876" y="4224820"/>
            <a:ext cx="744248" cy="5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низ 5"/>
          <p:cNvSpPr/>
          <p:nvPr/>
        </p:nvSpPr>
        <p:spPr>
          <a:xfrm rot="2939566">
            <a:off x="6439077" y="5323928"/>
            <a:ext cx="239845" cy="38578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Стрелка вниз 63"/>
          <p:cNvSpPr/>
          <p:nvPr/>
        </p:nvSpPr>
        <p:spPr>
          <a:xfrm rot="18987878">
            <a:off x="7935676" y="5341661"/>
            <a:ext cx="239845" cy="35898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5" name="Рисунок 64" descr="C:\Users\User\Desktop\Ф ОКЗ\хроматография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557" y="2268142"/>
            <a:ext cx="764773" cy="58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Рисунок 66" descr="C:\Users\User\Desktop\Ф ОКЗ\P5120262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4191" y="3113902"/>
            <a:ext cx="758526" cy="78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Ф ОКЗ\P1240493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9946" y="1336219"/>
            <a:ext cx="757384" cy="7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Ф ОКЗ\P1240505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4191" y="4231050"/>
            <a:ext cx="758526" cy="58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 ОКЗ\Диагностика методом ПЦР 1.JP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876" y="1304974"/>
            <a:ext cx="744247" cy="7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 ОКЗ\Без названия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4191" y="5761680"/>
            <a:ext cx="687911" cy="5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830" y="5659564"/>
            <a:ext cx="1833170" cy="12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1557" y="5096761"/>
            <a:ext cx="2065812" cy="126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672595608"/>
              </p:ext>
            </p:extLst>
          </p:nvPr>
        </p:nvGraphicFramePr>
        <p:xfrm>
          <a:off x="4452680" y="697342"/>
          <a:ext cx="5170223" cy="4017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5" name="Скругленный прямоугольник 44"/>
          <p:cNvSpPr/>
          <p:nvPr/>
        </p:nvSpPr>
        <p:spPr>
          <a:xfrm>
            <a:off x="5333458" y="5685997"/>
            <a:ext cx="1920349" cy="11120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Декларация о соответствии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в системе </a:t>
            </a:r>
            <a:r>
              <a:rPr lang="ru-RU" sz="1600" b="1" dirty="0" err="1" smtClean="0">
                <a:solidFill>
                  <a:prstClr val="black"/>
                </a:solidFill>
              </a:rPr>
              <a:t>Росаккредитации</a:t>
            </a:r>
            <a:endParaRPr lang="ru-RU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4"/>
          <p:cNvSpPr>
            <a:spLocks/>
          </p:cNvSpPr>
          <p:nvPr/>
        </p:nvSpPr>
        <p:spPr bwMode="auto">
          <a:xfrm>
            <a:off x="804350" y="852909"/>
            <a:ext cx="730717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75000"/>
              </a:lnSpc>
              <a:buFont typeface="Arial" charset="0"/>
              <a:buNone/>
            </a:pPr>
            <a:r>
              <a:rPr lang="ru-RU" altLang="ru-RU" sz="2400" b="1" dirty="0" smtClean="0"/>
              <a:t>Отличительный брендовый знак продукции филиала</a:t>
            </a:r>
            <a:endParaRPr lang="ru-RU" altLang="ru-RU" sz="2400" dirty="0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250825" y="2132856"/>
            <a:ext cx="87137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lvl="1" eaLnBrk="0" hangingPunct="0"/>
            <a:r>
              <a:rPr lang="ru-RU" altLang="ru-RU" sz="2400" dirty="0" smtClean="0">
                <a:cs typeface="Times New Roman" pitchFamily="18" charset="0"/>
              </a:rPr>
              <a:t>– </a:t>
            </a:r>
            <a:r>
              <a:rPr lang="ru-RU" altLang="ru-RU" sz="2400" dirty="0">
                <a:cs typeface="Times New Roman" pitchFamily="18" charset="0"/>
              </a:rPr>
              <a:t>для повышения узнаваемости препаратов на рынке.</a:t>
            </a:r>
            <a:endParaRPr lang="ru-RU" altLang="ru-RU" sz="2400" dirty="0"/>
          </a:p>
          <a:p>
            <a:pPr eaLnBrk="0" hangingPunct="0"/>
            <a:r>
              <a:rPr lang="ru-RU" altLang="ru-RU" sz="2400" dirty="0">
                <a:cs typeface="Times New Roman" pitchFamily="18" charset="0"/>
              </a:rPr>
              <a:t>      </a:t>
            </a:r>
          </a:p>
          <a:p>
            <a:pPr eaLnBrk="0" hangingPunct="0"/>
            <a:endParaRPr lang="ru-RU" altLang="ru-RU" sz="2400" dirty="0"/>
          </a:p>
        </p:txBody>
      </p:sp>
      <p:pic>
        <p:nvPicPr>
          <p:cNvPr id="29697" name="Рисунок 1" descr="Заготовка Трихограм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334" y="2818770"/>
            <a:ext cx="4802187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91440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613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3355978" y="2060576"/>
            <a:ext cx="2303463" cy="1944688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3348937" y="2708275"/>
            <a:ext cx="2349296" cy="57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000000"/>
                </a:solidFill>
              </a:rPr>
              <a:t>Наш Филиал </a:t>
            </a:r>
          </a:p>
          <a:p>
            <a:pPr algn="ctr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>
                <a:solidFill>
                  <a:srgbClr val="000000"/>
                </a:solidFill>
              </a:rPr>
              <a:t>сотрудничает</a:t>
            </a:r>
            <a:r>
              <a:rPr lang="ru-RU" b="1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34831" name="AutoShape 15"/>
          <p:cNvSpPr>
            <a:spLocks noChangeArrowheads="1"/>
          </p:cNvSpPr>
          <p:nvPr/>
        </p:nvSpPr>
        <p:spPr bwMode="auto">
          <a:xfrm rot="16200000">
            <a:off x="4148140" y="1411290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2" name="AutoShape 16"/>
          <p:cNvSpPr>
            <a:spLocks noChangeArrowheads="1"/>
          </p:cNvSpPr>
          <p:nvPr/>
        </p:nvSpPr>
        <p:spPr bwMode="auto">
          <a:xfrm rot="7802984">
            <a:off x="3419478" y="4221165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3" name="AutoShape 17"/>
          <p:cNvSpPr>
            <a:spLocks noChangeArrowheads="1"/>
          </p:cNvSpPr>
          <p:nvPr/>
        </p:nvSpPr>
        <p:spPr bwMode="auto">
          <a:xfrm>
            <a:off x="5867400" y="2852740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4" name="AutoShape 18"/>
          <p:cNvSpPr>
            <a:spLocks noChangeArrowheads="1"/>
          </p:cNvSpPr>
          <p:nvPr/>
        </p:nvSpPr>
        <p:spPr bwMode="auto">
          <a:xfrm rot="14115908">
            <a:off x="2852740" y="1844676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5" name="AutoShape 19"/>
          <p:cNvSpPr>
            <a:spLocks noChangeArrowheads="1"/>
          </p:cNvSpPr>
          <p:nvPr/>
        </p:nvSpPr>
        <p:spPr bwMode="auto">
          <a:xfrm rot="10800000">
            <a:off x="2492376" y="2636840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6" name="AutoShape 20"/>
          <p:cNvSpPr>
            <a:spLocks noChangeArrowheads="1"/>
          </p:cNvSpPr>
          <p:nvPr/>
        </p:nvSpPr>
        <p:spPr bwMode="auto">
          <a:xfrm rot="-23127294">
            <a:off x="5445127" y="1987552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7" name="AutoShape 21"/>
          <p:cNvSpPr>
            <a:spLocks noChangeArrowheads="1"/>
          </p:cNvSpPr>
          <p:nvPr/>
        </p:nvSpPr>
        <p:spPr bwMode="auto">
          <a:xfrm rot="5400000">
            <a:off x="4148140" y="4365627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8" name="AutoShape 22"/>
          <p:cNvSpPr>
            <a:spLocks noChangeArrowheads="1"/>
          </p:cNvSpPr>
          <p:nvPr/>
        </p:nvSpPr>
        <p:spPr bwMode="auto">
          <a:xfrm rot="2272499">
            <a:off x="5659440" y="3573465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6264276" y="3933825"/>
            <a:ext cx="2879725" cy="57785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Казанский (Приволжский)</a:t>
            </a:r>
          </a:p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Федеральный </a:t>
            </a:r>
          </a:p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Университет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261785" y="5373688"/>
            <a:ext cx="3925112" cy="41729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dirty="0">
                <a:solidFill>
                  <a:srgbClr val="000000"/>
                </a:solidFill>
              </a:rPr>
              <a:t>Казанский Научно-Исследовательский </a:t>
            </a:r>
          </a:p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dirty="0">
                <a:solidFill>
                  <a:srgbClr val="000000"/>
                </a:solidFill>
              </a:rPr>
              <a:t>Технический Университет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6227763" y="1916114"/>
            <a:ext cx="2351926" cy="25481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ООО «Биопестициды»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724527" y="1341439"/>
            <a:ext cx="3350213" cy="25481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dirty="0">
                <a:solidFill>
                  <a:srgbClr val="000000"/>
                </a:solidFill>
              </a:rPr>
              <a:t>ООО </a:t>
            </a:r>
            <a:r>
              <a:rPr lang="ru-RU" sz="1600" dirty="0" smtClean="0">
                <a:solidFill>
                  <a:srgbClr val="000000"/>
                </a:solidFill>
              </a:rPr>
              <a:t>«Краснодарский </a:t>
            </a:r>
            <a:r>
              <a:rPr lang="ru-RU" sz="1600" dirty="0" err="1" smtClean="0">
                <a:solidFill>
                  <a:srgbClr val="000000"/>
                </a:solidFill>
              </a:rPr>
              <a:t>биоцентр</a:t>
            </a:r>
            <a:r>
              <a:rPr lang="ru-RU" sz="1600" dirty="0" smtClean="0">
                <a:solidFill>
                  <a:srgbClr val="000000"/>
                </a:solidFill>
              </a:rPr>
              <a:t>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1318743" y="4868864"/>
            <a:ext cx="2618729" cy="25481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8001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2573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7145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1717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6289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30861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5433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40005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eaLnBrk="1" fontAlgn="base" hangingPunct="1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ООО «Алсико-Агропром»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611190" y="1125540"/>
            <a:ext cx="2700337" cy="58477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8001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2573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7145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171700" indent="-342900" eaLnBrk="0" hangingPunct="0"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6289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30861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5433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4000500" indent="-342900" defTabSz="449263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ru-RU" sz="1600">
                <a:solidFill>
                  <a:srgbClr val="000000"/>
                </a:solidFill>
              </a:rPr>
              <a:t>ГНУ ВНИИСХМ Россельхозакадемии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5510654" y="4797425"/>
            <a:ext cx="2942344" cy="41729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Казанский Государственный </a:t>
            </a:r>
          </a:p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Аграрный Университет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6732590" y="2565400"/>
            <a:ext cx="1657351" cy="57977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Татарский НИИ</a:t>
            </a:r>
          </a:p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</a:rPr>
              <a:t>Сельского Хозяйства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3419476" y="188915"/>
            <a:ext cx="2259013" cy="90473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dirty="0">
                <a:solidFill>
                  <a:srgbClr val="000000"/>
                </a:solidFill>
              </a:rPr>
              <a:t>Всероссийский Научно-Исследовательский Институт Защиты Растений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179512" y="3382654"/>
            <a:ext cx="2214068" cy="25481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dirty="0">
                <a:solidFill>
                  <a:srgbClr val="000000"/>
                </a:solidFill>
              </a:rPr>
              <a:t>ООО «</a:t>
            </a:r>
            <a:r>
              <a:rPr lang="ru-RU" sz="1600" dirty="0" err="1">
                <a:solidFill>
                  <a:srgbClr val="000000"/>
                </a:solidFill>
              </a:rPr>
              <a:t>Сиббиофарм</a:t>
            </a:r>
            <a:r>
              <a:rPr lang="ru-RU" sz="1600" dirty="0">
                <a:solidFill>
                  <a:srgbClr val="000000"/>
                </a:solidFill>
              </a:rPr>
              <a:t>»</a:t>
            </a:r>
          </a:p>
        </p:txBody>
      </p:sp>
      <p:sp>
        <p:nvSpPr>
          <p:cNvPr id="34849" name="AutoShape 33"/>
          <p:cNvSpPr>
            <a:spLocks noChangeArrowheads="1"/>
          </p:cNvSpPr>
          <p:nvPr/>
        </p:nvSpPr>
        <p:spPr bwMode="auto">
          <a:xfrm rot="2963522">
            <a:off x="5156203" y="4076700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50" name="AutoShape 34"/>
          <p:cNvSpPr>
            <a:spLocks noChangeArrowheads="1"/>
          </p:cNvSpPr>
          <p:nvPr/>
        </p:nvSpPr>
        <p:spPr bwMode="auto">
          <a:xfrm rot="10062647">
            <a:off x="2555875" y="3284540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52" name="AutoShape 36"/>
          <p:cNvSpPr>
            <a:spLocks noChangeArrowheads="1"/>
          </p:cNvSpPr>
          <p:nvPr/>
        </p:nvSpPr>
        <p:spPr bwMode="auto">
          <a:xfrm rot="-3014591">
            <a:off x="5003803" y="1557339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55" name="AutoShape 39"/>
          <p:cNvSpPr>
            <a:spLocks noChangeArrowheads="1"/>
          </p:cNvSpPr>
          <p:nvPr/>
        </p:nvSpPr>
        <p:spPr bwMode="auto">
          <a:xfrm rot="7802984">
            <a:off x="2916240" y="3789363"/>
            <a:ext cx="720725" cy="28892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856" name="Rectangle 40"/>
          <p:cNvSpPr>
            <a:spLocks noChangeArrowheads="1"/>
          </p:cNvSpPr>
          <p:nvPr/>
        </p:nvSpPr>
        <p:spPr bwMode="auto">
          <a:xfrm>
            <a:off x="395291" y="4221163"/>
            <a:ext cx="2869825" cy="33855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ru-RU" sz="1600">
                <a:solidFill>
                  <a:srgbClr val="000000"/>
                </a:solidFill>
              </a:rPr>
              <a:t>ООО «Эко Био Технология»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774" y="75852"/>
            <a:ext cx="1474302" cy="1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1238199" y="1891299"/>
            <a:ext cx="1155381" cy="33855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ru-RU" sz="1600" dirty="0" smtClean="0">
                <a:solidFill>
                  <a:srgbClr val="000000"/>
                </a:solidFill>
              </a:rPr>
              <a:t>ВНИИБЗР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803771" y="2587212"/>
            <a:ext cx="1688604" cy="338554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ru-RU" sz="1600" dirty="0" smtClean="0">
                <a:solidFill>
                  <a:srgbClr val="000000"/>
                </a:solidFill>
              </a:rPr>
              <a:t>ООО «</a:t>
            </a:r>
            <a:r>
              <a:rPr lang="ru-RU" sz="1600" dirty="0" err="1" smtClean="0">
                <a:solidFill>
                  <a:srgbClr val="000000"/>
                </a:solidFill>
              </a:rPr>
              <a:t>Агроген</a:t>
            </a:r>
            <a:r>
              <a:rPr lang="ru-RU" sz="1600" dirty="0" smtClean="0">
                <a:solidFill>
                  <a:srgbClr val="000000"/>
                </a:solidFill>
              </a:rPr>
              <a:t>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 rot="10800000">
            <a:off x="2590801" y="2229852"/>
            <a:ext cx="720726" cy="282205"/>
          </a:xfrm>
          <a:prstGeom prst="notchedRightArrow">
            <a:avLst>
              <a:gd name="adj1" fmla="val 50000"/>
              <a:gd name="adj2" fmla="val 6236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7" y="663491"/>
            <a:ext cx="885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 2015 году созданы  в </a:t>
            </a:r>
            <a:r>
              <a:rPr lang="ru-RU" sz="2400" b="1" i="1" dirty="0"/>
              <a:t>43 </a:t>
            </a:r>
            <a:r>
              <a:rPr lang="ru-RU" sz="2400" b="1" i="1" dirty="0" smtClean="0"/>
              <a:t> районах республики консультационные подразделения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123429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В помощь аграриям республики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998132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Их задачи:</a:t>
            </a:r>
          </a:p>
          <a:p>
            <a:pPr algn="just"/>
            <a:r>
              <a:rPr lang="ru-RU" sz="2400" b="1" i="1" dirty="0" smtClean="0"/>
              <a:t>1. Повышение качества семенного фонда района;</a:t>
            </a:r>
          </a:p>
          <a:p>
            <a:pPr algn="just"/>
            <a:endParaRPr lang="ru-RU" sz="2400" b="1" i="1" dirty="0"/>
          </a:p>
          <a:p>
            <a:pPr algn="just"/>
            <a:r>
              <a:rPr lang="ru-RU" sz="2400" b="1" i="1" dirty="0" smtClean="0"/>
              <a:t>2. Проведение обследований сельхозугодий с выдачей рекомендацией по защите растений;</a:t>
            </a:r>
          </a:p>
          <a:p>
            <a:pPr algn="just"/>
            <a:endParaRPr lang="ru-RU" sz="2400" b="1" i="1" dirty="0"/>
          </a:p>
          <a:p>
            <a:pPr algn="just"/>
            <a:r>
              <a:rPr lang="ru-RU" sz="2400" b="1" i="1" dirty="0" smtClean="0"/>
              <a:t>3. Сопровождение применения биологических средств защиты растений (фунгицидов, инсектицидов, полезных насекомых),  </a:t>
            </a:r>
            <a:r>
              <a:rPr lang="ru-RU" sz="2400" b="1" i="1" dirty="0" err="1" smtClean="0"/>
              <a:t>микробиоудобрений</a:t>
            </a:r>
            <a:r>
              <a:rPr lang="ru-RU" sz="2400" b="1" i="1" dirty="0"/>
              <a:t> </a:t>
            </a:r>
            <a:r>
              <a:rPr lang="ru-RU" sz="2400" b="1" i="1" dirty="0" smtClean="0"/>
              <a:t>и стимуляторов роста.</a:t>
            </a:r>
          </a:p>
          <a:p>
            <a:pPr algn="just"/>
            <a:endParaRPr lang="ru-RU" sz="2400" b="1" i="1" dirty="0"/>
          </a:p>
          <a:p>
            <a:pPr algn="just"/>
            <a:r>
              <a:rPr lang="ru-RU" sz="2400" b="1" i="1" dirty="0" smtClean="0"/>
              <a:t>4. Снижение себестоимости продукции растениеводства.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139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980728"/>
            <a:ext cx="84249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переходный период к биологическому земледелию  предлагаем</a:t>
            </a:r>
          </a:p>
          <a:p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Анализ почвы на патогенность, остаточное количество пестицидов в почве;</a:t>
            </a:r>
          </a:p>
          <a:p>
            <a:pPr marL="342900" indent="-342900">
              <a:buAutoNum type="arabicPeriod"/>
            </a:pP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Ежегодное внесение в почву биопрепаратов на основе полезных микроорганизмов разрешенных к применению в РФ;</a:t>
            </a:r>
          </a:p>
          <a:p>
            <a:pPr marL="342900" indent="-342900">
              <a:buAutoNum type="arabicPeriod"/>
            </a:pP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Освещение в СМИ о безопасности биологических средств защиты растений</a:t>
            </a:r>
          </a:p>
          <a:p>
            <a:pPr marL="342900" indent="-342900">
              <a:buAutoNum type="arabicPeriod"/>
            </a:pPr>
            <a:endParaRPr lang="ru-RU" b="1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Системное применение биологических средств защиты растений.</a:t>
            </a:r>
          </a:p>
          <a:p>
            <a:pPr marL="342900" indent="-342900">
              <a:buAutoNum type="arabicPeriod"/>
            </a:pPr>
            <a:endParaRPr lang="ru-RU" b="1" dirty="0" smtClean="0"/>
          </a:p>
          <a:p>
            <a:pPr marL="342900" indent="-342900">
              <a:buFontTx/>
              <a:buAutoNum type="arabicPeriod"/>
            </a:pPr>
            <a:r>
              <a:rPr lang="ru-RU" b="1" dirty="0"/>
              <a:t>Анализ продуктов на безопасность</a:t>
            </a:r>
          </a:p>
          <a:p>
            <a:pPr marL="342900" indent="-342900">
              <a:buAutoNum type="arabicPeriod"/>
            </a:pPr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9076" y="116632"/>
            <a:ext cx="938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2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1"/>
          <p:cNvSpPr txBox="1">
            <a:spLocks noChangeArrowheads="1"/>
          </p:cNvSpPr>
          <p:nvPr/>
        </p:nvSpPr>
        <p:spPr bwMode="auto">
          <a:xfrm>
            <a:off x="755650" y="3644900"/>
            <a:ext cx="7993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4400" b="1" i="1">
                <a:solidFill>
                  <a:srgbClr val="FF0000"/>
                </a:solidFill>
                <a:latin typeface="Century Schoolbook" pitchFamily="18" charset="0"/>
              </a:rPr>
              <a:t>Спасибо за внимание!!!</a:t>
            </a:r>
          </a:p>
        </p:txBody>
      </p:sp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3473450" y="1235075"/>
            <a:ext cx="5562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 i="1">
                <a:solidFill>
                  <a:srgbClr val="FF0000"/>
                </a:solidFill>
                <a:latin typeface="Century Schoolbook" pitchFamily="18" charset="0"/>
              </a:rPr>
              <a:t>г.Казань 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Century Schoolbook" pitchFamily="18" charset="0"/>
              </a:rPr>
              <a:t>Даурская,14</a:t>
            </a:r>
          </a:p>
          <a:p>
            <a:pPr algn="ctr"/>
            <a:endParaRPr lang="ru-RU" sz="2000" b="1" i="1">
              <a:solidFill>
                <a:srgbClr val="FF0000"/>
              </a:solidFill>
              <a:latin typeface="Century Schoolbook" pitchFamily="18" charset="0"/>
            </a:endParaRP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Century Schoolbook" pitchFamily="18" charset="0"/>
              </a:rPr>
              <a:t>Агропромпарк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Century Schoolbook" pitchFamily="18" charset="0"/>
              </a:rPr>
              <a:t>Аграрная,2 </a:t>
            </a: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Century Schoolbook" pitchFamily="18" charset="0"/>
              </a:rPr>
              <a:t>Павильон Б-29</a:t>
            </a:r>
          </a:p>
        </p:txBody>
      </p:sp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3924300" y="333375"/>
            <a:ext cx="2749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 b="1" i="1">
                <a:solidFill>
                  <a:srgbClr val="000000"/>
                </a:solidFill>
                <a:latin typeface="Century Schoolbook" pitchFamily="18" charset="0"/>
              </a:rPr>
              <a:t>(843) 277-82-09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entury Schoolbook" pitchFamily="18" charset="0"/>
                <a:hlinkClick r:id="rId2"/>
              </a:rPr>
              <a:t>www.rosselhoscenter.com</a:t>
            </a:r>
            <a:r>
              <a:rPr lang="en-US">
                <a:solidFill>
                  <a:srgbClr val="000000"/>
                </a:solidFill>
                <a:latin typeface="Century Schoolbook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Century Schoolbook" pitchFamily="18" charset="0"/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468313" y="350838"/>
            <a:ext cx="2305050" cy="230346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entury Schoolbook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85" y="548680"/>
            <a:ext cx="2443305" cy="238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co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328" y="1319532"/>
            <a:ext cx="3784848" cy="194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4211" y="552714"/>
            <a:ext cx="74168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000000"/>
                </a:solidFill>
                <a:latin typeface="Arial" charset="0"/>
              </a:rPr>
              <a:t>Применение Биологических средств </a:t>
            </a:r>
            <a:r>
              <a:rPr lang="ru-RU" altLang="ru-RU" sz="1600" b="1" i="1" dirty="0">
                <a:solidFill>
                  <a:srgbClr val="000000"/>
                </a:solidFill>
                <a:latin typeface="Arial" charset="0"/>
              </a:rPr>
              <a:t>з</a:t>
            </a:r>
            <a:r>
              <a:rPr lang="ru-RU" altLang="ru-RU" sz="1600" b="1" i="1" dirty="0" smtClean="0">
                <a:solidFill>
                  <a:srgbClr val="000000"/>
                </a:solidFill>
                <a:latin typeface="Arial" charset="0"/>
              </a:rPr>
              <a:t>ащиты </a:t>
            </a:r>
            <a:r>
              <a:rPr lang="ru-RU" altLang="ru-RU" sz="1600" b="1" i="1" dirty="0">
                <a:solidFill>
                  <a:srgbClr val="000000"/>
                </a:solidFill>
                <a:latin typeface="Arial" charset="0"/>
              </a:rPr>
              <a:t>р</a:t>
            </a:r>
            <a:r>
              <a:rPr lang="ru-RU" altLang="ru-RU" sz="1600" b="1" i="1" dirty="0" smtClean="0">
                <a:solidFill>
                  <a:srgbClr val="000000"/>
                </a:solidFill>
                <a:latin typeface="Arial" charset="0"/>
              </a:rPr>
              <a:t>астений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87825" y="3290171"/>
            <a:ext cx="4995008" cy="11918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</a:rPr>
              <a:t>В Российской Федерации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1304,7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тыс.га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4% от мир. о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бъёма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2014 год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8700,0 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тыс.га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- 26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от мир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объёма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99175" y="4581128"/>
            <a:ext cx="4895345" cy="69806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Arial" charset="0"/>
              </a:rPr>
              <a:t>В Республики Татарстан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584,0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тыс.га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–5,7 %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объема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97411" y="5373216"/>
            <a:ext cx="4885422" cy="64698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Arial" charset="0"/>
              </a:rPr>
              <a:t>В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charset="0"/>
              </a:rPr>
              <a:t> ЛПХ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6,0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тыс.га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1%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объёма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РТ</a:t>
            </a:r>
            <a:endParaRPr lang="ru-RU" altLang="ru-RU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920274"/>
            <a:ext cx="310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мире 32,4 млн. га </a:t>
            </a:r>
            <a:r>
              <a:rPr lang="ru-RU" sz="1200" dirty="0" smtClean="0"/>
              <a:t>(2014) 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831" y="-3496"/>
            <a:ext cx="938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300192" y="1556792"/>
            <a:ext cx="278585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Bookman Old Style" pitchFamily="18" charset="0"/>
              </a:rPr>
              <a:t>За рубежом в последние годы произошло увеличение применения </a:t>
            </a:r>
            <a:r>
              <a:rPr lang="ru-RU" sz="1200" dirty="0" err="1">
                <a:latin typeface="Bookman Old Style" pitchFamily="18" charset="0"/>
              </a:rPr>
              <a:t>биометода</a:t>
            </a:r>
            <a:r>
              <a:rPr lang="ru-RU" sz="1200" dirty="0">
                <a:latin typeface="Bookman Old Style" pitchFamily="18" charset="0"/>
              </a:rPr>
              <a:t> до 40%.</a:t>
            </a:r>
          </a:p>
        </p:txBody>
      </p:sp>
    </p:spTree>
    <p:extLst>
      <p:ext uri="{BB962C8B-B14F-4D97-AF65-F5344CB8AC3E}">
        <p14:creationId xmlns:p14="http://schemas.microsoft.com/office/powerpoint/2010/main" val="12850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767203"/>
              </p:ext>
            </p:extLst>
          </p:nvPr>
        </p:nvGraphicFramePr>
        <p:xfrm>
          <a:off x="323528" y="1156454"/>
          <a:ext cx="8559772" cy="5026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5923"/>
                <a:gridCol w="1815923"/>
                <a:gridCol w="1815923"/>
                <a:gridCol w="1701252"/>
                <a:gridCol w="1410751"/>
              </a:tblGrid>
              <a:tr h="5479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объекта</a:t>
                      </a: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Фазы развития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борьбы</a:t>
                      </a:r>
                      <a:endParaRPr lang="ru-RU" sz="1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АГРО-ТЕХНИЧЕСКИЙ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БИО-ЛОГИЧЕСКИЙ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ХИМИ-ЧЕСКИЙ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547946">
                <a:tc rowSpan="4">
                  <a:txBody>
                    <a:bodyPr/>
                    <a:lstStyle/>
                    <a:p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Вредители </a:t>
                      </a:r>
                      <a:endParaRPr lang="ru-RU" dirty="0"/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яйцо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ru-RU" sz="3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79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гусеница, личинка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79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куколка, кокон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lang="ru-RU" sz="3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66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имаго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7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Болезни</a:t>
                      </a:r>
                      <a:endParaRPr lang="ru-RU" sz="1800" b="1" kern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Покоящая стадия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Вегетативная стадия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8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Сорняки</a:t>
                      </a:r>
                      <a:endParaRPr lang="ru-RU" sz="1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3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130" marR="5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116632"/>
            <a:ext cx="756084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Методы борьбы интегрированной защиты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вредителями, болезнями, сорняками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2244" y="6093296"/>
            <a:ext cx="258558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7127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применение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7127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-не применяется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1" y="113039"/>
            <a:ext cx="883907" cy="86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cs5.pikabu.ru/images/big_size_comm/2014-11_6/141732503117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236" y="958081"/>
            <a:ext cx="964082" cy="645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4614863" y="2879725"/>
            <a:ext cx="993775" cy="2778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Паразиты</a:t>
            </a:r>
          </a:p>
        </p:txBody>
      </p:sp>
      <p:pic>
        <p:nvPicPr>
          <p:cNvPr id="1031" name="Picture 7" descr="http://supersadovod.ru/wp-content/uploads/2013/05/ZHuzhelitsa-fioletovay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563" y="851111"/>
            <a:ext cx="1092836" cy="81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4sg.com.ua/pictures/board/1259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647" y="1459222"/>
            <a:ext cx="795342" cy="592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  <a:softEdge rad="12700"/>
          </a:effectLst>
          <a:extLst/>
        </p:spPr>
      </p:pic>
      <p:pic>
        <p:nvPicPr>
          <p:cNvPr id="1036" name="Picture 12" descr="\\Server-main\общая\Для Нияза\препараты\общее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0" y="5512076"/>
            <a:ext cx="2232031" cy="1241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TextBox 2"/>
          <p:cNvSpPr txBox="1">
            <a:spLocks noChangeArrowheads="1"/>
          </p:cNvSpPr>
          <p:nvPr/>
        </p:nvSpPr>
        <p:spPr bwMode="auto">
          <a:xfrm>
            <a:off x="2622550" y="6132513"/>
            <a:ext cx="51974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Биологические средства- первые помощники в экстремальных погодных условиях.</a:t>
            </a:r>
          </a:p>
        </p:txBody>
      </p:sp>
      <p:pic>
        <p:nvPicPr>
          <p:cNvPr id="73737" name="Picture 3" descr="D:\Изображения\Эмблемы, логотипы\Trade_Mark_SB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6179" y="19869"/>
            <a:ext cx="11938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7275" y="484535"/>
            <a:ext cx="3369653" cy="783193"/>
          </a:xfrm>
          <a:prstGeom prst="roundRect">
            <a:avLst/>
          </a:prstGeom>
          <a:solidFill>
            <a:srgbClr val="ADFF5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Биологические средства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защиты растений: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64238" y="4264025"/>
            <a:ext cx="2513012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Сохранение полезной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энтомофауны</a:t>
            </a:r>
            <a:endParaRPr lang="ru-RU" sz="1200" b="1" dirty="0">
              <a:solidFill>
                <a:prstClr val="black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2500" y="2878138"/>
            <a:ext cx="1127125" cy="279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Хищники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500" y="2300288"/>
            <a:ext cx="2116138" cy="5540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Полезные насекомые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60575" y="4757738"/>
            <a:ext cx="1858963" cy="3238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err="1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Биородентициды</a:t>
            </a:r>
            <a:endParaRPr lang="ru-RU" sz="1500" b="1" dirty="0">
              <a:solidFill>
                <a:prstClr val="black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100" y="3375025"/>
            <a:ext cx="1851025" cy="323850"/>
          </a:xfrm>
          <a:prstGeom prst="rect">
            <a:avLst/>
          </a:prstGeom>
          <a:solidFill>
            <a:srgbClr val="FFFF6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err="1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Биоинсектициды</a:t>
            </a:r>
            <a:endParaRPr lang="ru-RU" sz="1500" b="1" dirty="0">
              <a:solidFill>
                <a:prstClr val="black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80163" y="2232025"/>
            <a:ext cx="1735137" cy="4619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Микробио</a:t>
            </a:r>
            <a:r>
              <a:rPr lang="ru-RU" sz="12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удобрения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72450" y="2232025"/>
            <a:ext cx="931863" cy="4016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Регуляторы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роста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0813" y="1611313"/>
            <a:ext cx="1682750" cy="1754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Ризоплан,Ж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Псевдобактерин,Ж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Баксис,Ж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Триходермин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Нова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Фитоспорин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-М,Ж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Бактофит,СК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Гамаир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и др.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100" y="3713163"/>
            <a:ext cx="2065338" cy="83185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Лепидоцид,Ж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Битоксибациллин,Ж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Метаризин,Ж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Биостоп,Ж</a:t>
            </a: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и др</a:t>
            </a:r>
            <a:r>
              <a:rPr lang="ru-RU" sz="1200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0575" y="5081588"/>
            <a:ext cx="1863725" cy="4619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Бактороденцид</a:t>
            </a:r>
            <a:endParaRPr lang="ru-RU" sz="12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Денисюк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80163" y="2722563"/>
            <a:ext cx="1722437" cy="1168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Ризоторфин</a:t>
            </a: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Ризоагрин</a:t>
            </a:r>
            <a:endParaRPr lang="ru-RU" sz="10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Универсаль-ное</a:t>
            </a: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фосфор-</a:t>
            </a: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ное</a:t>
            </a: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удобрение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Экстросол</a:t>
            </a: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-Ж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Бактофосфин</a:t>
            </a: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и др.</a:t>
            </a:r>
            <a:endParaRPr lang="ru-RU" sz="1000" b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2450" y="2708275"/>
            <a:ext cx="931863" cy="8620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Бинорам,Ж</a:t>
            </a:r>
            <a:endParaRPr lang="ru-RU" sz="10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Циркон,Ж</a:t>
            </a:r>
            <a:endParaRPr lang="ru-RU" sz="10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Агат-25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и др.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90900" y="3363913"/>
            <a:ext cx="1336675" cy="1108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Златоглазка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Макролофус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Афидомиза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Ориус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Фитосейлюс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и др.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60913" y="3371850"/>
            <a:ext cx="1141412" cy="938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Трихограмма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Афидиус</a:t>
            </a:r>
            <a:endParaRPr lang="ru-RU" sz="1100" b="1" dirty="0">
              <a:solidFill>
                <a:prstClr val="black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err="1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Энкарзия</a:t>
            </a: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и др</a:t>
            </a:r>
            <a:r>
              <a:rPr lang="ru-RU" sz="1100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4238" y="4797425"/>
            <a:ext cx="2513012" cy="430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</a:rPr>
              <a:t>1(энтомофаг):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</a:rPr>
              <a:t>30(вредитель)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4238" y="5280025"/>
            <a:ext cx="2513012" cy="4302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Заболевания насекомых до 40%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912813" y="958850"/>
            <a:ext cx="1864158" cy="40322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833564" y="1281049"/>
            <a:ext cx="1442292" cy="209397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13026" y="1268760"/>
            <a:ext cx="1166812" cy="3488978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140200" y="1260049"/>
            <a:ext cx="0" cy="1008489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424488" y="1281049"/>
            <a:ext cx="955675" cy="298297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95288" y="2516188"/>
            <a:ext cx="0" cy="4921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660525" y="2495550"/>
            <a:ext cx="0" cy="444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843213" y="2495550"/>
            <a:ext cx="0" cy="698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20" idx="2"/>
            <a:endCxn id="34" idx="0"/>
          </p:cNvCxnSpPr>
          <p:nvPr/>
        </p:nvCxnSpPr>
        <p:spPr>
          <a:xfrm>
            <a:off x="4056063" y="3157538"/>
            <a:ext cx="3175" cy="20637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>
            <a:stCxn id="26" idx="2"/>
            <a:endCxn id="35" idx="0"/>
          </p:cNvCxnSpPr>
          <p:nvPr/>
        </p:nvCxnSpPr>
        <p:spPr>
          <a:xfrm>
            <a:off x="5111750" y="3157538"/>
            <a:ext cx="220663" cy="21431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/>
          <p:cNvCxnSpPr/>
          <p:nvPr/>
        </p:nvCxnSpPr>
        <p:spPr>
          <a:xfrm>
            <a:off x="6804025" y="2792413"/>
            <a:ext cx="0" cy="6032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Прямая соединительная линия 1027"/>
          <p:cNvCxnSpPr/>
          <p:nvPr/>
        </p:nvCxnSpPr>
        <p:spPr>
          <a:xfrm>
            <a:off x="7794625" y="2636838"/>
            <a:ext cx="0" cy="8572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/>
          <p:cNvCxnSpPr/>
          <p:nvPr/>
        </p:nvCxnSpPr>
        <p:spPr>
          <a:xfrm>
            <a:off x="8851900" y="2636838"/>
            <a:ext cx="0" cy="1016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21.by/pub/news/2016/02/145466163248165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981" y="1389061"/>
            <a:ext cx="838197" cy="65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Box 17"/>
          <p:cNvSpPr txBox="1"/>
          <p:nvPr/>
        </p:nvSpPr>
        <p:spPr>
          <a:xfrm>
            <a:off x="150813" y="1281113"/>
            <a:ext cx="1682750" cy="323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err="1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Биофунгициды</a:t>
            </a:r>
            <a:endParaRPr lang="ru-RU" sz="1500" b="1" dirty="0">
              <a:solidFill>
                <a:prstClr val="black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-27384"/>
            <a:ext cx="5453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Группа  пестицидов и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агрохимикатов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/>
          <p:cNvSpPr/>
          <p:nvPr/>
        </p:nvSpPr>
        <p:spPr>
          <a:xfrm>
            <a:off x="5340739" y="1681861"/>
            <a:ext cx="3803916" cy="5400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647" y="160280"/>
            <a:ext cx="643271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itchFamily="18" charset="0"/>
              </a:rPr>
              <a:t>Применение биопрепаратов в Республике Татарстан</a:t>
            </a:r>
          </a:p>
        </p:txBody>
      </p:sp>
      <p:sp>
        <p:nvSpPr>
          <p:cNvPr id="7" name="Овал 6"/>
          <p:cNvSpPr/>
          <p:nvPr/>
        </p:nvSpPr>
        <p:spPr>
          <a:xfrm>
            <a:off x="5340086" y="1108482"/>
            <a:ext cx="3803916" cy="5400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80112" y="1124744"/>
            <a:ext cx="344496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Bookman Old Style" pitchFamily="18" charset="0"/>
              </a:rPr>
              <a:t>Нашим поколением недооценена эффективность </a:t>
            </a:r>
            <a:r>
              <a:rPr lang="ru-RU" sz="1200" dirty="0" err="1" smtClean="0">
                <a:latin typeface="Bookman Old Style" pitchFamily="18" charset="0"/>
              </a:rPr>
              <a:t>биометода</a:t>
            </a:r>
            <a:endParaRPr lang="ru-RU" sz="12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3025" y="1648542"/>
            <a:ext cx="3470057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Bookman Old Style" pitchFamily="18" charset="0"/>
              </a:rPr>
              <a:t>С другой стороны специалисты переоценивают значение химических пестицидов</a:t>
            </a:r>
            <a:endParaRPr lang="ru-RU" sz="1200" dirty="0">
              <a:latin typeface="Bookman Old Style" pitchFamily="18" charset="0"/>
            </a:endParaRPr>
          </a:p>
        </p:txBody>
      </p:sp>
      <p:pic>
        <p:nvPicPr>
          <p:cNvPr id="1027" name="Picture 3" descr="\\Server-main\общая\ТАЛ\Айгуль\айгуль\эмблемы\Trade_Mark_1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4416" y="177715"/>
            <a:ext cx="933289" cy="4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content.foto.mail.ru/mail/straptivayludmila/_blogs/i-103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289" y="4406543"/>
            <a:ext cx="2411760" cy="245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733126" y="4406543"/>
            <a:ext cx="2388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Мы-за здоровое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будущее!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2" y="26622"/>
            <a:ext cx="1056711" cy="10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346263585"/>
              </p:ext>
            </p:extLst>
          </p:nvPr>
        </p:nvGraphicFramePr>
        <p:xfrm>
          <a:off x="150825" y="2575602"/>
          <a:ext cx="5868138" cy="328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Овал 1"/>
          <p:cNvSpPr/>
          <p:nvPr/>
        </p:nvSpPr>
        <p:spPr>
          <a:xfrm>
            <a:off x="5964154" y="2445197"/>
            <a:ext cx="306092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Всего в РТ применяется более 36 наименований биологических средств  разных производителей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479467"/>
              </p:ext>
            </p:extLst>
          </p:nvPr>
        </p:nvGraphicFramePr>
        <p:xfrm>
          <a:off x="323528" y="963594"/>
          <a:ext cx="4752528" cy="201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1441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691680" y="1052736"/>
            <a:ext cx="5976664" cy="1415772"/>
            <a:chOff x="1678892" y="1158997"/>
            <a:chExt cx="5399934" cy="1578975"/>
          </a:xfrm>
        </p:grpSpPr>
        <p:sp>
          <p:nvSpPr>
            <p:cNvPr id="35" name="Овал 34"/>
            <p:cNvSpPr/>
            <p:nvPr/>
          </p:nvSpPr>
          <p:spPr>
            <a:xfrm>
              <a:off x="2109974" y="1205527"/>
              <a:ext cx="4608512" cy="999735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678892" y="1158997"/>
              <a:ext cx="5399934" cy="157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>
                          <a:gamma/>
                          <a:tint val="44314"/>
                          <a:invGamma/>
                        </a:srgbClr>
                      </a:gs>
                      <a:gs pos="50000">
                        <a:srgbClr val="FFFF99"/>
                      </a:gs>
                      <a:gs pos="100000">
                        <a:srgbClr val="FFFF99">
                          <a:gamma/>
                          <a:tint val="44314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endPara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Соотношения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1:30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энтомофаг</a:t>
              </a:r>
              <a:r>
                <a:rPr lang="en-US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вредитель)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позволяет </a:t>
              </a: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отменить </a:t>
              </a: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химическую </a:t>
              </a:r>
              <a:endPara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обработку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против тли.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Ежегодное </a:t>
              </a:r>
              <a:r>
                <a:rPr lang="ru-RU" sz="1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сохранение энтомофагов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на площади около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720 тыс. га</a:t>
              </a:r>
              <a:endPara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ru-RU" sz="10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Экономия составляет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70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л</a:t>
              </a:r>
              <a:r>
                <a:rPr lang="en-US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инсектицидов</a:t>
              </a:r>
              <a:r>
                <a:rPr lang="ru-RU" sz="1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 млн </a:t>
              </a:r>
              <a:r>
                <a:rPr lang="ru-RU" sz="10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руб</a:t>
              </a:r>
              <a:r>
                <a:rPr 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endPara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endPara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endPara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Oval 3" descr="1 рис на яйце"/>
          <p:cNvSpPr>
            <a:spLocks noChangeArrowheads="1"/>
          </p:cNvSpPr>
          <p:nvPr/>
        </p:nvSpPr>
        <p:spPr bwMode="auto">
          <a:xfrm>
            <a:off x="4284074" y="2324740"/>
            <a:ext cx="798586" cy="312172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82560" y="2187297"/>
            <a:ext cx="1181528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трихограмма</a:t>
            </a:r>
            <a:endParaRPr lang="ru-RU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 descr="афантелес1"/>
          <p:cNvSpPr>
            <a:spLocks noChangeArrowheads="1"/>
          </p:cNvSpPr>
          <p:nvPr/>
        </p:nvSpPr>
        <p:spPr bwMode="auto">
          <a:xfrm>
            <a:off x="5821633" y="2248826"/>
            <a:ext cx="818620" cy="370519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10" name="Oval 9" descr="клип0002"/>
          <p:cNvSpPr>
            <a:spLocks noChangeArrowheads="1"/>
          </p:cNvSpPr>
          <p:nvPr/>
        </p:nvSpPr>
        <p:spPr bwMode="auto">
          <a:xfrm>
            <a:off x="6948264" y="2007476"/>
            <a:ext cx="835491" cy="323837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2" name="Oval 11" descr="афидиус1"/>
          <p:cNvSpPr>
            <a:spLocks noChangeArrowheads="1"/>
          </p:cNvSpPr>
          <p:nvPr/>
        </p:nvSpPr>
        <p:spPr bwMode="auto">
          <a:xfrm>
            <a:off x="1489928" y="2052065"/>
            <a:ext cx="792088" cy="284714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algn="ctr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sz="1600">
              <a:solidFill>
                <a:prstClr val="black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143102" y="364073"/>
            <a:ext cx="1221204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>
                <a:solidFill>
                  <a:prstClr val="black"/>
                </a:solidFill>
                <a:latin typeface="Arial" charset="0"/>
              </a:rPr>
              <a:t>златоглазка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073677" y="485261"/>
            <a:ext cx="1138503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>
                <a:solidFill>
                  <a:prstClr val="black"/>
                </a:solidFill>
                <a:latin typeface="Arial" charset="0"/>
              </a:rPr>
              <a:t>жужелица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711613" y="2115289"/>
            <a:ext cx="1284323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энкарзия</a:t>
            </a:r>
            <a:endParaRPr lang="ru-RU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460316" y="332656"/>
            <a:ext cx="1672355" cy="1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6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>
                <a:solidFill>
                  <a:prstClr val="black"/>
                </a:solidFill>
                <a:latin typeface="Arial" charset="0"/>
              </a:rPr>
              <a:t>б</a:t>
            </a:r>
            <a:r>
              <a:rPr lang="ru-RU" sz="900" b="1" dirty="0" smtClean="0">
                <a:solidFill>
                  <a:prstClr val="black"/>
                </a:solidFill>
                <a:latin typeface="Arial" charset="0"/>
              </a:rPr>
              <a:t>ожья коровка</a:t>
            </a:r>
            <a:endParaRPr lang="ru-RU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259632" y="1827257"/>
            <a:ext cx="1011859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афидиус</a:t>
            </a:r>
            <a:endParaRPr lang="ru-RU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117925" y="461698"/>
            <a:ext cx="1510745" cy="1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6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>
                <a:solidFill>
                  <a:prstClr val="black"/>
                </a:solidFill>
                <a:latin typeface="Arial" charset="0"/>
              </a:rPr>
              <a:t>муха </a:t>
            </a:r>
            <a:r>
              <a:rPr lang="ru-RU" sz="900" b="1" dirty="0" err="1">
                <a:solidFill>
                  <a:prstClr val="black"/>
                </a:solidFill>
                <a:latin typeface="Arial" charset="0"/>
              </a:rPr>
              <a:t>серфида</a:t>
            </a:r>
            <a:endParaRPr lang="ru-RU" sz="9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724128" y="2090599"/>
            <a:ext cx="1318716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9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апантелес</a:t>
            </a:r>
            <a:endParaRPr lang="ru-RU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195955" y="616400"/>
            <a:ext cx="1010275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err="1">
                <a:solidFill>
                  <a:prstClr val="black"/>
                </a:solidFill>
                <a:latin typeface="Arial" charset="0"/>
              </a:rPr>
              <a:t>галлица</a:t>
            </a:r>
            <a:endParaRPr lang="ru-RU" sz="11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7368480" y="1799211"/>
            <a:ext cx="1524000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теленомус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479637" y="3210074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54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478829" y="647279"/>
            <a:ext cx="1998400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">
              <a:lnSpc>
                <a:spcPct val="50000"/>
              </a:lnSpc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900" b="1" dirty="0" err="1">
                <a:solidFill>
                  <a:prstClr val="black"/>
                </a:solidFill>
                <a:latin typeface="Arial" pitchFamily="34" charset="0"/>
              </a:rPr>
              <a:t>фитосейулюс</a:t>
            </a:r>
            <a:endParaRPr lang="ru-RU" sz="9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29" name="Picture 5" descr="C:\Documents and Settings\Пользователь\Рабочий стол\1427637880_img_20150388_010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520" y="483369"/>
            <a:ext cx="826865" cy="4276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Пользователь\Рабочий стол\0b645ff594298c4f450dfc561e2221c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370" y="494840"/>
            <a:ext cx="788236" cy="3972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Пользователь\Рабочий стол\13918-273-1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06123">
            <a:off x="5641130" y="549718"/>
            <a:ext cx="854727" cy="4353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Пользователь\Рабочий стол\Fitosejuljus-hishhnyj-kleshh-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320" y="692696"/>
            <a:ext cx="857708" cy="427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Рабочий стол\i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125" y="2249351"/>
            <a:ext cx="840633" cy="3307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Пользователь\Рабочий стол\i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009" y="692696"/>
            <a:ext cx="845543" cy="4183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Пользователь\Рабочий стол\IMG_5901_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114" y="575568"/>
            <a:ext cx="821636" cy="3926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D:\Изображения\Эмблемы, логотипы\Trade_Mark_SB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787" y="23370"/>
            <a:ext cx="790395" cy="5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415025"/>
              </p:ext>
            </p:extLst>
          </p:nvPr>
        </p:nvGraphicFramePr>
        <p:xfrm>
          <a:off x="428744" y="3157784"/>
          <a:ext cx="8471248" cy="361581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43567"/>
                <a:gridCol w="1743567"/>
                <a:gridCol w="2492057"/>
                <a:gridCol w="2492057"/>
              </a:tblGrid>
              <a:tr h="204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полезного насекомого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питания полезного насекомого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noFill/>
                  </a:tcPr>
                </a:tc>
              </a:tr>
              <a:tr h="244958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Паразиты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полезные насекомые живущие за счёт вредителя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сельхоз. угодья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Трихограмма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йца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совок, плодожорок, молей, белянок, лугового мотылька.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30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Афидиус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Тля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Агениаспис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Гусеницы различных видов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3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Зерновые культуры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Триссолкус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йца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вредной черепашки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3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Теленомус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Яйца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вредной черепашки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3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Свекла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Опиус блестящий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Пупарий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свекловичной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мухи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3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Ценокрепсис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Яйца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свекловичных долгоносиков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1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Капуста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Апантелес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Гусеницы 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белянок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4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Овощные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Энкарзия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Белокрылка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085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Хищники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полезные насекомые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уничтожающие вредителей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сельхоз. угодья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Жужелица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Почвенные 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вредители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163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Божья коровка 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 видов)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Тля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244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Златоглазка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Тля,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яйца и личинки первых возрастов колорадского жука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114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Галлица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Тля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121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Муха 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серфида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Тля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114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Овощные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Фитосейулюс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Клещи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  <a:tr h="119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Зерновые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Ориус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231" marR="46231" marT="0" marB="0"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3675" y="-27384"/>
            <a:ext cx="70213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Равновесием в природе управляют полезные объекты!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0369" y="2776302"/>
            <a:ext cx="632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Энтомофаги, живущие на различных с/х культурах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861643" y="980728"/>
            <a:ext cx="5659312" cy="75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prstTxWarp prst="textArchUp">
              <a:avLst>
                <a:gd name="adj" fmla="val 10647268"/>
              </a:avLst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"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00B050"/>
                </a:solidFill>
                <a:cs typeface="Times New Roman" pitchFamily="18" charset="0"/>
              </a:rPr>
              <a:t>Полезные насекомые  </a:t>
            </a:r>
            <a:r>
              <a:rPr lang="ru-RU" sz="1400" b="1" dirty="0">
                <a:solidFill>
                  <a:srgbClr val="00B050"/>
                </a:solidFill>
                <a:cs typeface="Times New Roman" pitchFamily="18" charset="0"/>
              </a:rPr>
              <a:t>– хищники, уничтожающие вредителя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907704" y="1124744"/>
            <a:ext cx="5659312" cy="93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99">
                        <a:gamma/>
                        <a:tint val="44314"/>
                        <a:invGamma/>
                      </a:srgbClr>
                    </a:gs>
                    <a:gs pos="50000">
                      <a:srgbClr val="FFFF99">
                        <a:alpha val="50000"/>
                      </a:srgbClr>
                    </a:gs>
                    <a:gs pos="100000">
                      <a:srgbClr val="FFFF99">
                        <a:gamma/>
                        <a:tint val="44314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ArchDown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1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">
              <a:spcBef>
                <a:spcPct val="50000"/>
              </a:spcBef>
              <a:buClr>
                <a:srgbClr val="FF3300"/>
              </a:buClr>
              <a:buSzPct val="150000"/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00B050"/>
                </a:solidFill>
                <a:cs typeface="Times New Roman" pitchFamily="18" charset="0"/>
              </a:rPr>
              <a:t>Полезные насекомые – паразиты</a:t>
            </a:r>
            <a:r>
              <a:rPr lang="ru-RU" sz="1400" b="1" dirty="0">
                <a:solidFill>
                  <a:srgbClr val="00B050"/>
                </a:solidFill>
                <a:cs typeface="Times New Roman" pitchFamily="18" charset="0"/>
              </a:rPr>
              <a:t>, живущие за счет вредителя</a:t>
            </a:r>
          </a:p>
        </p:txBody>
      </p:sp>
      <p:pic>
        <p:nvPicPr>
          <p:cNvPr id="37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4" y="26622"/>
            <a:ext cx="971939" cy="95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5139" y="145602"/>
            <a:ext cx="561266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Полезное насекомое 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4093" y="1154775"/>
            <a:ext cx="4671586" cy="2000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ТРИХОГРАММА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-единственный механизм борьбы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вредителями (различные совки, луговой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кукурузный мотылек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плодожорки, листовертки,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белянки,свекловичная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минирующая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муха) 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в фазе яйца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6" y="1196752"/>
            <a:ext cx="2744057" cy="195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" name="Picture 2" descr="\\Server-main\общая\ИТ ОТДЕЛ\Алия Сафина\Эмблемы, логотипы\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7" y="34398"/>
            <a:ext cx="708988" cy="6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РОЖОРЛИВЫЕ &quot; Sreda.Uz -Просто пишем о среде. Экология, Узбекистан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1" y="4437112"/>
            <a:ext cx="2965527" cy="237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83433910"/>
              </p:ext>
            </p:extLst>
          </p:nvPr>
        </p:nvGraphicFramePr>
        <p:xfrm>
          <a:off x="101883" y="3429000"/>
          <a:ext cx="5190197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5580112" y="3284984"/>
            <a:ext cx="3325567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80-е годы применяли 3,6млрд. </a:t>
            </a:r>
            <a:r>
              <a:rPr lang="ru-RU" dirty="0"/>
              <a:t>о</a:t>
            </a:r>
            <a:r>
              <a:rPr lang="ru-RU" dirty="0" smtClean="0"/>
              <a:t>соб. на площади 145 </a:t>
            </a:r>
            <a:r>
              <a:rPr lang="ru-RU" dirty="0" err="1" smtClean="0"/>
              <a:t>тыс.га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0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3871</Words>
  <Application>Microsoft Office PowerPoint</Application>
  <PresentationFormat>Экран (4:3)</PresentationFormat>
  <Paragraphs>1235</Paragraphs>
  <Slides>39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MS Gothic</vt:lpstr>
      <vt:lpstr>Arial</vt:lpstr>
      <vt:lpstr>Book Antiqua</vt:lpstr>
      <vt:lpstr>Bookman Old Style</vt:lpstr>
      <vt:lpstr>Calibri</vt:lpstr>
      <vt:lpstr>Century Schoolbook</vt:lpstr>
      <vt:lpstr>Times New Roman</vt:lpstr>
      <vt:lpstr>Wingdings</vt:lpstr>
      <vt:lpstr>Тема Office</vt:lpstr>
      <vt:lpstr>Фотография Photo Editor</vt:lpstr>
      <vt:lpstr>Документ</vt:lpstr>
      <vt:lpstr>Применение биологических средств защиты растений в Республике Татарстан</vt:lpstr>
      <vt:lpstr>Презентация PowerPoint</vt:lpstr>
      <vt:lpstr>Деятельность филиала имеет два направления: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ОПЫТ В ЛПХ ГАТАУЛЛИНА ФАРИТА Арский район РТ, 2017 г. </vt:lpstr>
      <vt:lpstr>Презентация PowerPoint</vt:lpstr>
      <vt:lpstr>Презентация PowerPoint</vt:lpstr>
      <vt:lpstr>Презентация PowerPoint</vt:lpstr>
      <vt:lpstr>БИОЛОГИЧЕСКИЙ  РОДЕНТИЦИД  против мышевидных грызунов на различных сельхозугодиях и закрытых помещениях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биологических средств защиты растений в Республике Татарстан</dc:title>
  <dc:creator>User</dc:creator>
  <cp:lastModifiedBy>305</cp:lastModifiedBy>
  <cp:revision>65</cp:revision>
  <cp:lastPrinted>2018-02-14T06:34:21Z</cp:lastPrinted>
  <dcterms:created xsi:type="dcterms:W3CDTF">2018-02-13T11:37:38Z</dcterms:created>
  <dcterms:modified xsi:type="dcterms:W3CDTF">2018-02-15T05:47:10Z</dcterms:modified>
</cp:coreProperties>
</file>