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71"/>
  </p:notesMasterIdLst>
  <p:handoutMasterIdLst>
    <p:handoutMasterId r:id="rId72"/>
  </p:handoutMasterIdLst>
  <p:sldIdLst>
    <p:sldId id="514" r:id="rId2"/>
    <p:sldId id="529" r:id="rId3"/>
    <p:sldId id="573" r:id="rId4"/>
    <p:sldId id="509" r:id="rId5"/>
    <p:sldId id="515" r:id="rId6"/>
    <p:sldId id="521" r:id="rId7"/>
    <p:sldId id="516" r:id="rId8"/>
    <p:sldId id="531" r:id="rId9"/>
    <p:sldId id="532" r:id="rId10"/>
    <p:sldId id="533" r:id="rId11"/>
    <p:sldId id="534" r:id="rId12"/>
    <p:sldId id="518" r:id="rId13"/>
    <p:sldId id="536" r:id="rId14"/>
    <p:sldId id="535" r:id="rId15"/>
    <p:sldId id="519" r:id="rId16"/>
    <p:sldId id="524" r:id="rId17"/>
    <p:sldId id="523" r:id="rId18"/>
    <p:sldId id="526" r:id="rId19"/>
    <p:sldId id="522" r:id="rId20"/>
    <p:sldId id="528" r:id="rId21"/>
    <p:sldId id="527" r:id="rId22"/>
    <p:sldId id="525" r:id="rId23"/>
    <p:sldId id="537" r:id="rId24"/>
    <p:sldId id="538" r:id="rId25"/>
    <p:sldId id="539" r:id="rId26"/>
    <p:sldId id="546" r:id="rId27"/>
    <p:sldId id="556" r:id="rId28"/>
    <p:sldId id="557" r:id="rId29"/>
    <p:sldId id="574" r:id="rId30"/>
    <p:sldId id="558" r:id="rId31"/>
    <p:sldId id="559" r:id="rId32"/>
    <p:sldId id="560" r:id="rId33"/>
    <p:sldId id="561" r:id="rId34"/>
    <p:sldId id="576" r:id="rId35"/>
    <p:sldId id="563" r:id="rId36"/>
    <p:sldId id="564" r:id="rId37"/>
    <p:sldId id="530" r:id="rId38"/>
    <p:sldId id="565" r:id="rId39"/>
    <p:sldId id="566" r:id="rId40"/>
    <p:sldId id="571" r:id="rId41"/>
    <p:sldId id="572" r:id="rId42"/>
    <p:sldId id="568" r:id="rId43"/>
    <p:sldId id="575" r:id="rId44"/>
    <p:sldId id="598" r:id="rId45"/>
    <p:sldId id="601" r:id="rId46"/>
    <p:sldId id="599" r:id="rId47"/>
    <p:sldId id="602" r:id="rId48"/>
    <p:sldId id="578" r:id="rId49"/>
    <p:sldId id="579" r:id="rId50"/>
    <p:sldId id="577" r:id="rId51"/>
    <p:sldId id="570" r:id="rId52"/>
    <p:sldId id="585" r:id="rId53"/>
    <p:sldId id="580" r:id="rId54"/>
    <p:sldId id="581" r:id="rId55"/>
    <p:sldId id="582" r:id="rId56"/>
    <p:sldId id="584" r:id="rId57"/>
    <p:sldId id="583" r:id="rId58"/>
    <p:sldId id="592" r:id="rId59"/>
    <p:sldId id="588" r:id="rId60"/>
    <p:sldId id="590" r:id="rId61"/>
    <p:sldId id="591" r:id="rId62"/>
    <p:sldId id="593" r:id="rId63"/>
    <p:sldId id="594" r:id="rId64"/>
    <p:sldId id="595" r:id="rId65"/>
    <p:sldId id="596" r:id="rId66"/>
    <p:sldId id="597" r:id="rId67"/>
    <p:sldId id="586" r:id="rId68"/>
    <p:sldId id="587" r:id="rId69"/>
    <p:sldId id="600" r:id="rId7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C1C15D4-6436-47A0-AA1B-0DC3102E0211}">
          <p14:sldIdLst>
            <p14:sldId id="514"/>
            <p14:sldId id="529"/>
            <p14:sldId id="573"/>
            <p14:sldId id="509"/>
            <p14:sldId id="515"/>
            <p14:sldId id="521"/>
            <p14:sldId id="516"/>
            <p14:sldId id="531"/>
            <p14:sldId id="532"/>
            <p14:sldId id="533"/>
            <p14:sldId id="534"/>
            <p14:sldId id="518"/>
            <p14:sldId id="536"/>
            <p14:sldId id="535"/>
            <p14:sldId id="519"/>
            <p14:sldId id="524"/>
            <p14:sldId id="523"/>
            <p14:sldId id="526"/>
            <p14:sldId id="522"/>
            <p14:sldId id="528"/>
            <p14:sldId id="527"/>
            <p14:sldId id="525"/>
            <p14:sldId id="537"/>
            <p14:sldId id="538"/>
            <p14:sldId id="539"/>
            <p14:sldId id="546"/>
            <p14:sldId id="556"/>
            <p14:sldId id="557"/>
            <p14:sldId id="574"/>
            <p14:sldId id="558"/>
            <p14:sldId id="559"/>
            <p14:sldId id="560"/>
            <p14:sldId id="561"/>
            <p14:sldId id="576"/>
            <p14:sldId id="563"/>
            <p14:sldId id="564"/>
            <p14:sldId id="530"/>
            <p14:sldId id="565"/>
            <p14:sldId id="566"/>
            <p14:sldId id="571"/>
            <p14:sldId id="572"/>
            <p14:sldId id="568"/>
            <p14:sldId id="575"/>
            <p14:sldId id="598"/>
            <p14:sldId id="599"/>
            <p14:sldId id="578"/>
            <p14:sldId id="579"/>
            <p14:sldId id="577"/>
            <p14:sldId id="570"/>
            <p14:sldId id="585"/>
            <p14:sldId id="580"/>
            <p14:sldId id="581"/>
            <p14:sldId id="582"/>
            <p14:sldId id="584"/>
            <p14:sldId id="583"/>
            <p14:sldId id="592"/>
            <p14:sldId id="588"/>
            <p14:sldId id="590"/>
            <p14:sldId id="591"/>
            <p14:sldId id="593"/>
            <p14:sldId id="594"/>
            <p14:sldId id="595"/>
            <p14:sldId id="596"/>
            <p14:sldId id="597"/>
            <p14:sldId id="586"/>
            <p14:sldId id="587"/>
            <p14:sldId id="6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33CC33"/>
    <a:srgbClr val="996633"/>
    <a:srgbClr val="663300"/>
    <a:srgbClr val="EDFFC9"/>
    <a:srgbClr val="FFFFDD"/>
    <a:srgbClr val="FFFFAB"/>
    <a:srgbClr val="DCD9DD"/>
    <a:srgbClr val="DAE7F2"/>
    <a:srgbClr val="FED9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1" autoAdjust="0"/>
    <p:restoredTop sz="97568" autoAdjust="0"/>
  </p:normalViewPr>
  <p:slideViewPr>
    <p:cSldViewPr snapToGrid="0">
      <p:cViewPr>
        <p:scale>
          <a:sx n="80" d="100"/>
          <a:sy n="80" d="100"/>
        </p:scale>
        <p:origin x="-228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oleObject" Target="file:///C:\Users\&#1070;&#1088;&#1080;&#1081;\Desktop\&#1051;&#1080;&#1089;&#1090;%20Microsoft%20Excel%2097-2003.xls" TargetMode="External"/><Relationship Id="rId4" Type="http://schemas.openxmlformats.org/officeDocument/2006/relationships/image" Target="../media/image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5694444444444442"/>
          <c:y val="1.157407407407408E-2"/>
          <c:w val="0.52777777777777779"/>
          <c:h val="0.8796296296296322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soft" dir="t"/>
            </a:scene3d>
            <a:sp3d prstMaterial="dkEdge">
              <a:bevelT prst="angle"/>
              <a:bevelB prst="angle"/>
            </a:sp3d>
          </c:spPr>
          <c:explosion val="25"/>
          <c:dPt>
            <c:idx val="0"/>
            <c:explosion val="8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scene3d>
                <a:camera prst="orthographicFront"/>
                <a:lightRig rig="soft" dir="t"/>
              </a:scene3d>
              <a:sp3d prstMaterial="dkEdge">
                <a:bevelT prst="angle"/>
                <a:bevelB prst="angle"/>
              </a:sp3d>
            </c:spPr>
            <c:pictureOptions>
              <c:pictureFormat val="stretch"/>
            </c:pictureOptions>
          </c:dPt>
          <c:dPt>
            <c:idx val="1"/>
            <c:explosion val="6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scene3d>
                <a:camera prst="orthographicFront"/>
                <a:lightRig rig="soft" dir="t"/>
              </a:scene3d>
              <a:sp3d prstMaterial="dkEdge">
                <a:bevelT prst="angle"/>
                <a:bevelB prst="angle"/>
              </a:sp3d>
            </c:spPr>
            <c:pictureOptions>
              <c:pictureFormat val="stretch"/>
            </c:pictureOptions>
          </c:dPt>
          <c:dPt>
            <c:idx val="2"/>
            <c:explosion val="5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scene3d>
                <a:camera prst="orthographicFront"/>
                <a:lightRig rig="soft" dir="t"/>
              </a:scene3d>
              <a:sp3d prstMaterial="dkEdge">
                <a:bevelT prst="angle"/>
                <a:bevelB prst="angle"/>
              </a:sp3d>
            </c:spPr>
            <c:pictureOptions>
              <c:pictureFormat val="stretch"/>
            </c:pictureOptions>
          </c:dPt>
          <c:dPt>
            <c:idx val="3"/>
            <c:explosion val="1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scene3d>
                <a:camera prst="orthographicFront"/>
                <a:lightRig rig="soft" dir="t"/>
              </a:scene3d>
              <a:sp3d prstMaterial="dkEdge">
                <a:bevelT prst="angle"/>
                <a:bevelB prst="angle"/>
              </a:sp3d>
            </c:spPr>
            <c:pictureOptions>
              <c:pictureFormat val="stretch"/>
            </c:pictureOptions>
          </c:dPt>
          <c:dLbls>
            <c:dLbl>
              <c:idx val="0"/>
              <c:layout>
                <c:manualLayout>
                  <c:x val="1.3888888888888949E-2"/>
                  <c:y val="-2.31481481481481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Семена</a:t>
                    </a:r>
                  </a:p>
                  <a:p>
                    <a:r>
                      <a:rPr lang="en-US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20%</a:t>
                    </a:r>
                    <a:endParaRPr lang="en-US"/>
                  </a:p>
                </c:rich>
              </c:tx>
              <c:dLblPos val="bestFit"/>
            </c:dLbl>
            <c:dLbl>
              <c:idx val="1"/>
              <c:layout>
                <c:manualLayout>
                  <c:x val="1.3888888888888949E-2"/>
                  <c:y val="3.240740740740757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Удобрения химические средства защиты растений</a:t>
                    </a:r>
                  </a:p>
                  <a:p>
                    <a:r>
                      <a:rPr lang="en-US" sz="1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25%</a:t>
                    </a:r>
                    <a:endParaRPr lang="en-US"/>
                  </a:p>
                </c:rich>
              </c:tx>
              <c:dLblPos val="bestFit"/>
            </c:dLbl>
            <c:dLbl>
              <c:idx val="2"/>
              <c:layout>
                <c:manualLayout>
                  <c:x val="-4.4444663167104104E-2"/>
                  <c:y val="-1.851851851851857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Техника и </a:t>
                    </a:r>
                    <a:r>
                      <a:rPr lang="ru-RU" sz="16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технолог.</a:t>
                    </a:r>
                    <a:endParaRPr lang="ru-RU" sz="1600" b="1" cap="all" spc="0" dirty="0">
                      <a:ln w="9000" cmpd="sng">
                        <a:solidFill>
                          <a:schemeClr val="accent4">
                            <a:shade val="50000"/>
                            <a:satMod val="12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4">
                              <a:shade val="20000"/>
                              <a:satMod val="245000"/>
                            </a:schemeClr>
                          </a:gs>
                          <a:gs pos="43000">
                            <a:schemeClr val="accent4">
                              <a:satMod val="255000"/>
                            </a:schemeClr>
                          </a:gs>
                          <a:gs pos="48000">
                            <a:schemeClr val="accent4">
                              <a:shade val="85000"/>
                              <a:satMod val="255000"/>
                            </a:schemeClr>
                          </a:gs>
                          <a:gs pos="100000">
                            <a:schemeClr val="accent4">
                              <a:shade val="20000"/>
                              <a:satMod val="245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28000" endPos="45000" dist="1000" dir="5400000" sy="-100000" algn="bl" rotWithShape="0"/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30%</a:t>
                    </a:r>
                    <a:endParaRPr lang="en-US" dirty="0"/>
                  </a:p>
                </c:rich>
              </c:tx>
              <c:dLblPos val="bestFit"/>
            </c:dLbl>
            <c:dLbl>
              <c:idx val="3"/>
              <c:layout>
                <c:manualLayout>
                  <c:x val="-3.888888888888891E-2"/>
                  <c:y val="5.092592592592606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cap="all" spc="0" dirty="0" err="1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почвеннно-климат</a:t>
                    </a:r>
                    <a:r>
                      <a:rPr lang="ru-RU" sz="1600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ru-RU" sz="1600" b="1" cap="all" spc="0" dirty="0" err="1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уловия</a:t>
                    </a:r>
                    <a:endParaRPr lang="ru-RU" sz="1600" b="1" cap="all" spc="0" dirty="0">
                      <a:ln w="9000" cmpd="sng">
                        <a:solidFill>
                          <a:schemeClr val="accent4">
                            <a:shade val="50000"/>
                            <a:satMod val="120000"/>
                          </a:schemeClr>
                        </a:solidFill>
                        <a:prstDash val="solid"/>
                      </a:ln>
                      <a:gradFill>
                        <a:gsLst>
                          <a:gs pos="0">
                            <a:schemeClr val="accent4">
                              <a:shade val="20000"/>
                              <a:satMod val="245000"/>
                            </a:schemeClr>
                          </a:gs>
                          <a:gs pos="43000">
                            <a:schemeClr val="accent4">
                              <a:satMod val="255000"/>
                            </a:schemeClr>
                          </a:gs>
                          <a:gs pos="48000">
                            <a:schemeClr val="accent4">
                              <a:shade val="85000"/>
                              <a:satMod val="255000"/>
                            </a:schemeClr>
                          </a:gs>
                          <a:gs pos="100000">
                            <a:schemeClr val="accent4">
                              <a:shade val="20000"/>
                              <a:satMod val="245000"/>
                            </a:schemeClr>
                          </a:gs>
                        </a:gsLst>
                        <a:lin ang="5400000"/>
                      </a:gradFill>
                      <a:effectLst>
                        <a:reflection blurRad="12700" stA="28000" endPos="45000" dist="1000" dir="5400000" sy="-100000" algn="bl" rotWithShape="0"/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en-US" sz="1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25%</a:t>
                    </a:r>
                    <a:endParaRPr lang="en-US" dirty="0"/>
                  </a:p>
                </c:rich>
              </c:tx>
              <c:dLblPos val="bestFit"/>
            </c:dLbl>
            <c:spPr>
              <a:noFill/>
              <a:ln w="9525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600" b="1" cap="all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круговая!$A$3:$D$3</c:f>
              <c:strCache>
                <c:ptCount val="4"/>
                <c:pt idx="0">
                  <c:v>Семена</c:v>
                </c:pt>
                <c:pt idx="1">
                  <c:v>Удобрения химические средства защиты ратений </c:v>
                </c:pt>
                <c:pt idx="2">
                  <c:v>Техника и технологии</c:v>
                </c:pt>
                <c:pt idx="3">
                  <c:v>Природно-климатические условия</c:v>
                </c:pt>
              </c:strCache>
            </c:strRef>
          </c:cat>
          <c:val>
            <c:numRef>
              <c:f>круговая!$A$4:$D$4</c:f>
              <c:numCache>
                <c:formatCode>0%</c:formatCode>
                <c:ptCount val="4"/>
                <c:pt idx="0">
                  <c:v>0.2</c:v>
                </c:pt>
                <c:pt idx="1">
                  <c:v>0.25</c:v>
                </c:pt>
                <c:pt idx="2">
                  <c:v>0.30000000000000032</c:v>
                </c:pt>
                <c:pt idx="3">
                  <c:v>0.25</c:v>
                </c:pt>
              </c:numCache>
            </c:numRef>
          </c:val>
        </c:ser>
        <c:dLbls/>
        <c:firstSliceAng val="0"/>
      </c:pieChart>
      <c:spPr>
        <a:noFill/>
        <a:ln w="25400">
          <a:noFill/>
        </a:ln>
      </c:spPr>
    </c:plotArea>
    <c:plotVisOnly val="1"/>
    <c:dispBlanksAs val="zero"/>
  </c:chart>
  <c:externalData r:id="rId5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015C2-D365-4B8F-A0FB-7C4EA3BBD796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EFA53-ACC6-45FD-92FF-CF704E0406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2024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8"/>
            <a:ext cx="2946861" cy="49696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249" y="8"/>
            <a:ext cx="2946860" cy="49696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pPr>
              <a:defRPr/>
            </a:pPr>
            <a:fld id="{401A4CAF-13B8-4501-BF29-DCF9537BF71F}" type="datetimeFigureOut">
              <a:rPr lang="ru-RU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6413"/>
            <a:ext cx="5437827" cy="4466358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106"/>
            <a:ext cx="2946861" cy="49696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249" y="9428106"/>
            <a:ext cx="2946860" cy="49696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pPr>
              <a:defRPr/>
            </a:pPr>
            <a:fld id="{88E2AD2F-8291-4107-BC2D-8EF9DE500F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45833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0641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916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916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916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916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916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916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916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91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064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916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916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91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916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91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91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91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76B95-9EE9-4B25-B187-E2E0A019F248}" type="datetime1">
              <a:rPr lang="ru-RU" smtClean="0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FD75A-FE95-4580-B5EE-EA9A14E721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2E647E-78C8-4699-8F63-C0FEBAC7D1BF}" type="datetime1">
              <a:rPr lang="ru-RU" smtClean="0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8BF7B-EFC3-41AC-B6A1-F075593D581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F0D356-9C47-445E-9D21-9AC6EA00EB65}" type="datetime1">
              <a:rPr lang="ru-RU" smtClean="0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C0B11-0878-466F-B2CE-BE4AA8024CF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6EFF4-A60D-4498-9700-9089820781F7}" type="datetime1">
              <a:rPr lang="ru-RU" smtClean="0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A763A-A79E-4FB6-8AC6-8E41CC7280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4D238A-999A-4DD3-AACA-4A551DF6B534}" type="datetime1">
              <a:rPr lang="ru-RU" smtClean="0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28A38-8072-4D71-8C64-D180274E48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DE2FE2-64E1-4270-9525-AF783D6B86E4}" type="datetime1">
              <a:rPr lang="ru-RU" smtClean="0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1196F-7436-4888-B9FF-F329052AFDB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43E667-C8A4-4904-8E97-658F44E56B6B}" type="datetime1">
              <a:rPr lang="ru-RU" smtClean="0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0753C-C5D7-4723-A1EC-A2BC16EFBB7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527943-32F3-4861-A908-E2BA1203FA85}" type="datetime1">
              <a:rPr lang="ru-RU" smtClean="0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E036C-DAFC-4206-A415-CF48E23C62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F3114C-7AB8-41A0-A7D4-58961A9E8057}" type="datetime1">
              <a:rPr lang="ru-RU" smtClean="0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F41B2-5348-4BAF-B9BA-ECE07C1382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8A0D85-B7B8-4CB6-82B1-34F78019F8F9}" type="datetime1">
              <a:rPr lang="ru-RU" smtClean="0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C7C3F-34CD-43E7-A43F-9289DC4DFD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9F82EE-3D7B-4466-8481-F16AB78EFF10}" type="datetime1">
              <a:rPr lang="ru-RU" smtClean="0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15C26-9448-4962-9D8B-9F3D42F3578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0906792-6C87-44B4-99C5-9A98E4CE0DD2}" type="datetime1">
              <a:rPr lang="ru-RU" smtClean="0"/>
              <a:pPr>
                <a:defRPr/>
              </a:pPr>
              <a:t>12.02.2018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8117A6E-6597-4463-A427-E8121C1A59A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поле3.jpg"/>
          <p:cNvPicPr>
            <a:picLocks noChangeAspect="1"/>
          </p:cNvPicPr>
          <p:nvPr/>
        </p:nvPicPr>
        <p:blipFill>
          <a:blip r:embed="rId4" cstate="print">
            <a:lum bright="28000" contrast="-3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207" y="213756"/>
            <a:ext cx="8790306" cy="58734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76847" y="915943"/>
            <a:ext cx="8790306" cy="42103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  <a:defRPr/>
            </a:pPr>
            <a:r>
              <a:rPr lang="ru-RU" sz="4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Управление почвенным плодородием – как основа успешного земледелия </a:t>
            </a:r>
            <a:r>
              <a:rPr lang="ru-RU" sz="4800" b="1" dirty="0" err="1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Респубики</a:t>
            </a:r>
            <a:r>
              <a:rPr lang="ru-RU" sz="4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Татарстан</a:t>
            </a:r>
            <a:endParaRPr lang="ru-RU" sz="48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5311" y="5563942"/>
            <a:ext cx="5150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Профессор М.М. </a:t>
            </a:r>
            <a:r>
              <a:rPr lang="ru-RU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Овчаренко</a:t>
            </a:r>
            <a:endParaRPr lang="ru-RU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A763A-A79E-4FB6-8AC6-8E41CC72806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6403630"/>
              </p:ext>
            </p:extLst>
          </p:nvPr>
        </p:nvGraphicFramePr>
        <p:xfrm>
          <a:off x="843148" y="1108856"/>
          <a:ext cx="7527989" cy="548609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55061"/>
                <a:gridCol w="4351592"/>
                <a:gridCol w="2521336"/>
              </a:tblGrid>
              <a:tr h="130738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Всего обследовано площади 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 содержание подвижного фосфора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effectLst/>
                        </a:rPr>
                        <a:t>3199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3437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Р</a:t>
                      </a:r>
                      <a:r>
                        <a:rPr lang="ru-RU" sz="2400" b="1" baseline="-25000" dirty="0">
                          <a:effectLst/>
                        </a:rPr>
                        <a:t>2</a:t>
                      </a:r>
                      <a:r>
                        <a:rPr lang="ru-RU" sz="2400" b="1" dirty="0">
                          <a:effectLst/>
                        </a:rPr>
                        <a:t>О</a:t>
                      </a:r>
                      <a:r>
                        <a:rPr lang="ru-RU" sz="2400" b="1" baseline="-25000" dirty="0">
                          <a:effectLst/>
                        </a:rPr>
                        <a:t>5</a:t>
                      </a:r>
                      <a:r>
                        <a:rPr lang="ru-RU" sz="2400" b="1" dirty="0">
                          <a:effectLst/>
                        </a:rPr>
                        <a:t> мг/кг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очень низкое 20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низкое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           50 мг.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117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среднее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        100 мг.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907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повышенное 150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964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высокое 250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663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очень высокое более </a:t>
                      </a:r>
                      <a:r>
                        <a:rPr lang="ru-RU" sz="2000" b="1" dirty="0" smtClean="0">
                          <a:effectLst/>
                        </a:rPr>
                        <a:t>250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 ЕВРОПЕ  все  почвы  содержат  фосфор    выше  600мг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537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53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Площадь с низким содержанием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подвижного фосфора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996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25788" y="790737"/>
            <a:ext cx="244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n-lt"/>
              </a:rPr>
              <a:t>пашня, тыс. гектаров</a:t>
            </a:r>
            <a:endParaRPr lang="ru-RU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  <a:p>
            <a:r>
              <a:rPr lang="ru-RU" sz="1800" dirty="0" smtClean="0">
                <a:effectLst/>
              </a:rPr>
              <a:t>Площади почв по содержанию подвижного фосфора, 2017 г.</a:t>
            </a:r>
            <a:endParaRPr lang="ru-RU" dirty="0"/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657112" y="6510239"/>
            <a:ext cx="486888" cy="347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2EA763A-A79E-4FB6-8AC6-8E41CC728066}" type="slidenum">
              <a:rPr lang="ru-RU" sz="20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10</a:t>
            </a:fld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4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1861698"/>
              </p:ext>
            </p:extLst>
          </p:nvPr>
        </p:nvGraphicFramePr>
        <p:xfrm>
          <a:off x="819397" y="1163751"/>
          <a:ext cx="7754587" cy="514425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29522"/>
                <a:gridCol w="4302936"/>
                <a:gridCol w="2722129"/>
              </a:tblGrid>
              <a:tr h="12368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Всего обследовано площади 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 содержание обменного калия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3199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3229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К</a:t>
                      </a:r>
                      <a:r>
                        <a:rPr lang="ru-RU" sz="2400" b="1" baseline="-25000" dirty="0">
                          <a:effectLst/>
                        </a:rPr>
                        <a:t>2</a:t>
                      </a:r>
                      <a:r>
                        <a:rPr lang="ru-RU" sz="2400" b="1" dirty="0">
                          <a:effectLst/>
                        </a:rPr>
                        <a:t>О мг/кг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очень низкое 40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2.5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низкое 80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rgbClr val="FF0000"/>
                          </a:solidFill>
                          <a:effectLst/>
                        </a:rPr>
                        <a:t>130.5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среднее 120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536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повышенное 170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992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высокое 250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1001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очень высокое более 250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412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64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Площадь с низким содержанием 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обменного калия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133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  <a:p>
            <a:r>
              <a:rPr lang="ru-RU" sz="1800" dirty="0" smtClean="0">
                <a:effectLst/>
              </a:rPr>
              <a:t>Площади почв по содержанию обменного калия, 2017 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25786" y="794419"/>
            <a:ext cx="244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n-lt"/>
              </a:rPr>
              <a:t>пашня, тыс. гектаров</a:t>
            </a:r>
            <a:endParaRPr lang="ru-RU" b="1" dirty="0">
              <a:latin typeface="+mn-lt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11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2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Причины деградации почвенного плодородия. </a:t>
            </a:r>
          </a:p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Проблемы кислых почв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14325" y="813535"/>
            <a:ext cx="8515350" cy="1746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12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47607" y="872921"/>
            <a:ext cx="344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I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8613" y="1457696"/>
            <a:ext cx="7956467" cy="457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/>
              <a:t>Материнская </a:t>
            </a:r>
            <a:r>
              <a:rPr lang="ru-RU" sz="2400" b="1" dirty="0"/>
              <a:t>порода – кислый характер (каолинит, кремнезем, окислы </a:t>
            </a:r>
            <a:r>
              <a:rPr lang="en-US" sz="2400" b="1" dirty="0"/>
              <a:t>Al</a:t>
            </a:r>
            <a:r>
              <a:rPr lang="ru-RU" sz="2400" b="1" dirty="0"/>
              <a:t>, </a:t>
            </a:r>
            <a:r>
              <a:rPr lang="en-US" sz="2400" b="1" dirty="0"/>
              <a:t>Fe</a:t>
            </a:r>
            <a:r>
              <a:rPr lang="ru-RU" sz="2400" b="1" dirty="0"/>
              <a:t>, </a:t>
            </a:r>
            <a:r>
              <a:rPr lang="en-US" sz="2400" b="1" dirty="0" err="1"/>
              <a:t>Mn</a:t>
            </a:r>
            <a:r>
              <a:rPr lang="ru-RU" sz="2400" b="1" dirty="0"/>
              <a:t>, отсутствие карбонатов, фосфатов, калийных минералов).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/>
              <a:t> </a:t>
            </a:r>
            <a:r>
              <a:rPr lang="ru-RU" sz="2400" b="1" dirty="0" smtClean="0"/>
              <a:t>Воздействие </a:t>
            </a:r>
            <a:r>
              <a:rPr lang="ru-RU" sz="2400" b="1" dirty="0" err="1"/>
              <a:t>опада</a:t>
            </a:r>
            <a:r>
              <a:rPr lang="ru-RU" sz="2400" b="1" dirty="0"/>
              <a:t> древесных насаждений.</a:t>
            </a:r>
          </a:p>
          <a:p>
            <a:pPr marL="10795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/>
              <a:t>Ель  -  </a:t>
            </a:r>
            <a:r>
              <a:rPr lang="ru-RU" sz="2400" b="1" dirty="0" err="1" smtClean="0"/>
              <a:t>опад</a:t>
            </a:r>
            <a:r>
              <a:rPr lang="ru-RU" sz="2400" b="1" dirty="0" smtClean="0"/>
              <a:t> </a:t>
            </a:r>
            <a:r>
              <a:rPr lang="ru-RU" sz="2400" b="1" dirty="0"/>
              <a:t>хвои: рН – 1,8-2,2.</a:t>
            </a:r>
          </a:p>
          <a:p>
            <a:pPr marL="10795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/>
              <a:t>Береза  -   </a:t>
            </a:r>
            <a:r>
              <a:rPr lang="ru-RU" sz="2400" b="1" dirty="0" err="1"/>
              <a:t>опад</a:t>
            </a:r>
            <a:r>
              <a:rPr lang="ru-RU" sz="2400" b="1" dirty="0"/>
              <a:t> листвы: рН – 2,5-3,0.</a:t>
            </a:r>
          </a:p>
          <a:p>
            <a:pPr marL="1079500" indent="-3429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</a:rPr>
              <a:t>Органическое вещество - </a:t>
            </a:r>
            <a:r>
              <a:rPr lang="ru-RU" sz="2400" b="1" dirty="0" err="1" smtClean="0">
                <a:solidFill>
                  <a:srgbClr val="FF0000"/>
                </a:solidFill>
              </a:rPr>
              <a:t>фульватные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низкомолекулярные кислоты, яблочная, щавелевая, уксусная, </a:t>
            </a:r>
            <a:r>
              <a:rPr lang="ru-RU" sz="2400" b="1" dirty="0" err="1" smtClean="0">
                <a:solidFill>
                  <a:srgbClr val="FF0000"/>
                </a:solidFill>
              </a:rPr>
              <a:t>рН</a:t>
            </a:r>
            <a:r>
              <a:rPr lang="ru-RU" sz="2400" b="1" dirty="0" smtClean="0">
                <a:solidFill>
                  <a:srgbClr val="FF0000"/>
                </a:solidFill>
              </a:rPr>
              <a:t> 2,5-4,5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943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14325" y="362273"/>
            <a:ext cx="8515350" cy="1746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13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14569" y="529379"/>
            <a:ext cx="505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/>
                <a:cs typeface="Times New Roman"/>
              </a:rPr>
              <a:t>II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326" y="1216536"/>
            <a:ext cx="8515349" cy="219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Недостаток </a:t>
            </a:r>
            <a:r>
              <a:rPr lang="ru-RU" sz="2400" b="1" dirty="0"/>
              <a:t>в почве </a:t>
            </a:r>
            <a:r>
              <a:rPr lang="ru-RU" sz="2400" b="1" dirty="0" err="1"/>
              <a:t>Са</a:t>
            </a:r>
            <a:r>
              <a:rPr lang="ru-RU" sz="2400" b="1" dirty="0"/>
              <a:t>, </a:t>
            </a:r>
            <a:r>
              <a:rPr lang="en-US" sz="2400" b="1" dirty="0"/>
              <a:t>Na</a:t>
            </a:r>
            <a:r>
              <a:rPr lang="ru-RU" sz="2400" b="1" dirty="0"/>
              <a:t>, К.</a:t>
            </a:r>
          </a:p>
          <a:p>
            <a:pPr marL="342900" indent="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Недостаток </a:t>
            </a:r>
            <a:r>
              <a:rPr lang="ru-RU" sz="2400" b="1" dirty="0" err="1"/>
              <a:t>гуматов</a:t>
            </a:r>
            <a:r>
              <a:rPr lang="ru-RU" sz="2400" b="1" dirty="0"/>
              <a:t> - высоко молекулярных кислот.</a:t>
            </a:r>
          </a:p>
          <a:p>
            <a:pPr marL="342900" indent="3429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/>
              <a:t>Недостаток </a:t>
            </a:r>
            <a:r>
              <a:rPr lang="ru-RU" sz="2400" b="1" dirty="0"/>
              <a:t>набухающих глин типа бентонит, монтмориллонит, цеолит.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7662" y="3581763"/>
            <a:ext cx="665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/>
                <a:cs typeface="Times New Roman"/>
              </a:rPr>
              <a:t>III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4325" y="4353141"/>
            <a:ext cx="8515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342900">
              <a:buFont typeface="Wingdings" panose="05000000000000000000" pitchFamily="2" charset="2"/>
              <a:buChar char="Ø"/>
            </a:pPr>
            <a:r>
              <a:rPr lang="ru-RU" sz="2400" b="1" dirty="0" smtClean="0"/>
              <a:t>Отсутствие </a:t>
            </a:r>
            <a:r>
              <a:rPr lang="ru-RU" sz="2400" b="1" dirty="0"/>
              <a:t>в хозяйствах по конкретным полям, земельным участкам программы и мероприятий по сохранению и поддержанию почвенного плодородия.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9502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Приемы повышения почвенного плодородия.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14325" y="461665"/>
            <a:ext cx="8515350" cy="1746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14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157" y="1102243"/>
            <a:ext cx="21366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</a:t>
            </a: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. Бентониты.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325" y="1511039"/>
            <a:ext cx="8623100" cy="442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>
              <a:spcAft>
                <a:spcPts val="300"/>
              </a:spcAft>
            </a:pPr>
            <a:r>
              <a:rPr lang="ru-RU" sz="2200" b="1" dirty="0"/>
              <a:t>Содержат до 90% монтмориллонита (трехслойный набухающий глинистый минерал). Емкость поглощения 120-350 мг </a:t>
            </a:r>
            <a:r>
              <a:rPr lang="ru-RU" sz="2200" b="1" dirty="0" err="1"/>
              <a:t>экв</a:t>
            </a:r>
            <a:r>
              <a:rPr lang="ru-RU" sz="2200" b="1" dirty="0"/>
              <a:t>./100 гр. Увеличивается в объеме в 10-16 раз.</a:t>
            </a:r>
          </a:p>
          <a:p>
            <a:pPr indent="450000">
              <a:spcAft>
                <a:spcPts val="300"/>
              </a:spcAft>
            </a:pPr>
            <a:r>
              <a:rPr lang="ru-RU" sz="2200" b="1" dirty="0"/>
              <a:t>рН – 6-7, </a:t>
            </a:r>
            <a:r>
              <a:rPr lang="en-US" sz="2200" b="1" dirty="0" err="1"/>
              <a:t>MgO</a:t>
            </a:r>
            <a:r>
              <a:rPr lang="en-US" sz="2200" b="1" dirty="0"/>
              <a:t> </a:t>
            </a:r>
            <a:r>
              <a:rPr lang="ru-RU" sz="2200" b="1" dirty="0"/>
              <a:t>– 5-8%, К</a:t>
            </a:r>
            <a:r>
              <a:rPr lang="ru-RU" sz="2200" b="1" baseline="-25000" dirty="0"/>
              <a:t>2</a:t>
            </a:r>
            <a:r>
              <a:rPr lang="ru-RU" sz="2200" b="1" dirty="0"/>
              <a:t>О – 1,6-2,5%.</a:t>
            </a:r>
          </a:p>
          <a:p>
            <a:pPr indent="450000">
              <a:spcAft>
                <a:spcPts val="300"/>
              </a:spcAft>
            </a:pPr>
            <a:r>
              <a:rPr lang="ru-RU" sz="2200" b="1" dirty="0" smtClean="0"/>
              <a:t>При внесении хорошо </a:t>
            </a:r>
            <a:r>
              <a:rPr lang="ru-RU" sz="2200" b="1" dirty="0"/>
              <a:t>удерживает </a:t>
            </a:r>
            <a:r>
              <a:rPr lang="ru-RU" sz="2200" b="1" dirty="0" smtClean="0"/>
              <a:t>воду и улучшает структурированность почв, повышает </a:t>
            </a:r>
            <a:r>
              <a:rPr lang="ru-RU" sz="2200" b="1" dirty="0"/>
              <a:t>влагоемкость и содержание питательных элементов.</a:t>
            </a:r>
          </a:p>
          <a:p>
            <a:pPr indent="450000">
              <a:spcAft>
                <a:spcPts val="300"/>
              </a:spcAft>
            </a:pPr>
            <a:r>
              <a:rPr lang="ru-RU" sz="2200" b="1" dirty="0" smtClean="0"/>
              <a:t>При дозе </a:t>
            </a:r>
            <a:r>
              <a:rPr lang="ru-RU" sz="2200" b="1" dirty="0"/>
              <a:t>10-12 </a:t>
            </a:r>
            <a:r>
              <a:rPr lang="ru-RU" sz="2200" b="1" dirty="0" smtClean="0"/>
              <a:t>т/га вносится: К</a:t>
            </a:r>
            <a:r>
              <a:rPr lang="ru-RU" sz="2200" b="1" baseline="-25000" dirty="0" smtClean="0"/>
              <a:t>2</a:t>
            </a:r>
            <a:r>
              <a:rPr lang="ru-RU" sz="2200" b="1" dirty="0" smtClean="0"/>
              <a:t>О </a:t>
            </a:r>
            <a:r>
              <a:rPr lang="ru-RU" sz="2200" b="1" dirty="0"/>
              <a:t>– 160-200 кг/га</a:t>
            </a:r>
            <a:r>
              <a:rPr lang="ru-RU" sz="2200" b="1" dirty="0" smtClean="0"/>
              <a:t>;  </a:t>
            </a:r>
            <a:r>
              <a:rPr lang="en-US" sz="2200" b="1" dirty="0" err="1"/>
              <a:t>MgO</a:t>
            </a:r>
            <a:r>
              <a:rPr lang="en-US" sz="2200" b="1" dirty="0"/>
              <a:t> </a:t>
            </a:r>
            <a:r>
              <a:rPr lang="ru-RU" sz="2200" b="1" dirty="0"/>
              <a:t>– 500-800 </a:t>
            </a:r>
            <a:r>
              <a:rPr lang="ru-RU" sz="2200" b="1" dirty="0" smtClean="0"/>
              <a:t>кг/га.</a:t>
            </a:r>
            <a:endParaRPr lang="ru-RU" sz="2200" b="1" dirty="0"/>
          </a:p>
          <a:p>
            <a:pPr indent="450000">
              <a:spcAft>
                <a:spcPts val="300"/>
              </a:spcAft>
            </a:pPr>
            <a:r>
              <a:rPr lang="ru-RU" sz="2200" b="1" dirty="0" smtClean="0">
                <a:solidFill>
                  <a:srgbClr val="FF0000"/>
                </a:solidFill>
              </a:rPr>
              <a:t>Прибавка яровой пшеницы, озимой ржи </a:t>
            </a:r>
            <a:r>
              <a:rPr lang="ru-RU" sz="2200" b="1" dirty="0">
                <a:solidFill>
                  <a:srgbClr val="FF0000"/>
                </a:solidFill>
              </a:rPr>
              <a:t>– 7 ц/га</a:t>
            </a:r>
          </a:p>
          <a:p>
            <a:pPr indent="450000">
              <a:spcAft>
                <a:spcPts val="300"/>
              </a:spcAft>
            </a:pPr>
            <a:r>
              <a:rPr lang="ru-RU" sz="2200" b="1" dirty="0">
                <a:solidFill>
                  <a:srgbClr val="FF0000"/>
                </a:solidFill>
              </a:rPr>
              <a:t>В </a:t>
            </a:r>
            <a:r>
              <a:rPr lang="ru-RU" sz="2200" b="1" dirty="0" smtClean="0">
                <a:solidFill>
                  <a:srgbClr val="FF0000"/>
                </a:solidFill>
              </a:rPr>
              <a:t>Р Т имеется  </a:t>
            </a:r>
            <a:r>
              <a:rPr lang="ru-RU" sz="2200" b="1" dirty="0">
                <a:solidFill>
                  <a:srgbClr val="FF0000"/>
                </a:solidFill>
              </a:rPr>
              <a:t>32 месторождения, </a:t>
            </a:r>
            <a:r>
              <a:rPr lang="ru-RU" sz="2200" b="1" dirty="0" smtClean="0">
                <a:solidFill>
                  <a:srgbClr val="FF0000"/>
                </a:solidFill>
              </a:rPr>
              <a:t>например </a:t>
            </a:r>
          </a:p>
          <a:p>
            <a:pPr indent="450000">
              <a:spcAft>
                <a:spcPts val="300"/>
              </a:spcAft>
            </a:pPr>
            <a:r>
              <a:rPr lang="ru-RU" sz="2200" b="1" dirty="0" err="1" smtClean="0">
                <a:solidFill>
                  <a:srgbClr val="FF0000"/>
                </a:solidFill>
              </a:rPr>
              <a:t>Биклянское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>
                <a:solidFill>
                  <a:srgbClr val="FF0000"/>
                </a:solidFill>
              </a:rPr>
              <a:t>– 125 млн. т запас </a:t>
            </a:r>
            <a:r>
              <a:rPr lang="ru-RU" sz="2200" b="1" dirty="0"/>
              <a:t>(Ш.А. Алиев – 2004 г.).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60169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err="1" smtClean="0">
                <a:ln w="1905"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Мелиоранты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200" b="1" dirty="0" err="1" smtClean="0">
                <a:ln w="1905"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агрохимикаты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для повышения плодородия почв.</a:t>
            </a:r>
          </a:p>
        </p:txBody>
      </p:sp>
    </p:spTree>
    <p:extLst>
      <p:ext uri="{BB962C8B-B14F-4D97-AF65-F5344CB8AC3E}">
        <p14:creationId xmlns:p14="http://schemas.microsoft.com/office/powerpoint/2010/main" xmlns="" val="33585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2820" y="530869"/>
            <a:ext cx="22088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Цеолиты</a:t>
            </a:r>
            <a:endParaRPr lang="ru-RU" sz="2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14325" y="268119"/>
            <a:ext cx="8515350" cy="1746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15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5" y="930979"/>
            <a:ext cx="8515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b="1" dirty="0" smtClean="0"/>
              <a:t>Каркасные минералы, хорошие поглотители воды и питательных элементов. Содержат пустоты, канальцы, свободные полости.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5024" y="2131308"/>
            <a:ext cx="6596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Химический состав: </a:t>
            </a:r>
            <a:r>
              <a:rPr lang="ru-RU" sz="2400" b="1" dirty="0" smtClean="0">
                <a:solidFill>
                  <a:srgbClr val="0070C0"/>
                </a:solidFill>
              </a:rPr>
              <a:t>- </a:t>
            </a:r>
            <a:r>
              <a:rPr lang="ru-RU" sz="2400" b="1" dirty="0" err="1">
                <a:solidFill>
                  <a:srgbClr val="0070C0"/>
                </a:solidFill>
              </a:rPr>
              <a:t>СаО</a:t>
            </a:r>
            <a:r>
              <a:rPr lang="ru-RU" sz="2400" b="1" dirty="0">
                <a:solidFill>
                  <a:srgbClr val="0070C0"/>
                </a:solidFill>
              </a:rPr>
              <a:t> – 1,7-14%;</a:t>
            </a:r>
          </a:p>
          <a:p>
            <a:pPr marL="3135313" algn="just"/>
            <a:r>
              <a:rPr lang="ru-RU" sz="2400" b="1" dirty="0" smtClean="0">
                <a:solidFill>
                  <a:srgbClr val="0070C0"/>
                </a:solidFill>
              </a:rPr>
              <a:t>- </a:t>
            </a:r>
            <a:r>
              <a:rPr lang="en-US" sz="2400" b="1" dirty="0" err="1">
                <a:solidFill>
                  <a:srgbClr val="0070C0"/>
                </a:solidFill>
              </a:rPr>
              <a:t>MgO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– 0,5-2%;</a:t>
            </a:r>
          </a:p>
          <a:p>
            <a:pPr marL="3135313" algn="just"/>
            <a:r>
              <a:rPr lang="ru-RU" sz="2400" b="1" dirty="0">
                <a:solidFill>
                  <a:srgbClr val="0070C0"/>
                </a:solidFill>
              </a:rPr>
              <a:t>- К</a:t>
            </a:r>
            <a:r>
              <a:rPr lang="ru-RU" sz="2400" b="1" baseline="-25000" dirty="0">
                <a:solidFill>
                  <a:srgbClr val="0070C0"/>
                </a:solidFill>
              </a:rPr>
              <a:t>2</a:t>
            </a:r>
            <a:r>
              <a:rPr lang="ru-RU" sz="2400" b="1" dirty="0">
                <a:solidFill>
                  <a:srgbClr val="0070C0"/>
                </a:solidFill>
              </a:rPr>
              <a:t>О – 1,5-5,5%;</a:t>
            </a:r>
          </a:p>
          <a:p>
            <a:pPr marL="3135313" algn="just"/>
            <a:r>
              <a:rPr lang="ru-RU" sz="2400" b="1" dirty="0">
                <a:solidFill>
                  <a:srgbClr val="0070C0"/>
                </a:solidFill>
              </a:rPr>
              <a:t>- </a:t>
            </a:r>
            <a:r>
              <a:rPr lang="en-US" sz="2400" b="1" dirty="0">
                <a:solidFill>
                  <a:srgbClr val="0070C0"/>
                </a:solidFill>
              </a:rPr>
              <a:t>N</a:t>
            </a:r>
            <a:r>
              <a:rPr lang="ru-RU" sz="2400" b="1" dirty="0">
                <a:solidFill>
                  <a:srgbClr val="0070C0"/>
                </a:solidFill>
              </a:rPr>
              <a:t>а</a:t>
            </a:r>
            <a:r>
              <a:rPr lang="ru-RU" sz="2400" b="1" baseline="-25000" dirty="0">
                <a:solidFill>
                  <a:srgbClr val="0070C0"/>
                </a:solidFill>
              </a:rPr>
              <a:t>2</a:t>
            </a:r>
            <a:r>
              <a:rPr lang="ru-RU" sz="2400" b="1" dirty="0">
                <a:solidFill>
                  <a:srgbClr val="0070C0"/>
                </a:solidFill>
              </a:rPr>
              <a:t>О – 0,2-0,9%.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325" y="3722764"/>
            <a:ext cx="85153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b="1" dirty="0" smtClean="0"/>
              <a:t>После внесения улучшается </a:t>
            </a:r>
            <a:r>
              <a:rPr lang="ru-RU" sz="2400" b="1" dirty="0"/>
              <a:t>структурирование почв, содержание питательных </a:t>
            </a:r>
            <a:r>
              <a:rPr lang="ru-RU" sz="2400" b="1" dirty="0" smtClean="0"/>
              <a:t>элементов.</a:t>
            </a:r>
          </a:p>
          <a:p>
            <a:pPr indent="450000" algn="just"/>
            <a:r>
              <a:rPr lang="ru-RU" sz="2400" b="1" dirty="0" smtClean="0">
                <a:solidFill>
                  <a:srgbClr val="FF0000"/>
                </a:solidFill>
              </a:rPr>
              <a:t>от </a:t>
            </a:r>
            <a:r>
              <a:rPr lang="ru-RU" sz="2400" b="1" dirty="0">
                <a:solidFill>
                  <a:srgbClr val="FF0000"/>
                </a:solidFill>
              </a:rPr>
              <a:t>5 и 10 т/га, </a:t>
            </a:r>
            <a:r>
              <a:rPr lang="ru-RU" sz="2400" b="1" dirty="0" smtClean="0">
                <a:solidFill>
                  <a:srgbClr val="FF0000"/>
                </a:solidFill>
              </a:rPr>
              <a:t>прибавка свеклы - </a:t>
            </a:r>
            <a:r>
              <a:rPr lang="ru-RU" sz="2400" b="1" dirty="0">
                <a:solidFill>
                  <a:srgbClr val="FF0000"/>
                </a:solidFill>
              </a:rPr>
              <a:t>20 и 58 ц/га.</a:t>
            </a:r>
          </a:p>
          <a:p>
            <a:pPr indent="450000" algn="just"/>
            <a:r>
              <a:rPr lang="ru-RU" sz="2400" b="1" dirty="0">
                <a:solidFill>
                  <a:srgbClr val="FF0000"/>
                </a:solidFill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</a:rPr>
              <a:t>Р Т имеется </a:t>
            </a:r>
            <a:r>
              <a:rPr lang="ru-RU" sz="2400" b="1" dirty="0" err="1">
                <a:solidFill>
                  <a:srgbClr val="FF0000"/>
                </a:solidFill>
              </a:rPr>
              <a:t>Шатрашанское</a:t>
            </a:r>
            <a:r>
              <a:rPr lang="ru-RU" sz="2400" b="1" dirty="0">
                <a:solidFill>
                  <a:srgbClr val="FF0000"/>
                </a:solidFill>
              </a:rPr>
              <a:t> месторождение </a:t>
            </a:r>
            <a:r>
              <a:rPr lang="ru-RU" sz="2400" b="1" dirty="0" smtClean="0">
                <a:solidFill>
                  <a:srgbClr val="FF0000"/>
                </a:solidFill>
              </a:rPr>
              <a:t>с запасом </a:t>
            </a:r>
            <a:r>
              <a:rPr lang="ru-RU" sz="2400" b="1" dirty="0">
                <a:solidFill>
                  <a:srgbClr val="FF0000"/>
                </a:solidFill>
              </a:rPr>
              <a:t>100 </a:t>
            </a:r>
            <a:r>
              <a:rPr lang="ru-RU" sz="2400" b="1" dirty="0" smtClean="0">
                <a:solidFill>
                  <a:srgbClr val="FF0000"/>
                </a:solidFill>
              </a:rPr>
              <a:t>- </a:t>
            </a:r>
            <a:r>
              <a:rPr lang="ru-RU" sz="2400" b="1" dirty="0">
                <a:solidFill>
                  <a:srgbClr val="FF0000"/>
                </a:solidFill>
              </a:rPr>
              <a:t>300-400 млн. т.</a:t>
            </a:r>
          </a:p>
        </p:txBody>
      </p:sp>
    </p:spTree>
    <p:extLst>
      <p:ext uri="{BB962C8B-B14F-4D97-AF65-F5344CB8AC3E}">
        <p14:creationId xmlns:p14="http://schemas.microsoft.com/office/powerpoint/2010/main" xmlns="" val="41972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0016" y="630864"/>
            <a:ext cx="21613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3.</a:t>
            </a:r>
            <a:r>
              <a:rPr lang="ru-RU" sz="2000" b="1" dirty="0" smtClean="0"/>
              <a:t> 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Карбонаты</a:t>
            </a:r>
            <a:endParaRPr lang="ru-RU" sz="2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14324" y="291870"/>
            <a:ext cx="8515350" cy="1746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16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7511" y="1116280"/>
            <a:ext cx="840216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Aft>
                <a:spcPts val="600"/>
              </a:spcAft>
            </a:pPr>
            <a:r>
              <a:rPr lang="ru-RU" sz="2400" b="1" dirty="0" smtClean="0"/>
              <a:t>Для </a:t>
            </a:r>
            <a:r>
              <a:rPr lang="ru-RU" sz="2400" b="1" dirty="0"/>
              <a:t>повышения в почве кальция и снижения </a:t>
            </a:r>
            <a:r>
              <a:rPr lang="ru-RU" sz="2400" b="1" dirty="0" smtClean="0"/>
              <a:t>кислотности почвенного </a:t>
            </a:r>
            <a:r>
              <a:rPr lang="ru-RU" sz="2400" b="1" dirty="0"/>
              <a:t>раствора и кислых </a:t>
            </a:r>
            <a:r>
              <a:rPr lang="ru-RU" sz="2400" b="1" dirty="0" smtClean="0"/>
              <a:t>минералов, </a:t>
            </a:r>
            <a:r>
              <a:rPr lang="ru-RU" sz="2400" b="1" dirty="0"/>
              <a:t>следует искусственно вносить кальцийсодержащие вещества:</a:t>
            </a:r>
          </a:p>
          <a:p>
            <a:pPr indent="450000" algn="just">
              <a:spcAft>
                <a:spcPts val="600"/>
              </a:spcAft>
            </a:pPr>
            <a:r>
              <a:rPr lang="ru-RU" sz="2400" b="1" dirty="0"/>
              <a:t>- бетониты, цеолиты, карбонаты (мел, известняк), золу промпредприятий.</a:t>
            </a:r>
          </a:p>
          <a:p>
            <a:pPr indent="450000" algn="just">
              <a:spcAft>
                <a:spcPts val="600"/>
              </a:spcAft>
            </a:pPr>
            <a:r>
              <a:rPr lang="ru-RU" sz="2400" b="1" dirty="0"/>
              <a:t>В </a:t>
            </a:r>
            <a:r>
              <a:rPr lang="ru-RU" sz="2400" b="1" dirty="0" smtClean="0"/>
              <a:t>Р Т </a:t>
            </a:r>
            <a:r>
              <a:rPr lang="ru-RU" sz="2400" b="1" dirty="0"/>
              <a:t>внесение известковых удобрений ведется во всех </a:t>
            </a:r>
            <a:r>
              <a:rPr lang="ru-RU" sz="2400" b="1" dirty="0" smtClean="0"/>
              <a:t>районах на площади  до 80 тыс. га/год.</a:t>
            </a:r>
            <a:endParaRPr lang="ru-RU" sz="2400" b="1" dirty="0"/>
          </a:p>
          <a:p>
            <a:pPr indent="450000" algn="just">
              <a:spcAft>
                <a:spcPts val="600"/>
              </a:spcAft>
            </a:pPr>
            <a:r>
              <a:rPr lang="ru-RU" sz="2400" b="1" dirty="0"/>
              <a:t>Однако этот объем недостаточен.</a:t>
            </a:r>
          </a:p>
          <a:p>
            <a:pPr indent="450000" algn="just"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</a:rPr>
              <a:t>При наличии кислых почв 1 млн. га необходимо известковать по 200 тыс. </a:t>
            </a:r>
            <a:r>
              <a:rPr lang="ru-RU" sz="2400" b="1" dirty="0" smtClean="0">
                <a:solidFill>
                  <a:srgbClr val="FF0000"/>
                </a:solidFill>
              </a:rPr>
              <a:t>га/год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3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519" y="724648"/>
            <a:ext cx="23156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4.Фосфор</a:t>
            </a:r>
            <a:endParaRPr lang="ru-RU" sz="2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14325" y="303745"/>
            <a:ext cx="8515350" cy="1746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17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2519" y="1411945"/>
            <a:ext cx="792084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Aft>
                <a:spcPts val="600"/>
              </a:spcAft>
            </a:pPr>
            <a:r>
              <a:rPr lang="ru-RU" sz="2400" b="1" dirty="0"/>
              <a:t>В почвах </a:t>
            </a:r>
            <a:r>
              <a:rPr lang="ru-RU" sz="2400" b="1" dirty="0" smtClean="0"/>
              <a:t>РТ </a:t>
            </a:r>
            <a:r>
              <a:rPr lang="ru-RU" sz="2400" b="1" dirty="0"/>
              <a:t>фосфора в минералах нет. Фосфор искусственно привнесен в почву</a:t>
            </a:r>
            <a:r>
              <a:rPr lang="ru-RU" sz="2400" b="1" dirty="0" smtClean="0"/>
              <a:t>:</a:t>
            </a:r>
          </a:p>
          <a:p>
            <a:pPr indent="450000" algn="just">
              <a:spcAft>
                <a:spcPts val="600"/>
              </a:spcAft>
            </a:pPr>
            <a:endParaRPr lang="ru-RU" sz="800" b="1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/>
              <a:t>от </a:t>
            </a:r>
            <a:r>
              <a:rPr lang="ru-RU" sz="2400" b="1" dirty="0"/>
              <a:t>органических удобрений </a:t>
            </a:r>
            <a:endParaRPr lang="ru-RU" sz="2400" b="1" dirty="0" smtClean="0"/>
          </a:p>
          <a:p>
            <a:pPr algn="just">
              <a:spcAft>
                <a:spcPts val="600"/>
              </a:spcAft>
            </a:pPr>
            <a:r>
              <a:rPr lang="ru-RU" sz="2400" b="1" dirty="0" smtClean="0"/>
              <a:t>(</a:t>
            </a:r>
            <a:r>
              <a:rPr lang="ru-RU" sz="2400" b="1" dirty="0"/>
              <a:t>навоз, КРС, птицы, лошадей, овец</a:t>
            </a:r>
            <a:r>
              <a:rPr lang="ru-RU" sz="2400" b="1" dirty="0" smtClean="0"/>
              <a:t>);</a:t>
            </a:r>
          </a:p>
          <a:p>
            <a:pPr marL="171450" indent="-1714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800" b="1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/>
              <a:t>от </a:t>
            </a:r>
            <a:r>
              <a:rPr lang="ru-RU" sz="2400" b="1" dirty="0"/>
              <a:t>золы (трав и деревьев</a:t>
            </a:r>
            <a:r>
              <a:rPr lang="ru-RU" sz="2400" b="1" dirty="0" smtClean="0"/>
              <a:t>);</a:t>
            </a:r>
          </a:p>
          <a:p>
            <a:pPr algn="just">
              <a:spcAft>
                <a:spcPts val="600"/>
              </a:spcAft>
            </a:pPr>
            <a:endParaRPr lang="ru-RU" sz="800" b="1" dirty="0" smtClean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/>
              <a:t>от </a:t>
            </a:r>
            <a:r>
              <a:rPr lang="ru-RU" sz="2400" b="1" dirty="0"/>
              <a:t>фосфоритной муки, глауконитовых песков и внесения химических фосфорсодержащих удобрений.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27765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7226" y="929382"/>
            <a:ext cx="41801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Глауконитовые пески</a:t>
            </a:r>
            <a:endParaRPr lang="ru-RU" sz="2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14325" y="339371"/>
            <a:ext cx="8515350" cy="1746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18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3153" y="1874943"/>
            <a:ext cx="707769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  <a:spcAft>
                <a:spcPts val="600"/>
              </a:spcAft>
            </a:pPr>
            <a:r>
              <a:rPr lang="ru-RU" sz="2400" b="1" dirty="0" smtClean="0"/>
              <a:t>Глаукониты сформировались за счет организмов </a:t>
            </a:r>
            <a:r>
              <a:rPr lang="ru-RU" sz="2400" b="1" dirty="0"/>
              <a:t>живущих в море и </a:t>
            </a:r>
            <a:r>
              <a:rPr lang="ru-RU" sz="2400" b="1" dirty="0" smtClean="0"/>
              <a:t>накапливающие в скелетах </a:t>
            </a:r>
            <a:r>
              <a:rPr lang="ru-RU" sz="2400" b="1" dirty="0"/>
              <a:t>до </a:t>
            </a:r>
            <a:r>
              <a:rPr lang="ru-RU" sz="2400" b="1" dirty="0" smtClean="0"/>
              <a:t>3-20</a:t>
            </a:r>
            <a:r>
              <a:rPr lang="ru-RU" sz="2400" b="1" dirty="0"/>
              <a:t>% Р</a:t>
            </a:r>
            <a:r>
              <a:rPr lang="ru-RU" sz="2400" b="1" baseline="-25000" dirty="0"/>
              <a:t>2</a:t>
            </a:r>
            <a:r>
              <a:rPr lang="ru-RU" sz="2400" b="1" dirty="0"/>
              <a:t>О</a:t>
            </a:r>
            <a:r>
              <a:rPr lang="ru-RU" sz="2400" b="1" baseline="-25000" dirty="0"/>
              <a:t>5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indent="450000" algn="just">
              <a:lnSpc>
                <a:spcPct val="150000"/>
              </a:lnSpc>
              <a:spcAft>
                <a:spcPts val="600"/>
              </a:spcAft>
            </a:pPr>
            <a:r>
              <a:rPr lang="ru-RU" sz="2400" b="1" dirty="0" smtClean="0"/>
              <a:t>Их </a:t>
            </a:r>
            <a:r>
              <a:rPr lang="ru-RU" sz="2400" b="1" dirty="0"/>
              <a:t>отложения </a:t>
            </a:r>
            <a:r>
              <a:rPr lang="ru-RU" sz="2400" b="1" dirty="0" smtClean="0"/>
              <a:t>размером 0,1-0,5 мм находятся в </a:t>
            </a:r>
            <a:r>
              <a:rPr lang="ru-RU" sz="2400" b="1" dirty="0"/>
              <a:t>прибрежных песках.</a:t>
            </a:r>
          </a:p>
        </p:txBody>
      </p:sp>
    </p:spTree>
    <p:extLst>
      <p:ext uri="{BB962C8B-B14F-4D97-AF65-F5344CB8AC3E}">
        <p14:creationId xmlns:p14="http://schemas.microsoft.com/office/powerpoint/2010/main" xmlns="" val="29971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14325" y="219161"/>
            <a:ext cx="8515350" cy="1746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19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6903" y="395575"/>
            <a:ext cx="24938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Фосфориты</a:t>
            </a:r>
            <a:endParaRPr lang="ru-RU" sz="2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5" y="826462"/>
            <a:ext cx="8627794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Bef>
                <a:spcPts val="0"/>
              </a:spcBef>
              <a:spcAft>
                <a:spcPts val="600"/>
              </a:spcAft>
            </a:pPr>
            <a:r>
              <a:rPr lang="ru-RU" sz="2400" b="1" dirty="0" smtClean="0"/>
              <a:t>Кусковые желваки, </a:t>
            </a:r>
            <a:r>
              <a:rPr lang="ru-RU" sz="2400" b="1" dirty="0"/>
              <a:t>пластовые, концентрационные.</a:t>
            </a:r>
          </a:p>
          <a:p>
            <a:pPr indent="450000" algn="just">
              <a:spcBef>
                <a:spcPts val="0"/>
              </a:spcBef>
              <a:spcAft>
                <a:spcPts val="600"/>
              </a:spcAft>
            </a:pPr>
            <a:r>
              <a:rPr lang="ru-RU" sz="2400" b="1" dirty="0"/>
              <a:t>Фосфориты </a:t>
            </a:r>
            <a:r>
              <a:rPr lang="ru-RU" sz="2400" b="1" dirty="0" smtClean="0"/>
              <a:t>также морские </a:t>
            </a:r>
            <a:r>
              <a:rPr lang="ru-RU" sz="2400" b="1" dirty="0"/>
              <a:t>отложения с содержанием Р</a:t>
            </a:r>
            <a:r>
              <a:rPr lang="ru-RU" sz="2400" b="1" baseline="-25000" dirty="0"/>
              <a:t>2</a:t>
            </a:r>
            <a:r>
              <a:rPr lang="ru-RU" sz="2400" b="1" dirty="0"/>
              <a:t>О</a:t>
            </a:r>
            <a:r>
              <a:rPr lang="ru-RU" sz="2400" b="1" baseline="-25000" dirty="0"/>
              <a:t>5</a:t>
            </a:r>
            <a:r>
              <a:rPr lang="ru-RU" sz="2400" b="1" dirty="0"/>
              <a:t> от 3 до 34% (раковины, кости, панцири морские).</a:t>
            </a:r>
          </a:p>
          <a:p>
            <a:pPr indent="450000" algn="just">
              <a:spcBef>
                <a:spcPts val="0"/>
              </a:spcBef>
              <a:spcAft>
                <a:spcPts val="600"/>
              </a:spcAft>
            </a:pPr>
            <a:r>
              <a:rPr lang="ru-RU" sz="2400" b="1" dirty="0"/>
              <a:t>В </a:t>
            </a:r>
            <a:r>
              <a:rPr lang="ru-RU" sz="2400" b="1" dirty="0" smtClean="0"/>
              <a:t>РТ - </a:t>
            </a:r>
            <a:r>
              <a:rPr lang="ru-RU" sz="2400" b="1" dirty="0" err="1" smtClean="0"/>
              <a:t>Сендюковское</a:t>
            </a:r>
            <a:r>
              <a:rPr lang="ru-RU" sz="2400" b="1" dirty="0" smtClean="0"/>
              <a:t> месторождение;</a:t>
            </a:r>
          </a:p>
          <a:p>
            <a:pPr indent="450000" algn="just">
              <a:spcBef>
                <a:spcPts val="0"/>
              </a:spcBef>
              <a:spcAft>
                <a:spcPts val="600"/>
              </a:spcAft>
            </a:pPr>
            <a:r>
              <a:rPr lang="ru-RU" sz="2400" b="1" dirty="0" smtClean="0"/>
              <a:t>в Кировской обл. -  </a:t>
            </a:r>
            <a:r>
              <a:rPr lang="ru-RU" sz="2400" b="1" dirty="0"/>
              <a:t>Верхнекамские </a:t>
            </a:r>
            <a:r>
              <a:rPr lang="ru-RU" sz="2400" b="1" dirty="0" smtClean="0"/>
              <a:t>фосфаты. </a:t>
            </a:r>
            <a:endParaRPr lang="ru-RU" sz="2400" b="1" dirty="0"/>
          </a:p>
          <a:p>
            <a:pPr indent="450000" algn="just">
              <a:spcBef>
                <a:spcPts val="0"/>
              </a:spcBef>
              <a:spcAft>
                <a:spcPts val="600"/>
              </a:spcAft>
            </a:pPr>
            <a:r>
              <a:rPr lang="ru-RU" sz="2400" b="1" dirty="0"/>
              <a:t>В России 200 месторождений фосфоритов (</a:t>
            </a:r>
            <a:r>
              <a:rPr lang="ru-RU" sz="2400" b="1" dirty="0" smtClean="0"/>
              <a:t>наибольшие </a:t>
            </a:r>
            <a:r>
              <a:rPr lang="ru-RU" sz="2400" b="1" dirty="0"/>
              <a:t>в Мурманской, Амурской областях и Республике Якутия). </a:t>
            </a:r>
          </a:p>
          <a:p>
            <a:pPr indent="450000" algn="just">
              <a:spcBef>
                <a:spcPts val="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</a:rPr>
              <a:t>Фосфоритная мука от внесения 1-2 т/га обеспечивает потенциальный запас фосфора на 5-10 </a:t>
            </a:r>
            <a:r>
              <a:rPr lang="ru-RU" sz="2400" b="1" dirty="0" smtClean="0">
                <a:solidFill>
                  <a:srgbClr val="FF0000"/>
                </a:solidFill>
              </a:rPr>
              <a:t>лет в количестве 200-400 кг Р</a:t>
            </a:r>
            <a:r>
              <a:rPr lang="ru-RU" sz="2400" b="1" baseline="-25000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</a:rPr>
              <a:t>О</a:t>
            </a:r>
            <a:r>
              <a:rPr lang="ru-RU" sz="2400" b="1" baseline="-25000" dirty="0" smtClean="0">
                <a:solidFill>
                  <a:srgbClr val="FF0000"/>
                </a:solidFill>
              </a:rPr>
              <a:t>5</a:t>
            </a:r>
            <a:r>
              <a:rPr lang="ru-RU" sz="2400" b="1" dirty="0" smtClean="0">
                <a:solidFill>
                  <a:srgbClr val="FF0000"/>
                </a:solidFill>
              </a:rPr>
              <a:t>./га.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3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0173" y="164033"/>
            <a:ext cx="7843653" cy="634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2400" b="1" dirty="0"/>
              <a:t>Тезисы:</a:t>
            </a:r>
          </a:p>
          <a:p>
            <a:pPr>
              <a:spcAft>
                <a:spcPts val="300"/>
              </a:spcAft>
            </a:pPr>
            <a:r>
              <a:rPr lang="ru-RU" sz="2400" b="1" dirty="0"/>
              <a:t>1. </a:t>
            </a:r>
            <a:r>
              <a:rPr lang="ru-RU" sz="2400" b="1" dirty="0" smtClean="0"/>
              <a:t>Состояние </a:t>
            </a:r>
            <a:r>
              <a:rPr lang="ru-RU" sz="2400" b="1" dirty="0"/>
              <a:t>почвенного плодородия, тенденции.</a:t>
            </a:r>
          </a:p>
          <a:p>
            <a:pPr>
              <a:spcAft>
                <a:spcPts val="300"/>
              </a:spcAft>
            </a:pPr>
            <a:r>
              <a:rPr lang="ru-RU" sz="2400" b="1" dirty="0"/>
              <a:t>2. </a:t>
            </a:r>
            <a:r>
              <a:rPr lang="ru-RU" sz="2400" b="1" dirty="0" smtClean="0"/>
              <a:t>Причины </a:t>
            </a:r>
            <a:r>
              <a:rPr lang="ru-RU" sz="2400" b="1" dirty="0"/>
              <a:t>деградации почвенного плодородия. Проблемы кислых </a:t>
            </a:r>
            <a:r>
              <a:rPr lang="ru-RU" sz="2400" b="1" dirty="0" smtClean="0"/>
              <a:t>почв.</a:t>
            </a:r>
            <a:endParaRPr lang="ru-RU" sz="2400" b="1" dirty="0"/>
          </a:p>
          <a:p>
            <a:pPr>
              <a:spcAft>
                <a:spcPts val="300"/>
              </a:spcAft>
            </a:pPr>
            <a:r>
              <a:rPr lang="ru-RU" sz="2400" b="1" dirty="0"/>
              <a:t>3. </a:t>
            </a:r>
            <a:r>
              <a:rPr lang="ru-RU" sz="2400" b="1" dirty="0" smtClean="0"/>
              <a:t>Приемы </a:t>
            </a:r>
            <a:r>
              <a:rPr lang="ru-RU" sz="2400" b="1" dirty="0"/>
              <a:t>повышения почвенного плодородия. </a:t>
            </a:r>
          </a:p>
          <a:p>
            <a:pPr>
              <a:spcAft>
                <a:spcPts val="300"/>
              </a:spcAft>
            </a:pPr>
            <a:r>
              <a:rPr lang="ru-RU" sz="2400" b="1" dirty="0" err="1"/>
              <a:t>Сидераты</a:t>
            </a:r>
            <a:r>
              <a:rPr lang="ru-RU" sz="2400" b="1" dirty="0"/>
              <a:t>, солома, </a:t>
            </a:r>
            <a:r>
              <a:rPr lang="ru-RU" sz="2400" b="1" dirty="0" err="1"/>
              <a:t>многол</a:t>
            </a:r>
            <a:r>
              <a:rPr lang="ru-RU" sz="2400" b="1" dirty="0"/>
              <a:t>. травы. Пути восстановления почвенного плодородия через </a:t>
            </a:r>
            <a:r>
              <a:rPr lang="ru-RU" sz="2400" b="1" dirty="0" err="1" smtClean="0"/>
              <a:t>биологизацию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>
              <a:spcAft>
                <a:spcPts val="300"/>
              </a:spcAft>
            </a:pPr>
            <a:r>
              <a:rPr lang="ru-RU" sz="2400" b="1" dirty="0"/>
              <a:t>4</a:t>
            </a:r>
            <a:r>
              <a:rPr lang="ru-RU" sz="2400" b="1" dirty="0" smtClean="0"/>
              <a:t>. Современная </a:t>
            </a:r>
            <a:r>
              <a:rPr lang="ru-RU" sz="2400" b="1" dirty="0"/>
              <a:t>концепция питания растений. </a:t>
            </a:r>
            <a:endParaRPr lang="ru-RU" sz="2400" b="1" dirty="0" smtClean="0"/>
          </a:p>
          <a:p>
            <a:pPr>
              <a:spcAft>
                <a:spcPts val="300"/>
              </a:spcAft>
            </a:pPr>
            <a:r>
              <a:rPr lang="ru-RU" sz="2400" b="1" dirty="0" smtClean="0"/>
              <a:t>Основы </a:t>
            </a:r>
            <a:r>
              <a:rPr lang="ru-RU" sz="2400" b="1" dirty="0"/>
              <a:t>дифференцированного применения минеральных удобрений.</a:t>
            </a:r>
          </a:p>
          <a:p>
            <a:pPr>
              <a:spcAft>
                <a:spcPts val="300"/>
              </a:spcAft>
            </a:pPr>
            <a:r>
              <a:rPr lang="ru-RU" sz="2400" b="1" dirty="0"/>
              <a:t>5</a:t>
            </a:r>
            <a:r>
              <a:rPr lang="ru-RU" sz="2400" b="1" dirty="0" smtClean="0"/>
              <a:t>. Оптимизация </a:t>
            </a:r>
            <a:r>
              <a:rPr lang="ru-RU" sz="2400" b="1" dirty="0"/>
              <a:t>минерального питания через </a:t>
            </a:r>
            <a:r>
              <a:rPr lang="ru-RU" sz="2400" b="1" dirty="0" err="1"/>
              <a:t>биологизацию</a:t>
            </a:r>
            <a:r>
              <a:rPr lang="ru-RU" sz="2400" b="1" dirty="0"/>
              <a:t>.</a:t>
            </a:r>
          </a:p>
          <a:p>
            <a:pPr>
              <a:spcAft>
                <a:spcPts val="300"/>
              </a:spcAft>
            </a:pPr>
            <a:r>
              <a:rPr lang="ru-RU" sz="2400" b="1" dirty="0"/>
              <a:t>6. Рекомендации по культурам. Дробное внесение минеральных удобрений.</a:t>
            </a:r>
          </a:p>
          <a:p>
            <a:pPr>
              <a:spcAft>
                <a:spcPts val="300"/>
              </a:spcAft>
            </a:pPr>
            <a:r>
              <a:rPr lang="ru-RU" sz="2400" b="1" dirty="0"/>
              <a:t>7. </a:t>
            </a:r>
            <a:r>
              <a:rPr lang="ru-RU" sz="2400" b="1" dirty="0" smtClean="0"/>
              <a:t>Микроэлементы.</a:t>
            </a:r>
            <a:endParaRPr lang="ru-RU" sz="2400" b="1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2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1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85389" y="234550"/>
            <a:ext cx="8515350" cy="1746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20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485416"/>
            <a:ext cx="914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Биохимия фосфора в биологической системе: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259" y="1091587"/>
            <a:ext cx="86574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Aft>
                <a:spcPts val="600"/>
              </a:spcAft>
            </a:pPr>
            <a:r>
              <a:rPr lang="ru-RU" sz="2400" b="1" dirty="0"/>
              <a:t>а) в </a:t>
            </a:r>
            <a:r>
              <a:rPr lang="ru-RU" sz="2400" b="1" dirty="0" smtClean="0"/>
              <a:t>растениях фосфор обеспечивает: </a:t>
            </a:r>
          </a:p>
          <a:p>
            <a:pPr indent="450000" algn="just">
              <a:spcAft>
                <a:spcPts val="600"/>
              </a:spcAft>
            </a:pPr>
            <a:r>
              <a:rPr lang="ru-RU" sz="2400" b="1" dirty="0" smtClean="0"/>
              <a:t>- накопление </a:t>
            </a:r>
            <a:r>
              <a:rPr lang="ru-RU" sz="2400" b="1" dirty="0"/>
              <a:t>энергии от кванта </a:t>
            </a:r>
            <a:r>
              <a:rPr lang="ru-RU" sz="2400" b="1" dirty="0" smtClean="0"/>
              <a:t>света (</a:t>
            </a:r>
            <a:r>
              <a:rPr lang="ru-RU" sz="2400" b="1" dirty="0"/>
              <a:t>АТФ, АДФ</a:t>
            </a:r>
            <a:r>
              <a:rPr lang="ru-RU" sz="2400" b="1" dirty="0" smtClean="0"/>
              <a:t>);</a:t>
            </a:r>
            <a:endParaRPr lang="ru-RU" sz="2400" b="1" dirty="0"/>
          </a:p>
          <a:p>
            <a:pPr indent="450000" algn="just">
              <a:spcAft>
                <a:spcPts val="600"/>
              </a:spcAft>
            </a:pPr>
            <a:r>
              <a:rPr lang="ru-RU" sz="2400" b="1" dirty="0"/>
              <a:t>- </a:t>
            </a:r>
            <a:r>
              <a:rPr lang="ru-RU" sz="2400" b="1" dirty="0" smtClean="0"/>
              <a:t>образование </a:t>
            </a:r>
            <a:r>
              <a:rPr lang="ru-RU" sz="2400" b="1" dirty="0"/>
              <a:t>углеводов, жиров, фосфолипидов;</a:t>
            </a:r>
          </a:p>
          <a:p>
            <a:pPr indent="450000" algn="just">
              <a:spcAft>
                <a:spcPts val="600"/>
              </a:spcAft>
            </a:pPr>
            <a:r>
              <a:rPr lang="ru-RU" sz="2400" b="1" dirty="0"/>
              <a:t>б) в животных:</a:t>
            </a:r>
          </a:p>
          <a:p>
            <a:pPr indent="450000" algn="just">
              <a:spcAft>
                <a:spcPts val="600"/>
              </a:spcAft>
            </a:pPr>
            <a:r>
              <a:rPr lang="ru-RU" sz="2400" b="1" dirty="0"/>
              <a:t>- накопление и передача энергии от углеводов, сахаров, жиров (АТФ, АДФ);</a:t>
            </a:r>
          </a:p>
          <a:p>
            <a:pPr indent="450000" algn="just">
              <a:spcAft>
                <a:spcPts val="600"/>
              </a:spcAft>
              <a:buFontTx/>
              <a:buChar char="-"/>
            </a:pPr>
            <a:r>
              <a:rPr lang="ru-RU" sz="2400" b="1" dirty="0" smtClean="0"/>
              <a:t>формирование </a:t>
            </a:r>
            <a:r>
              <a:rPr lang="ru-RU" sz="2400" b="1" dirty="0"/>
              <a:t>костей, совместно с </a:t>
            </a:r>
            <a:r>
              <a:rPr lang="ru-RU" sz="2400" b="1" dirty="0" err="1"/>
              <a:t>Са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indent="450000" algn="just">
              <a:spcAft>
                <a:spcPts val="600"/>
              </a:spcAft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</a:rPr>
              <a:t>Фосфор из </a:t>
            </a:r>
            <a:r>
              <a:rPr lang="ru-RU" sz="2400" b="1" dirty="0">
                <a:solidFill>
                  <a:srgbClr val="FF0000"/>
                </a:solidFill>
              </a:rPr>
              <a:t>растений животными усваивается на 70%,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indent="450000" algn="just">
              <a:spcAft>
                <a:spcPts val="600"/>
              </a:spcAft>
              <a:buFontTx/>
              <a:buChar char="-"/>
            </a:pPr>
            <a:r>
              <a:rPr lang="ru-RU" sz="2400" b="1" dirty="0" smtClean="0"/>
              <a:t>человек </a:t>
            </a:r>
            <a:r>
              <a:rPr lang="ru-RU" sz="2400" b="1" dirty="0"/>
              <a:t>из пищи также усваивает 70</a:t>
            </a:r>
            <a:r>
              <a:rPr lang="ru-RU" sz="2400" b="1" dirty="0" smtClean="0"/>
              <a:t>%, </a:t>
            </a:r>
          </a:p>
          <a:p>
            <a:pPr indent="450000" algn="just">
              <a:spcAft>
                <a:spcPts val="600"/>
              </a:spcAft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</a:rPr>
              <a:t>животные </a:t>
            </a:r>
            <a:r>
              <a:rPr lang="ru-RU" sz="2400" b="1" dirty="0">
                <a:solidFill>
                  <a:srgbClr val="FF0000"/>
                </a:solidFill>
              </a:rPr>
              <a:t>получающие фосфор из </a:t>
            </a:r>
            <a:r>
              <a:rPr lang="ru-RU" sz="2400" b="1" dirty="0" smtClean="0">
                <a:solidFill>
                  <a:srgbClr val="FF0000"/>
                </a:solidFill>
              </a:rPr>
              <a:t>мин. </a:t>
            </a:r>
            <a:r>
              <a:rPr lang="ru-RU" sz="2400" b="1" dirty="0">
                <a:solidFill>
                  <a:srgbClr val="FF0000"/>
                </a:solidFill>
              </a:rPr>
              <a:t>добавок, усваивают </a:t>
            </a:r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</a:rPr>
              <a:t>0-45</a:t>
            </a:r>
            <a:r>
              <a:rPr lang="ru-RU" sz="2400" b="1" dirty="0" smtClean="0">
                <a:solidFill>
                  <a:srgbClr val="FF0000"/>
                </a:solidFill>
              </a:rPr>
              <a:t>%.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14325" y="268119"/>
            <a:ext cx="8515350" cy="1746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21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" y="1190317"/>
            <a:ext cx="851534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Aft>
                <a:spcPts val="600"/>
              </a:spcAft>
            </a:pPr>
            <a:r>
              <a:rPr lang="ru-RU" sz="2400" b="1" dirty="0">
                <a:solidFill>
                  <a:srgbClr val="0070C0"/>
                </a:solidFill>
              </a:rPr>
              <a:t>Человеку ежедневно требуется</a:t>
            </a:r>
            <a:r>
              <a:rPr lang="ru-RU" sz="2400" b="1" dirty="0" smtClean="0">
                <a:solidFill>
                  <a:srgbClr val="0070C0"/>
                </a:solidFill>
              </a:rPr>
              <a:t>:</a:t>
            </a:r>
          </a:p>
          <a:p>
            <a:pPr indent="450000" algn="just">
              <a:spcAft>
                <a:spcPts val="600"/>
              </a:spcAft>
            </a:pPr>
            <a:endParaRPr lang="ru-RU" sz="800" b="1" dirty="0">
              <a:solidFill>
                <a:srgbClr val="0070C0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/>
              <a:t>беременным </a:t>
            </a:r>
            <a:r>
              <a:rPr lang="ru-RU" sz="2400" b="1" dirty="0"/>
              <a:t>и кормящим женщинам </a:t>
            </a:r>
            <a:endParaRPr lang="ru-RU" sz="2400" b="1" dirty="0" smtClean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/>
              <a:t>– </a:t>
            </a:r>
            <a:r>
              <a:rPr lang="ru-RU" sz="2400" b="1" dirty="0"/>
              <a:t>1500 мг/сутки;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</a:rPr>
              <a:t>детям </a:t>
            </a:r>
            <a:r>
              <a:rPr lang="ru-RU" sz="2400" b="1" dirty="0">
                <a:solidFill>
                  <a:srgbClr val="FF0000"/>
                </a:solidFill>
              </a:rPr>
              <a:t>800-1200 мг/ Р</a:t>
            </a:r>
            <a:r>
              <a:rPr lang="ru-RU" sz="2400" b="1" baseline="-25000" dirty="0">
                <a:solidFill>
                  <a:srgbClr val="FF0000"/>
                </a:solidFill>
              </a:rPr>
              <a:t>2</a:t>
            </a:r>
            <a:r>
              <a:rPr lang="ru-RU" sz="2400" b="1" dirty="0">
                <a:solidFill>
                  <a:srgbClr val="FF0000"/>
                </a:solidFill>
              </a:rPr>
              <a:t>О</a:t>
            </a:r>
            <a:r>
              <a:rPr lang="ru-RU" sz="2400" b="1" baseline="-25000" dirty="0">
                <a:solidFill>
                  <a:srgbClr val="FF0000"/>
                </a:solidFill>
              </a:rPr>
              <a:t>5 </a:t>
            </a:r>
            <a:r>
              <a:rPr lang="ru-RU" sz="2400" b="1" dirty="0">
                <a:solidFill>
                  <a:srgbClr val="FF0000"/>
                </a:solidFill>
              </a:rPr>
              <a:t>сутки.</a:t>
            </a:r>
          </a:p>
          <a:p>
            <a:pPr indent="450000" algn="just">
              <a:spcAft>
                <a:spcPts val="600"/>
              </a:spcAft>
            </a:pPr>
            <a:r>
              <a:rPr lang="ru-RU" sz="2400" b="1" dirty="0">
                <a:solidFill>
                  <a:srgbClr val="0070C0"/>
                </a:solidFill>
              </a:rPr>
              <a:t>Человек потребляет фосфор: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/>
              <a:t>из </a:t>
            </a:r>
            <a:r>
              <a:rPr lang="ru-RU" sz="2400" b="1" dirty="0"/>
              <a:t>говядины – 250 мг/100гр;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/>
              <a:t>из </a:t>
            </a:r>
            <a:r>
              <a:rPr lang="ru-RU" sz="2400" b="1" dirty="0"/>
              <a:t>яиц куриных - 250 мг/100гр;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/>
              <a:t>из </a:t>
            </a:r>
            <a:r>
              <a:rPr lang="ru-RU" sz="2400" b="1" dirty="0"/>
              <a:t>пшеничного хлеба (грубого помола</a:t>
            </a:r>
            <a:r>
              <a:rPr lang="ru-RU" sz="2400" b="1" dirty="0" smtClean="0"/>
              <a:t>) </a:t>
            </a:r>
            <a:endParaRPr lang="ru-RU" sz="2400" b="1" dirty="0" smtClean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/>
              <a:t>– </a:t>
            </a:r>
            <a:r>
              <a:rPr lang="ru-RU" sz="2400" b="1" dirty="0" smtClean="0"/>
              <a:t>250 </a:t>
            </a:r>
            <a:r>
              <a:rPr lang="ru-RU" sz="2400" b="1" dirty="0"/>
              <a:t>мг/100гр;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/>
              <a:t>из </a:t>
            </a:r>
            <a:r>
              <a:rPr lang="ru-RU" sz="2400" b="1" dirty="0"/>
              <a:t>морской рыбы – 280 мг/100гр.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" y="570589"/>
            <a:ext cx="914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Биохимия фосфора в </a:t>
            </a:r>
            <a:r>
              <a:rPr lang="ru-RU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биологическо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системе: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2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5024" y="450903"/>
            <a:ext cx="36338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5.Калийные удобрения</a:t>
            </a:r>
            <a:endParaRPr lang="ru-RU" sz="2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14325" y="232493"/>
            <a:ext cx="8515350" cy="1746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22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5" y="1036136"/>
            <a:ext cx="851535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Aft>
                <a:spcPts val="600"/>
              </a:spcAft>
            </a:pPr>
            <a:r>
              <a:rPr lang="ru-RU" sz="2400" b="1" dirty="0">
                <a:solidFill>
                  <a:srgbClr val="FF0000"/>
                </a:solidFill>
              </a:rPr>
              <a:t>В почвах Республики Татарстан калий содержится от выветривания гидрослюд, в которых находится калий-ион</a:t>
            </a:r>
            <a:r>
              <a:rPr lang="ru-RU" sz="2400" b="1" dirty="0"/>
              <a:t>.</a:t>
            </a:r>
          </a:p>
          <a:p>
            <a:pPr indent="450000" algn="just">
              <a:spcAft>
                <a:spcPts val="600"/>
              </a:spcAft>
            </a:pPr>
            <a:r>
              <a:rPr lang="ru-RU" sz="2400" b="1" dirty="0"/>
              <a:t>Другие источники </a:t>
            </a:r>
            <a:r>
              <a:rPr lang="ru-RU" sz="2400" b="1" dirty="0" smtClean="0"/>
              <a:t>поступления калия:</a:t>
            </a:r>
            <a:endParaRPr lang="ru-RU" sz="2400" b="1" dirty="0"/>
          </a:p>
          <a:p>
            <a:pPr indent="450000" algn="just">
              <a:spcAft>
                <a:spcPts val="600"/>
              </a:spcAft>
            </a:pPr>
            <a:r>
              <a:rPr lang="ru-RU" sz="2400" b="1" dirty="0"/>
              <a:t>- органические </a:t>
            </a:r>
            <a:r>
              <a:rPr lang="ru-RU" sz="2400" b="1" dirty="0" smtClean="0"/>
              <a:t>удобрения: навоз</a:t>
            </a:r>
            <a:r>
              <a:rPr lang="ru-RU" sz="2400" b="1" dirty="0"/>
              <a:t>, КРС, лошадей, овец, </a:t>
            </a:r>
            <a:r>
              <a:rPr lang="ru-RU" sz="2400" b="1" dirty="0" smtClean="0"/>
              <a:t>птиц;</a:t>
            </a:r>
            <a:endParaRPr lang="ru-RU" sz="2400" b="1" dirty="0"/>
          </a:p>
          <a:p>
            <a:pPr indent="450000" algn="just">
              <a:spcAft>
                <a:spcPts val="600"/>
              </a:spcAft>
            </a:pPr>
            <a:r>
              <a:rPr lang="ru-RU" sz="2400" b="1" dirty="0"/>
              <a:t>- зола растительного и древесного происхождения;</a:t>
            </a:r>
          </a:p>
          <a:p>
            <a:pPr indent="450000" algn="just">
              <a:spcAft>
                <a:spcPts val="600"/>
              </a:spcAft>
            </a:pPr>
            <a:r>
              <a:rPr lang="ru-RU" sz="2400" b="1" dirty="0"/>
              <a:t>- растительный </a:t>
            </a:r>
            <a:r>
              <a:rPr lang="ru-RU" sz="2400" b="1" dirty="0" err="1"/>
              <a:t>опад</a:t>
            </a:r>
            <a:r>
              <a:rPr lang="ru-RU" sz="2400" b="1" dirty="0"/>
              <a:t> и корневая система:</a:t>
            </a:r>
          </a:p>
          <a:p>
            <a:pPr indent="450000" algn="just">
              <a:spcAft>
                <a:spcPts val="600"/>
              </a:spcAft>
            </a:pPr>
            <a:r>
              <a:rPr lang="ru-RU" sz="2400" b="1" dirty="0"/>
              <a:t>- подтягивание глубинных засоленных вод в верхние горизонты;</a:t>
            </a:r>
          </a:p>
          <a:p>
            <a:pPr indent="450000" algn="just">
              <a:spcAft>
                <a:spcPts val="600"/>
              </a:spcAft>
            </a:pPr>
            <a:r>
              <a:rPr lang="ru-RU" sz="2400" b="1" dirty="0"/>
              <a:t>- внесение химических МУ </a:t>
            </a:r>
            <a:r>
              <a:rPr lang="ru-RU" sz="2400" b="1" dirty="0" smtClean="0"/>
              <a:t>содержащих калий </a:t>
            </a:r>
            <a:r>
              <a:rPr lang="ru-RU" sz="2400" b="1" dirty="0"/>
              <a:t>удобрений и </a:t>
            </a:r>
            <a:r>
              <a:rPr lang="ru-RU" sz="2400" b="1" dirty="0" err="1" smtClean="0"/>
              <a:t>мелиорантов</a:t>
            </a:r>
            <a:r>
              <a:rPr lang="ru-RU" sz="2400" b="1" dirty="0" smtClean="0"/>
              <a:t>: бентониты</a:t>
            </a:r>
            <a:r>
              <a:rPr lang="ru-RU" sz="2400" b="1" dirty="0"/>
              <a:t>, </a:t>
            </a:r>
            <a:r>
              <a:rPr lang="ru-RU" sz="2400" b="1" dirty="0" smtClean="0"/>
              <a:t>цеолиты.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3222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29605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ИЗВЕСТКОВАНИЕ</a:t>
            </a:r>
            <a:endParaRPr lang="ru-RU" sz="2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175" y="1113915"/>
            <a:ext cx="862965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Чтобы не тратить азотные удобрения на кислых почвах и не подкислять почву аммиачной селитрой необходимо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:</a:t>
            </a:r>
          </a:p>
          <a:p>
            <a:pPr lvl="0" indent="457200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–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ежегодно внесение извести от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7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т/га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и более на площади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200 тыс. га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.</a:t>
            </a:r>
          </a:p>
          <a:p>
            <a:pPr indent="457200">
              <a:lnSpc>
                <a:spcPct val="20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За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7 лет </a:t>
            </a:r>
            <a:r>
              <a:rPr lang="ru-RU" sz="2800" b="1" dirty="0" err="1">
                <a:solidFill>
                  <a:srgbClr val="C00000"/>
                </a:solidFill>
                <a:latin typeface="+mn-lt"/>
              </a:rPr>
              <a:t>произвесткуется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 1 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400 млн.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га.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14325" y="268119"/>
            <a:ext cx="8515350" cy="1746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23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44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27652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ФОСФОРИТОВАНИЕ</a:t>
            </a:r>
            <a:endParaRPr lang="ru-RU" sz="2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850" y="1254026"/>
            <a:ext cx="851534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Чтобы не удорожать себестоимость за счет применения фосфорных удобрений необходимо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:</a:t>
            </a:r>
          </a:p>
          <a:p>
            <a:pPr indent="457200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-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ежегодно вносить фосфоритную муку на площади 100 тыс. га в норме от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500кг  – 1000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кг/га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, включая и среднеобеспеченные почвы по содержанию фосфора.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14325" y="268119"/>
            <a:ext cx="8515350" cy="1746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24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7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A763A-A79E-4FB6-8AC6-8E41CC72806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49691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КАЛИЕВАНИЕ</a:t>
            </a:r>
            <a:endParaRPr lang="ru-RU" sz="2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3875" y="1742986"/>
            <a:ext cx="80962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Включить применение калийных удобрений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в чистом виде на площади 100 тыс. га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для низко – и среднеобеспеченных калием почв.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14325" y="268119"/>
            <a:ext cx="8515350" cy="1746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 txBox="1">
            <a:spLocks/>
          </p:cNvSpPr>
          <p:nvPr/>
        </p:nvSpPr>
        <p:spPr>
          <a:xfrm>
            <a:off x="8657112" y="6510239"/>
            <a:ext cx="486888" cy="347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2EA763A-A79E-4FB6-8AC6-8E41CC728066}" type="slidenum">
              <a:rPr lang="ru-RU" sz="20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25</a:t>
            </a:fld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8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9227043"/>
              </p:ext>
            </p:extLst>
          </p:nvPr>
        </p:nvGraphicFramePr>
        <p:xfrm>
          <a:off x="644236" y="1642819"/>
          <a:ext cx="7665522" cy="490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127" y="850983"/>
            <a:ext cx="9144000" cy="6155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  <a:p>
            <a:r>
              <a:rPr lang="ru-RU" sz="1800" dirty="0"/>
              <a:t>Роль факторов в формировании урожая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944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Пути восстановления почвенного плодородия через </a:t>
            </a:r>
            <a:r>
              <a:rPr lang="ru-RU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биологизацию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26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3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69"/>
          <a:stretch/>
        </p:blipFill>
        <p:spPr>
          <a:xfrm>
            <a:off x="0" y="1448790"/>
            <a:ext cx="9144000" cy="48564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Современная концепция питания растений.</a:t>
            </a:r>
          </a:p>
          <a:p>
            <a:pPr algn="ctr">
              <a:defRPr/>
            </a:pP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Основы дифференцированного применения МУ.</a:t>
            </a:r>
            <a:endParaRPr lang="ru-RU" sz="2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27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3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A763A-A79E-4FB6-8AC6-8E41CC72806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  <a:p>
            <a:r>
              <a:rPr lang="ru-RU" sz="1800" dirty="0">
                <a:effectLst/>
              </a:rPr>
              <a:t>Потребление минеральных удобрений (</a:t>
            </a:r>
            <a:r>
              <a:rPr lang="en-US" sz="1800" dirty="0">
                <a:effectLst/>
              </a:rPr>
              <a:t>NPK</a:t>
            </a:r>
            <a:r>
              <a:rPr lang="ru-RU" sz="1800" dirty="0">
                <a:effectLst/>
              </a:rPr>
              <a:t>) в отдельных странах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0458467"/>
              </p:ext>
            </p:extLst>
          </p:nvPr>
        </p:nvGraphicFramePr>
        <p:xfrm>
          <a:off x="783771" y="914396"/>
          <a:ext cx="7042068" cy="545003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21034"/>
                <a:gridCol w="3521034"/>
              </a:tblGrid>
              <a:tr h="87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Страна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кг. </a:t>
                      </a:r>
                      <a:r>
                        <a:rPr lang="ru-RU" sz="2000" b="1" dirty="0" err="1">
                          <a:effectLst/>
                        </a:rPr>
                        <a:t>д.в</a:t>
                      </a:r>
                      <a:r>
                        <a:rPr lang="ru-RU" sz="2000" b="1" dirty="0">
                          <a:effectLst/>
                        </a:rPr>
                        <a:t>. на 1 гектар посевной площади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5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мире, среднее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Великобритания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203,5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Польша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202,0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Венгрия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Канада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88,3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Белоруссия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1"/>
          <p:cNvSpPr txBox="1">
            <a:spLocks/>
          </p:cNvSpPr>
          <p:nvPr/>
        </p:nvSpPr>
        <p:spPr>
          <a:xfrm>
            <a:off x="8657112" y="6510239"/>
            <a:ext cx="486888" cy="347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2EA763A-A79E-4FB6-8AC6-8E41CC728066}" type="slidenum">
              <a:rPr lang="ru-RU" sz="20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28</a:t>
            </a:fld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4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7" y="0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Сведения о внесении и приобретении сельскохозяйственными </a:t>
            </a:r>
          </a:p>
          <a:p>
            <a:pPr algn="ctr">
              <a:defRPr/>
            </a:pP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товаропроизводителями минеральных 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удобрений в РТ</a:t>
            </a:r>
            <a:endParaRPr lang="ru-RU" sz="2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5601644"/>
              </p:ext>
            </p:extLst>
          </p:nvPr>
        </p:nvGraphicFramePr>
        <p:xfrm>
          <a:off x="848712" y="878772"/>
          <a:ext cx="7453747" cy="24726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384783"/>
                <a:gridCol w="1068964"/>
              </a:tblGrid>
              <a:tr h="1170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Приобретено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с.01.2017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12.2017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тыс.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д.в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4925" marR="349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2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172,3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978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МУ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01.01.2018, тыс.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д.в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4925" marR="349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ru-RU" sz="3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5232701"/>
              </p:ext>
            </p:extLst>
          </p:nvPr>
        </p:nvGraphicFramePr>
        <p:xfrm>
          <a:off x="222908" y="3598223"/>
          <a:ext cx="3873207" cy="21256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31240"/>
                <a:gridCol w="2041967"/>
              </a:tblGrid>
              <a:tr h="5900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Внесено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2017 году</a:t>
                      </a:r>
                    </a:p>
                  </a:txBody>
                  <a:tcPr marL="34925" marR="349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62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д.в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д.в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./га посевной площади</a:t>
                      </a:r>
                    </a:p>
                  </a:txBody>
                  <a:tcPr marL="34925" marR="349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9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190,8</a:t>
                      </a: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</a:t>
                      </a:r>
                    </a:p>
                  </a:txBody>
                  <a:tcPr marL="34925" marR="349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823246"/>
              </p:ext>
            </p:extLst>
          </p:nvPr>
        </p:nvGraphicFramePr>
        <p:xfrm>
          <a:off x="4345379" y="3610100"/>
          <a:ext cx="4620490" cy="21969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8505"/>
                <a:gridCol w="1114236"/>
                <a:gridCol w="1099041"/>
                <a:gridCol w="1268708"/>
              </a:tblGrid>
              <a:tr h="128580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удобрен. посевной 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площади</a:t>
                      </a:r>
                    </a:p>
                  </a:txBody>
                  <a:tcPr marL="34925" marR="349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удобренной пашни</a:t>
                      </a: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</a:p>
                  </a:txBody>
                  <a:tcPr marL="34925" marR="349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3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4925" marR="349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4925" marR="349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0" marR="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34925" marR="349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317911" y="2291235"/>
            <a:ext cx="8515350" cy="1746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29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9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Агроклиматические условия зон Татарстана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7417929"/>
              </p:ext>
            </p:extLst>
          </p:nvPr>
        </p:nvGraphicFramePr>
        <p:xfrm>
          <a:off x="118752" y="651670"/>
          <a:ext cx="8769930" cy="548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43130"/>
                <a:gridCol w="1206317"/>
                <a:gridCol w="1700907"/>
                <a:gridCol w="1083227"/>
                <a:gridCol w="931323"/>
                <a:gridCol w="880612"/>
                <a:gridCol w="1224414"/>
              </a:tblGrid>
              <a:tr h="16192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Природно-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Экономи-ческие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зоны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Σt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 100C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период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периода активной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вегетации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(дней)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осадков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ГТК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снежного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покрова, см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вег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мм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май-июнь,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Казанская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пригородная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2150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менее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130-135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и более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88-95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41-42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Предкамская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2150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менее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130-135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и более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88-97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41-42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Предволжская</a:t>
                      </a:r>
                      <a:endParaRPr lang="ru-RU" sz="19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2200-2250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130-137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230-250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88-94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32-40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Восточная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2150-2200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135-137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240-250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80-94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0,9-1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38-41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402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Юго-Восточная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2100-2200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120-135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220-260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83-95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0,9-1,1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38-41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Закамская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2250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135-140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220-230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80-95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32-40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3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2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  <a:p>
            <a:r>
              <a:rPr lang="ru-RU" sz="1800" dirty="0" smtClean="0">
                <a:effectLst/>
              </a:rPr>
              <a:t>Влияние элементов питания на рост и развитие растений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3138" y="801376"/>
            <a:ext cx="8443356" cy="547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и качество урожая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к стрессам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СаСО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фотосинтеза и образования хлорофилла - М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связывания свободного азота (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Мо, В,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азота и фосфора в растении (В,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Мо);</a:t>
            </a: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белков и витаминов С, В, Р (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Мо,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углеводородов (В);</a:t>
            </a: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нитратов (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,С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клубеньков у бобовых (С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,В, Мо).</a:t>
            </a:r>
          </a:p>
        </p:txBody>
      </p:sp>
      <p:pic>
        <p:nvPicPr>
          <p:cNvPr id="5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30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8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9144000" cy="6155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sz="800" dirty="0"/>
          </a:p>
          <a:p>
            <a:r>
              <a:rPr lang="ru-RU" dirty="0"/>
              <a:t>ДОЗЫ ПОТРЕБЛЕНИЯ АЗОТА РАСТЕНИЯМИ</a:t>
            </a:r>
          </a:p>
          <a:p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38498" y="1959431"/>
            <a:ext cx="466700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А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.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Вид и форма удобрения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Б.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Доза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В.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Время внесения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Г.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Способ внесения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9225" y="1140039"/>
            <a:ext cx="5685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+mn-lt"/>
              </a:rPr>
              <a:t>I</a:t>
            </a:r>
            <a:r>
              <a:rPr lang="ru-RU" sz="2800" b="1" u="sng" dirty="0">
                <a:solidFill>
                  <a:srgbClr val="C00000"/>
                </a:solidFill>
                <a:latin typeface="+mn-lt"/>
              </a:rPr>
              <a:t>. Управление питанием растений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1" y="3041858"/>
            <a:ext cx="4343728" cy="3257796"/>
          </a:xfrm>
          <a:prstGeom prst="rect">
            <a:avLst/>
          </a:prstGeom>
        </p:spPr>
      </p:pic>
      <p:pic>
        <p:nvPicPr>
          <p:cNvPr id="8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31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2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4471"/>
            <a:ext cx="9144000" cy="6155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sz="800" dirty="0"/>
          </a:p>
          <a:p>
            <a:r>
              <a:rPr lang="ru-RU" dirty="0"/>
              <a:t>ДОЗЫ ПОТРЕБЛЕНИЯ АЗОТА РАСТЕНИЯМИ</a:t>
            </a:r>
          </a:p>
          <a:p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8758" y="760024"/>
            <a:ext cx="85621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А.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Выбор правильного вида и формы начинается с ответа на вопрос: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Какие именно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элементы питания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необходимы?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+mn-lt"/>
              </a:rPr>
              <a:t>Элементы лимитирующие урожайность могут быть определены по результатам агрохимического анализа почв, окраске листьев, анализу растений по фазам вегетации.</a:t>
            </a:r>
          </a:p>
        </p:txBody>
      </p:sp>
      <p:pic>
        <p:nvPicPr>
          <p:cNvPr id="6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32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61555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sz="800" dirty="0"/>
          </a:p>
          <a:p>
            <a:r>
              <a:rPr lang="ru-RU" dirty="0"/>
              <a:t>ДОЗЫ ПОТРЕБЛЕНИЯ АЗОТА РАСТЕНИЯМИ</a:t>
            </a:r>
          </a:p>
          <a:p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3132" y="615555"/>
            <a:ext cx="8597735" cy="5339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800" b="1" u="sng" dirty="0">
                <a:solidFill>
                  <a:srgbClr val="C00000"/>
                </a:solidFill>
                <a:latin typeface="+mn-lt"/>
              </a:rPr>
              <a:t>Определили</a:t>
            </a:r>
            <a:r>
              <a:rPr lang="ru-RU" sz="2800" b="1" u="sng" dirty="0" smtClean="0">
                <a:solidFill>
                  <a:srgbClr val="C00000"/>
                </a:solidFill>
                <a:latin typeface="+mn-lt"/>
              </a:rPr>
              <a:t>:</a:t>
            </a:r>
          </a:p>
          <a:p>
            <a:pPr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endParaRPr lang="ru-RU" sz="1600" b="1" u="sng" dirty="0">
              <a:solidFill>
                <a:srgbClr val="C00000"/>
              </a:solidFill>
              <a:latin typeface="+mn-lt"/>
            </a:endParaRPr>
          </a:p>
          <a:p>
            <a:pPr marL="342900" indent="-342900"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latin typeface="+mn-lt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N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– азот - в нитратной (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О</a:t>
            </a:r>
            <a:r>
              <a:rPr lang="ru-RU" sz="2400" b="1" baseline="-25000" dirty="0">
                <a:solidFill>
                  <a:srgbClr val="002060"/>
                </a:solidFill>
                <a:latin typeface="+mn-lt"/>
              </a:rPr>
              <a:t>2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) и аммонийной (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Н</a:t>
            </a:r>
            <a:r>
              <a:rPr lang="ru-RU" sz="2400" b="1" baseline="-25000" dirty="0">
                <a:solidFill>
                  <a:srgbClr val="002060"/>
                </a:solidFill>
                <a:latin typeface="+mn-lt"/>
              </a:rPr>
              <a:t>4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);</a:t>
            </a:r>
          </a:p>
          <a:p>
            <a:pPr marL="342900" indent="-342900"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latin typeface="+mn-lt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P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– фосфор – в почве его всегда нет, т.к. он не имеет минералов содержащихся в материнской породе;</a:t>
            </a:r>
          </a:p>
          <a:p>
            <a:pPr marL="342900" indent="-342900"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latin typeface="+mn-lt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K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– калий – имеется в гидрослюдах в почве и калиево-шпатовых микроклинах;</a:t>
            </a:r>
          </a:p>
          <a:p>
            <a:pPr marL="342900" indent="-342900"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+mn-lt"/>
              </a:rPr>
              <a:t>Са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и М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g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– в почве может появляться от доломита, мела, карбонатов (в почвах Татарстана этих элементов нет);</a:t>
            </a:r>
          </a:p>
          <a:p>
            <a:pPr marL="342900" indent="-342900" algn="just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400" b="1" dirty="0">
                <a:latin typeface="+mn-lt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S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– сера – в почвах нет, появляется за счет серных дождей (вулканических, от сжигания угля, топлива и др.).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33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1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094" y="4071257"/>
            <a:ext cx="6129135" cy="2046514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56" y="1698901"/>
            <a:ext cx="3058830" cy="178580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8049" y="1729982"/>
            <a:ext cx="3058830" cy="178580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37025" y="358073"/>
            <a:ext cx="657225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Форма: твердая и жидкая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1409" y="1660798"/>
            <a:ext cx="3620124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/>
              </a:rPr>
              <a:t>Простые</a:t>
            </a: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АММИАЧНАЯ СЕЛИТРА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763113" y="1868528"/>
            <a:ext cx="3368702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/>
              </a:rPr>
              <a:t>Сложные</a:t>
            </a: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АЗОФОСКА</a:t>
            </a: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95079" y="4278906"/>
            <a:ext cx="6781800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/>
              </a:rPr>
              <a:t>Жидкие </a:t>
            </a:r>
          </a:p>
          <a:p>
            <a:pPr algn="ctr"/>
            <a:endParaRPr lang="ru-RU" sz="1600" b="1" dirty="0">
              <a:solidFill>
                <a:srgbClr val="C00000"/>
              </a:solidFill>
              <a:latin typeface="Times New Roman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КАС, ЖКУ,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РАСТВОР МОЧЕВИНЫ</a:t>
            </a:r>
            <a:endParaRPr lang="ru-RU" sz="2800" b="1" dirty="0">
              <a:solidFill>
                <a:srgbClr val="C00000"/>
              </a:solidFill>
              <a:latin typeface="Times New Roman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34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61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4627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sz="500" dirty="0"/>
          </a:p>
          <a:p>
            <a:r>
              <a:rPr lang="ru-RU" sz="1800" dirty="0" smtClean="0">
                <a:effectLst/>
              </a:rPr>
              <a:t>Свойства аммиачной селитры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46958" y="728236"/>
            <a:ext cx="257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Положительные:</a:t>
            </a:r>
            <a:endParaRPr lang="ru-RU" sz="2400" b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879" y="1428306"/>
            <a:ext cx="4932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имеет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2 нормы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азота: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нитратную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–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3       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аммиачную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–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Н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879" y="2257049"/>
            <a:ext cx="51182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обеспечивает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быстрое питание растений за счет нитратного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азота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О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endParaRPr lang="ru-RU" sz="1200" b="1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обеспечивает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длительное питание растений за счет аммонийного азота -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Н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4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ускоряет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растворимость </a:t>
            </a:r>
            <a:r>
              <a:rPr lang="en-US" sz="2000" b="1" dirty="0" err="1">
                <a:solidFill>
                  <a:srgbClr val="002060"/>
                </a:solidFill>
                <a:latin typeface="+mn-lt"/>
              </a:rPr>
              <a:t>Ca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Mg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Fe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Cu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Zn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(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О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3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)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2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через образование нитратных форм и поглощение растениями этих элементов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8118" y="728235"/>
            <a:ext cx="2532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+mn-lt"/>
              </a:rPr>
              <a:t>Отрицательные: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687" y="1928745"/>
            <a:ext cx="35982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подкисляет почвенный раствор и растворяет карбонаты и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Fe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Al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комплексы;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способствует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усилению развития грабов в почве и развитию болезней растений фузариозом и др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35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7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0016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sz="500" dirty="0"/>
          </a:p>
          <a:p>
            <a:r>
              <a:rPr lang="ru-RU" sz="1800" dirty="0" smtClean="0">
                <a:effectLst/>
              </a:rPr>
              <a:t>Свойства карбамида </a:t>
            </a:r>
            <a:r>
              <a:rPr lang="ru-RU" sz="2000" dirty="0"/>
              <a:t>СО(</a:t>
            </a:r>
            <a:r>
              <a:rPr lang="en-US" sz="2000" dirty="0"/>
              <a:t>N</a:t>
            </a:r>
            <a:r>
              <a:rPr lang="ru-RU" sz="2000" dirty="0"/>
              <a:t>Н</a:t>
            </a:r>
            <a:r>
              <a:rPr lang="ru-RU" sz="1600" dirty="0"/>
              <a:t>2</a:t>
            </a:r>
            <a:r>
              <a:rPr lang="ru-RU" sz="2000" dirty="0"/>
              <a:t>)</a:t>
            </a:r>
            <a:r>
              <a:rPr lang="ru-RU" sz="1600" dirty="0"/>
              <a:t>2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2540" y="728236"/>
            <a:ext cx="257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Положительные:</a:t>
            </a:r>
            <a:endParaRPr lang="ru-RU" sz="2400" b="1" u="sng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835" y="728236"/>
            <a:ext cx="2532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+mn-lt"/>
              </a:rPr>
              <a:t>Отрицательные: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7195" y="1843184"/>
            <a:ext cx="3244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-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из водного раствора может поглощаться в растение с током воды цельной молекулой и встраиваться в аминокислоты и белки.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00887" y="1479329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при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разложении на СО и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N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Н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3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N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Н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3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– делает ожог корней и листьев растений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N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Н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3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+Н+      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N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Н</a:t>
            </a:r>
            <a:r>
              <a:rPr lang="ru-RU" sz="1600" b="1" dirty="0">
                <a:solidFill>
                  <a:srgbClr val="002060"/>
                </a:solidFill>
                <a:latin typeface="+mn-lt"/>
              </a:rPr>
              <a:t>4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– это длительный путь питания растений и эффективность в почве при низкой влажности менее 24% абсолютного значения – уступает аммиачной селитре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СО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теряется из почвы в атмосферный воздух.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985164" y="3218213"/>
            <a:ext cx="308759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36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3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693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sz="500" dirty="0"/>
          </a:p>
          <a:p>
            <a:r>
              <a:rPr lang="ru-RU" sz="1800" dirty="0" smtClean="0">
                <a:effectLst/>
              </a:rPr>
              <a:t>Роль агрохимической службы республики </a:t>
            </a:r>
            <a:r>
              <a:rPr lang="ru-RU" sz="1800" dirty="0" err="1" smtClean="0">
                <a:effectLst/>
              </a:rPr>
              <a:t>татарстан</a:t>
            </a:r>
            <a:endParaRPr lang="ru-RU" sz="1600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3756" y="363915"/>
            <a:ext cx="87164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Исследование ПОЧВ, проведение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агрохимического и эколого-токсикологического обследования почв всех земельных участков на показатели рН, Р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О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5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, К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2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О, органического вещества,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Ca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Mg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, микроэлементы и тяжелые металлы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;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разработка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для каждой культуры по каждому полю на планируемый урожай доз, сроков, форм, способов внесения удобрений;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корректировка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доз с помощью почвенной, растительной и тканевой диагностики растений на содержание общего азота, нитратов, фосфора, калия и др. элементов;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проведение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наземных и космических съемок для оценки состояния растений по фазам. Корректировка роста урожайности (выпады, плешины, вымочки, болезни, недостаток питания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);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составление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картограмм;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агрохимия растительности. 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66899" y="2007919"/>
            <a:ext cx="7790213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83770" y="3202626"/>
            <a:ext cx="7790213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83771" y="4428011"/>
            <a:ext cx="7790213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83768" y="5959928"/>
            <a:ext cx="7790213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83769" y="6401788"/>
            <a:ext cx="7790213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37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2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53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Потребность азота  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ранние  </a:t>
            </a: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подкормки</a:t>
            </a:r>
            <a:endParaRPr lang="ru-RU" sz="2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4831524"/>
              </p:ext>
            </p:extLst>
          </p:nvPr>
        </p:nvGraphicFramePr>
        <p:xfrm>
          <a:off x="225630" y="437423"/>
          <a:ext cx="8692739" cy="58281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1415"/>
                <a:gridCol w="704577"/>
                <a:gridCol w="724097"/>
                <a:gridCol w="1013515"/>
                <a:gridCol w="2038443"/>
                <a:gridCol w="748146"/>
                <a:gridCol w="665019"/>
                <a:gridCol w="997527"/>
              </a:tblGrid>
              <a:tr h="11358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районов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Требуется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озимых культур (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урожая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районов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Требуется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озимых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 (урожая 2017 г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7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кг/га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кг/га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кг/га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кг/га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требуется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ctr"/>
                </a:tc>
              </a:tr>
              <a:tr h="283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Агрызский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Кукморский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</a:tr>
              <a:tr h="212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Азнакаевский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К-Устьинский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Алексеевский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Лаишевский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Апастовский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Мамадышский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Менделеевский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Атнинский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Мензелинский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Балтасинский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Муслюмовский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</a:tr>
              <a:tr h="283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Буинский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Нурлатский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В-Услонский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Пестречинский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Высогорский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Слободский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Дрожжанвский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Сабинский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</a:tr>
              <a:tr h="283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Елабужский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Тетюшский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Зеленодольский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Тукаевский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Кайбицкий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Тюлячинский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</a:tr>
              <a:tr h="2831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районам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811" marR="48811" marT="0" marB="0" anchor="b"/>
                </a:tc>
              </a:tr>
            </a:tbl>
          </a:graphicData>
        </a:graphic>
      </p:graphicFrame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38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7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A763A-A79E-4FB6-8AC6-8E41CC72806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0644" y="394809"/>
            <a:ext cx="783771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Aft>
                <a:spcPts val="300"/>
              </a:spcAft>
            </a:pPr>
            <a:r>
              <a:rPr lang="ru-RU" sz="2000" b="1" dirty="0"/>
              <a:t>ФГБУ «ЦАС «Татарский» ежегодно проводит отбор образцов почвы на полях республики. </a:t>
            </a:r>
            <a:endParaRPr lang="ru-RU" sz="2000" b="1" dirty="0" smtClean="0"/>
          </a:p>
          <a:p>
            <a:pPr indent="450000" algn="just">
              <a:spcAft>
                <a:spcPts val="300"/>
              </a:spcAft>
            </a:pPr>
            <a:r>
              <a:rPr lang="ru-RU" sz="2000" b="1" dirty="0" smtClean="0"/>
              <a:t>По </a:t>
            </a:r>
            <a:r>
              <a:rPr lang="ru-RU" sz="2000" b="1" dirty="0"/>
              <a:t>результатам лабораторных анализов почти половина посевов озимых культур РТ под урожай имеют низкие запасы минерального азота, что требует подкормки 60 кг в </a:t>
            </a:r>
            <a:r>
              <a:rPr lang="ru-RU" sz="2000" b="1" dirty="0" err="1"/>
              <a:t>д.в</a:t>
            </a:r>
            <a:r>
              <a:rPr lang="ru-RU" sz="2000" b="1" dirty="0"/>
              <a:t>. азота на гектар</a:t>
            </a:r>
            <a:r>
              <a:rPr lang="ru-RU" sz="2000" b="1" dirty="0" smtClean="0"/>
              <a:t>.</a:t>
            </a:r>
          </a:p>
          <a:p>
            <a:pPr indent="450000" algn="just">
              <a:spcAft>
                <a:spcPts val="300"/>
              </a:spcAft>
            </a:pPr>
            <a:r>
              <a:rPr lang="ru-RU" sz="2000" b="1" dirty="0" smtClean="0"/>
              <a:t> </a:t>
            </a:r>
            <a:r>
              <a:rPr lang="ru-RU" sz="2000" b="1" dirty="0"/>
              <a:t>Немного меньше (43%) имеют средние запасы, что соответствует 30 кг в </a:t>
            </a:r>
            <a:r>
              <a:rPr lang="ru-RU" sz="2000" b="1" dirty="0" err="1"/>
              <a:t>д.в</a:t>
            </a:r>
            <a:r>
              <a:rPr lang="ru-RU" sz="2000" b="1" dirty="0"/>
              <a:t>. азота и всего лишь 9% посевов имеют высокие запасы минерального </a:t>
            </a:r>
            <a:r>
              <a:rPr lang="ru-RU" sz="2000" b="1" dirty="0" smtClean="0"/>
              <a:t>азота.</a:t>
            </a:r>
            <a:endParaRPr lang="ru-RU" sz="2000" dirty="0"/>
          </a:p>
        </p:txBody>
      </p:sp>
      <p:pic>
        <p:nvPicPr>
          <p:cNvPr id="6" name="Диаграмма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301" y="3334074"/>
            <a:ext cx="5723908" cy="324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 txBox="1">
            <a:spLocks/>
          </p:cNvSpPr>
          <p:nvPr/>
        </p:nvSpPr>
        <p:spPr>
          <a:xfrm>
            <a:off x="8657112" y="6510239"/>
            <a:ext cx="486888" cy="347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2EA763A-A79E-4FB6-8AC6-8E41CC728066}" type="slidenum">
              <a:rPr lang="ru-RU" sz="20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39</a:t>
            </a:fld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1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79127"/>
            <a:ext cx="9144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Почвенный покров Республики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Татарстан</a:t>
            </a:r>
          </a:p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(М. 2001г.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РосНИИземпроект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Почвенный институт им. В.В. Докучаева.)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14324" y="461665"/>
            <a:ext cx="8515350" cy="1746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4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2949226"/>
              </p:ext>
            </p:extLst>
          </p:nvPr>
        </p:nvGraphicFramePr>
        <p:xfrm>
          <a:off x="231569" y="1217791"/>
          <a:ext cx="8680862" cy="531605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5086267"/>
                <a:gridCol w="1683976"/>
                <a:gridCol w="1910619"/>
              </a:tblGrid>
              <a:tr h="783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типов почв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Площадь, 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га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>
                            <a:innerShdw blurRad="63500" dist="50800" dir="16200000">
                              <a:prstClr val="black">
                                <a:alpha val="50000"/>
                              </a:prstClr>
                            </a:inn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общей площади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innerShdw blurRad="63500" dist="50800" dir="16200000">
                            <a:prstClr val="black">
                              <a:alpha val="50000"/>
                            </a:prstClr>
                          </a:inn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Дерново-подзолистые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 серые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2 976,2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Темно серые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Чернозем оподзоленный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Чернозем выщелоченный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1 161,9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Чернозем типичный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352,9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Чернозем южный карбонатный и др.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Пойменные слабокислые и нейтральные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477,3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(включая пески)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6 932,7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" y="0"/>
            <a:ext cx="9144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Состояние почвенного плодородия, тенденции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068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Оптимизация минерального питания через </a:t>
            </a:r>
            <a:r>
              <a:rPr lang="ru-RU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биологизацию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262" y="836065"/>
            <a:ext cx="8288977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>
              <a:spcAft>
                <a:spcPts val="600"/>
              </a:spcAft>
            </a:pP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</a:t>
            </a:r>
            <a:r>
              <a:rPr lang="ru-RU" sz="22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биологизация</a:t>
            </a: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  <a:p>
            <a:pPr indent="450000" algn="just">
              <a:spcAft>
                <a:spcPts val="600"/>
              </a:spcAft>
            </a:pPr>
            <a:r>
              <a:rPr lang="ru-RU" sz="2100" b="1" dirty="0">
                <a:solidFill>
                  <a:srgbClr val="FF0000"/>
                </a:solidFill>
              </a:rPr>
              <a:t>Создание в почве биологических, физических, химических условий для получения запланированных урожаев</a:t>
            </a:r>
            <a:r>
              <a:rPr lang="ru-RU" sz="2100" b="1" dirty="0">
                <a:solidFill>
                  <a:srgbClr val="33CC33"/>
                </a:solidFill>
              </a:rPr>
              <a:t>.</a:t>
            </a:r>
          </a:p>
          <a:p>
            <a:pPr indent="450000" algn="just">
              <a:spcAft>
                <a:spcPts val="600"/>
              </a:spcAft>
            </a:pPr>
            <a:r>
              <a:rPr lang="ru-RU" sz="2100" b="1" dirty="0"/>
              <a:t>Источники для биологического земледелия: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100" b="1" dirty="0" smtClean="0"/>
              <a:t>внесение </a:t>
            </a:r>
            <a:r>
              <a:rPr lang="ru-RU" sz="2100" b="1" dirty="0"/>
              <a:t>органических удобрений: навоз, компост от 10 до 100 т/га;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100" b="1" dirty="0" smtClean="0"/>
              <a:t>посевы </a:t>
            </a:r>
            <a:r>
              <a:rPr lang="ru-RU" sz="2100" b="1" dirty="0" err="1"/>
              <a:t>сидеральных</a:t>
            </a:r>
            <a:r>
              <a:rPr lang="ru-RU" sz="2100" b="1" dirty="0"/>
              <a:t> культур с урожаем 150-250 ц/га и их запашка (донник, горчица белая, редька масличная, люпин);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100" b="1" dirty="0" smtClean="0"/>
              <a:t>возделывание </a:t>
            </a:r>
            <a:r>
              <a:rPr lang="ru-RU" sz="2100" b="1" dirty="0"/>
              <a:t>в севообороте бобовых и злаковых культур (горох, вика, клевер, люцерна, кукуруза на силос);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100" b="1" dirty="0" smtClean="0"/>
              <a:t>запашка </a:t>
            </a:r>
            <a:r>
              <a:rPr lang="ru-RU" sz="2100" b="1" dirty="0"/>
              <a:t>остатков соломы с 30 кг аммиачной селитры;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100" b="1" dirty="0" smtClean="0"/>
              <a:t>применение </a:t>
            </a:r>
            <a:r>
              <a:rPr lang="ru-RU" sz="2100" b="1" dirty="0"/>
              <a:t>бактериальных препаратов;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100" b="1" dirty="0" smtClean="0"/>
              <a:t>агротехнические </a:t>
            </a:r>
            <a:r>
              <a:rPr lang="ru-RU" sz="2100" b="1" dirty="0"/>
              <a:t>приемы подготовки почвы.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40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0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7517" y="418007"/>
            <a:ext cx="22325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Оптимизация:</a:t>
            </a:r>
            <a:endParaRPr lang="ru-RU" sz="2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509" y="1028343"/>
            <a:ext cx="8502733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449263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b="1" dirty="0" smtClean="0"/>
              <a:t>проведение </a:t>
            </a:r>
            <a:r>
              <a:rPr lang="ru-RU" sz="2200" b="1" dirty="0"/>
              <a:t>известкования, </a:t>
            </a:r>
            <a:r>
              <a:rPr lang="ru-RU" sz="2200" b="1" dirty="0" err="1"/>
              <a:t>фосфоритования</a:t>
            </a:r>
            <a:r>
              <a:rPr lang="ru-RU" sz="2200" b="1" dirty="0" smtClean="0"/>
              <a:t>, </a:t>
            </a:r>
            <a:r>
              <a:rPr lang="ru-RU" sz="2200" b="1" dirty="0"/>
              <a:t>внесение КС</a:t>
            </a:r>
            <a:r>
              <a:rPr lang="en-US" sz="2200" b="1" dirty="0"/>
              <a:t>l</a:t>
            </a:r>
            <a:r>
              <a:rPr lang="ru-RU" sz="2200" b="1" dirty="0"/>
              <a:t>;</a:t>
            </a:r>
          </a:p>
          <a:p>
            <a:pPr marL="1257300" indent="449263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b="1" dirty="0" smtClean="0"/>
              <a:t>внесение </a:t>
            </a:r>
            <a:r>
              <a:rPr lang="ru-RU" sz="2200" b="1" dirty="0" err="1"/>
              <a:t>бентонитовых</a:t>
            </a:r>
            <a:r>
              <a:rPr lang="ru-RU" sz="2200" b="1" dirty="0"/>
              <a:t> монтмориллонитовых глин, цеолитов;</a:t>
            </a:r>
          </a:p>
          <a:p>
            <a:pPr marL="1257300" indent="449263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b="1" dirty="0" smtClean="0"/>
              <a:t>запашка </a:t>
            </a:r>
            <a:r>
              <a:rPr lang="ru-RU" sz="2200" b="1" dirty="0"/>
              <a:t>органики (навоз, </a:t>
            </a:r>
            <a:r>
              <a:rPr lang="ru-RU" sz="2200" b="1" dirty="0" err="1"/>
              <a:t>сидераты</a:t>
            </a:r>
            <a:r>
              <a:rPr lang="ru-RU" sz="2200" b="1" dirty="0"/>
              <a:t>, травы).</a:t>
            </a:r>
          </a:p>
          <a:p>
            <a:pPr marL="534988" indent="-534988" algn="just">
              <a:spcAft>
                <a:spcPts val="600"/>
              </a:spcAft>
            </a:pPr>
            <a:r>
              <a:rPr lang="ru-RU" sz="2200" b="1" dirty="0"/>
              <a:t>а) Накопление азота, фосфора, калия до 60% от потребности планируемого урожая.</a:t>
            </a:r>
          </a:p>
          <a:p>
            <a:pPr marL="534988" indent="-534988" algn="just">
              <a:spcAft>
                <a:spcPts val="600"/>
              </a:spcAft>
            </a:pPr>
            <a:r>
              <a:rPr lang="ru-RU" sz="2200" b="1" dirty="0" smtClean="0"/>
              <a:t>б) Определение </a:t>
            </a:r>
            <a:r>
              <a:rPr lang="ru-RU" sz="2200" b="1" dirty="0"/>
              <a:t>запасов питательных веществ и биологической активности почв.</a:t>
            </a:r>
          </a:p>
          <a:p>
            <a:pPr marL="534988" indent="-534988" algn="just">
              <a:spcAft>
                <a:spcPts val="600"/>
              </a:spcAft>
            </a:pPr>
            <a:r>
              <a:rPr lang="ru-RU" sz="2200" b="1" dirty="0"/>
              <a:t>в) Расчет дополнительного внесения минеральных удобрений на планируемый </a:t>
            </a:r>
            <a:r>
              <a:rPr lang="ru-RU" sz="2200" b="1" dirty="0" smtClean="0"/>
              <a:t>урожай</a:t>
            </a:r>
            <a:r>
              <a:rPr lang="ru-RU" sz="2200" b="1" dirty="0"/>
              <a:t>: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b="1" dirty="0"/>
              <a:t>при посеве;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200" b="1" dirty="0"/>
              <a:t>в подкормки.</a:t>
            </a:r>
          </a:p>
        </p:txBody>
      </p:sp>
      <p:pic>
        <p:nvPicPr>
          <p:cNvPr id="6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41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8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A763A-A79E-4FB6-8AC6-8E41CC728066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6880919"/>
              </p:ext>
            </p:extLst>
          </p:nvPr>
        </p:nvGraphicFramePr>
        <p:xfrm>
          <a:off x="308759" y="1079184"/>
          <a:ext cx="8740238" cy="52901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62406"/>
                <a:gridCol w="1533682"/>
                <a:gridCol w="1552300"/>
                <a:gridCol w="1291850"/>
              </a:tblGrid>
              <a:tr h="4137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культуры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Аммиачная селитра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Карбамид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20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Пшеница (озимая и яровая)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20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Рожь (озимая и яровая)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20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Тритикале (озимая и яровая)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20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Ячмень (озимый и яровой)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20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Овес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20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Кукуруза (на зерно)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20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20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20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Гречиха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20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Зернобобовые культуры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20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горох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20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Сахарная свекла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20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Подсолнечник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20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20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Рапс (озимый и яровой)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20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Рыжик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20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Горчица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206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 (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пром.сектор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4133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 открытого грунта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пром.сектор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17519"/>
            <a:ext cx="914400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  <a:p>
            <a:r>
              <a:rPr lang="ru-RU" sz="1600" dirty="0" smtClean="0">
                <a:effectLst/>
              </a:rPr>
              <a:t>рекомендуемые формы азотных удобрений по культурам в </a:t>
            </a:r>
            <a:r>
              <a:rPr lang="ru-RU" sz="1600" dirty="0" err="1" smtClean="0">
                <a:effectLst/>
              </a:rPr>
              <a:t>рт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Рекомендации по культурам. 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>
          <a:xfrm>
            <a:off x="8657112" y="6510239"/>
            <a:ext cx="486888" cy="347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2EA763A-A79E-4FB6-8AC6-8E41CC728066}" type="slidenum">
              <a:rPr lang="ru-RU" sz="20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42</a:t>
            </a:fld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7090439"/>
              </p:ext>
            </p:extLst>
          </p:nvPr>
        </p:nvGraphicFramePr>
        <p:xfrm>
          <a:off x="1280555" y="904362"/>
          <a:ext cx="6317674" cy="4511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3919"/>
                <a:gridCol w="4348715"/>
                <a:gridCol w="1425040"/>
              </a:tblGrid>
              <a:tr h="31715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культуры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Тыс. га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Вся посевная площадь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3 019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Озимые зерновые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515,4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Яровые зерновые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Яровые зернобобовые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129,1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Кормовые на силос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61,9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Кукуруза</a:t>
                      </a:r>
                      <a:r>
                        <a:rPr lang="ru-RU" sz="24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на корм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141,8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Однолетние</a:t>
                      </a:r>
                      <a:r>
                        <a:rPr lang="ru-RU" sz="24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(без Сена)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216,0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Масличные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246,5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Свекла сахарная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Многолетние травы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570,0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/>
                </a:tc>
              </a:tr>
              <a:tr h="365760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Чистый пар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????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501" marR="57501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49584"/>
            <a:ext cx="9144000" cy="55399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  <a:p>
            <a:r>
              <a:rPr lang="ru-RU" sz="2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+mn-cs"/>
              </a:rPr>
              <a:t>п</a:t>
            </a:r>
            <a:r>
              <a:rPr lang="ru-RU" sz="2200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+mn-cs"/>
              </a:rPr>
              <a:t>осевная</a:t>
            </a:r>
            <a:r>
              <a:rPr lang="ru-RU" sz="2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+mn-cs"/>
              </a:rPr>
              <a:t> </a:t>
            </a:r>
            <a:r>
              <a:rPr lang="ru-RU" sz="2200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+mn-cs"/>
              </a:rPr>
              <a:t>площадь</a:t>
            </a:r>
            <a:r>
              <a:rPr lang="ru-RU" sz="2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+mn-cs"/>
              </a:rPr>
              <a:t> </a:t>
            </a:r>
            <a:r>
              <a:rPr lang="ru-RU" sz="2200" cap="none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+mn-cs"/>
              </a:rPr>
              <a:t>с.х</a:t>
            </a:r>
            <a:r>
              <a:rPr lang="ru-RU" sz="2200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+mn-cs"/>
              </a:rPr>
              <a:t>. культур в</a:t>
            </a:r>
            <a:r>
              <a:rPr lang="ru-RU" sz="22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+mn-cs"/>
              </a:rPr>
              <a:t> </a:t>
            </a:r>
            <a:r>
              <a:rPr lang="ru-RU" sz="22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+mn-cs"/>
              </a:rPr>
              <a:t>рт</a:t>
            </a:r>
            <a:endParaRPr lang="ru-RU" sz="22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1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Рекомендации по культурам. 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7734" y="5600066"/>
            <a:ext cx="605642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80702" y="5600067"/>
            <a:ext cx="605642" cy="261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290" y="536923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88259" y="541540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83376" y="5546029"/>
            <a:ext cx="303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- требуют внесения </a:t>
            </a:r>
            <a:r>
              <a:rPr lang="en-US" b="1" dirty="0" smtClean="0"/>
              <a:t>NPK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86344" y="5532195"/>
            <a:ext cx="284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- требуют внесения </a:t>
            </a:r>
            <a:r>
              <a:rPr lang="ru-RU" b="1" dirty="0" smtClean="0"/>
              <a:t>РК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9869" y="6192742"/>
            <a:ext cx="605642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19785" y="6192744"/>
            <a:ext cx="605642" cy="2612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5125" y="606176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&gt;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61316" y="6138706"/>
            <a:ext cx="109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 3 раза</a:t>
            </a: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43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9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4733" y="1091811"/>
            <a:ext cx="5634842" cy="58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</a:t>
            </a:r>
            <a:r>
              <a:rPr lang="ru-RU" sz="2800" b="1" u="sng" dirty="0" smtClean="0">
                <a:solidFill>
                  <a:srgbClr val="002060"/>
                </a:solidFill>
                <a:latin typeface="+mn-lt"/>
              </a:rPr>
              <a:t>осле кормовых и силосных </a:t>
            </a:r>
            <a:endParaRPr lang="ru-RU" sz="2800" b="1" u="sng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0"/>
            <a:ext cx="9143999" cy="478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Дробное внесение минеральных удобрений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889" y="1744943"/>
            <a:ext cx="8265226" cy="4432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1. Основное до посева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– </a:t>
            </a:r>
            <a:r>
              <a:rPr lang="en-US" sz="3200" b="1" dirty="0" smtClean="0">
                <a:solidFill>
                  <a:srgbClr val="002060"/>
                </a:solidFill>
              </a:rPr>
              <a:t>N</a:t>
            </a:r>
            <a:r>
              <a:rPr lang="ru-RU" sz="3200" b="1" baseline="-25000" dirty="0">
                <a:solidFill>
                  <a:srgbClr val="002060"/>
                </a:solidFill>
              </a:rPr>
              <a:t>3</a:t>
            </a:r>
            <a:r>
              <a:rPr lang="ru-RU" sz="3200" b="1" baseline="-25000" dirty="0" smtClean="0">
                <a:solidFill>
                  <a:srgbClr val="002060"/>
                </a:solidFill>
              </a:rPr>
              <a:t>0</a:t>
            </a:r>
            <a:r>
              <a:rPr lang="en-US" sz="3200" b="1" dirty="0">
                <a:solidFill>
                  <a:srgbClr val="002060"/>
                </a:solidFill>
              </a:rPr>
              <a:t>P</a:t>
            </a:r>
            <a:r>
              <a:rPr lang="ru-RU" sz="3200" b="1" baseline="-25000" dirty="0">
                <a:solidFill>
                  <a:srgbClr val="002060"/>
                </a:solidFill>
              </a:rPr>
              <a:t>40</a:t>
            </a:r>
            <a:r>
              <a:rPr lang="en-US" sz="3200" b="1" dirty="0" smtClean="0">
                <a:solidFill>
                  <a:srgbClr val="002060"/>
                </a:solidFill>
              </a:rPr>
              <a:t>K</a:t>
            </a:r>
            <a:r>
              <a:rPr lang="ru-RU" sz="3200" b="1" baseline="-25000" dirty="0">
                <a:solidFill>
                  <a:srgbClr val="002060"/>
                </a:solidFill>
              </a:rPr>
              <a:t>6</a:t>
            </a:r>
            <a:r>
              <a:rPr lang="ru-RU" sz="3200" b="1" baseline="-25000" dirty="0" smtClean="0">
                <a:solidFill>
                  <a:srgbClr val="002060"/>
                </a:solidFill>
              </a:rPr>
              <a:t>0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/га</a:t>
            </a:r>
            <a:r>
              <a:rPr lang="ru-RU" sz="3200" b="1" dirty="0" smtClean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3200" b="1" dirty="0" smtClean="0">
                <a:solidFill>
                  <a:srgbClr val="002060"/>
                </a:solidFill>
              </a:rPr>
              <a:t> 2. При </a:t>
            </a:r>
            <a:r>
              <a:rPr lang="ru-RU" sz="3200" b="1" dirty="0">
                <a:solidFill>
                  <a:srgbClr val="002060"/>
                </a:solidFill>
              </a:rPr>
              <a:t>посеве </a:t>
            </a:r>
            <a:r>
              <a:rPr lang="ru-RU" sz="3200" b="1" dirty="0" smtClean="0">
                <a:solidFill>
                  <a:srgbClr val="002060"/>
                </a:solidFill>
              </a:rPr>
              <a:t>		– </a:t>
            </a:r>
            <a:r>
              <a:rPr lang="en-US" sz="3200" b="1" dirty="0">
                <a:solidFill>
                  <a:srgbClr val="002060"/>
                </a:solidFill>
              </a:rPr>
              <a:t>NPK </a:t>
            </a:r>
            <a:r>
              <a:rPr lang="ru-RU" sz="3200" b="1" dirty="0">
                <a:solidFill>
                  <a:srgbClr val="002060"/>
                </a:solidFill>
              </a:rPr>
              <a:t>– 10 </a:t>
            </a:r>
            <a:r>
              <a:rPr lang="ru-RU" sz="3200" b="1" dirty="0" smtClean="0">
                <a:solidFill>
                  <a:srgbClr val="002060"/>
                </a:solidFill>
              </a:rPr>
              <a:t>кг/га;</a:t>
            </a:r>
            <a:endParaRPr lang="ru-RU" sz="3200" b="1" dirty="0">
              <a:solidFill>
                <a:srgbClr val="002060"/>
              </a:solidFill>
            </a:endParaRP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3. В </a:t>
            </a:r>
            <a:r>
              <a:rPr lang="ru-RU" sz="3200" b="1" dirty="0">
                <a:solidFill>
                  <a:srgbClr val="002060"/>
                </a:solidFill>
              </a:rPr>
              <a:t>подкормку рано весной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35560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3200" b="1" dirty="0" smtClean="0">
                <a:solidFill>
                  <a:srgbClr val="002060"/>
                </a:solidFill>
              </a:rPr>
              <a:t>по </a:t>
            </a:r>
            <a:r>
              <a:rPr lang="ru-RU" sz="3200" b="1" dirty="0">
                <a:solidFill>
                  <a:srgbClr val="002060"/>
                </a:solidFill>
              </a:rPr>
              <a:t>грязи </a:t>
            </a:r>
            <a:r>
              <a:rPr lang="ru-RU" sz="3200" b="1" dirty="0" smtClean="0">
                <a:solidFill>
                  <a:srgbClr val="002060"/>
                </a:solidFill>
              </a:rPr>
              <a:t>			– </a:t>
            </a:r>
            <a:r>
              <a:rPr lang="en-US" sz="3200" b="1" dirty="0">
                <a:solidFill>
                  <a:srgbClr val="002060"/>
                </a:solidFill>
              </a:rPr>
              <a:t>N</a:t>
            </a:r>
            <a:r>
              <a:rPr lang="ru-RU" sz="3200" b="1" baseline="-25000" dirty="0">
                <a:solidFill>
                  <a:srgbClr val="002060"/>
                </a:solidFill>
              </a:rPr>
              <a:t>50</a:t>
            </a:r>
            <a:r>
              <a:rPr lang="ru-RU" sz="3200" b="1" dirty="0">
                <a:solidFill>
                  <a:srgbClr val="002060"/>
                </a:solidFill>
              </a:rPr>
              <a:t>/га (селитра, карбамид, КАС</a:t>
            </a:r>
            <a:r>
              <a:rPr lang="ru-RU" sz="3200" b="1" dirty="0" smtClean="0">
                <a:solidFill>
                  <a:srgbClr val="002060"/>
                </a:solidFill>
              </a:rPr>
              <a:t>);</a:t>
            </a: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3200" b="1" dirty="0" smtClean="0">
                <a:solidFill>
                  <a:srgbClr val="002060"/>
                </a:solidFill>
              </a:rPr>
              <a:t>4. </a:t>
            </a:r>
            <a:r>
              <a:rPr lang="ru-RU" sz="3200" b="1" dirty="0">
                <a:solidFill>
                  <a:srgbClr val="002060"/>
                </a:solidFill>
              </a:rPr>
              <a:t>В подкормку колошение </a:t>
            </a:r>
            <a:r>
              <a:rPr lang="ru-RU" sz="3200" b="1" dirty="0" smtClean="0">
                <a:solidFill>
                  <a:srgbClr val="002060"/>
                </a:solidFill>
              </a:rPr>
              <a:t>	– </a:t>
            </a:r>
            <a:r>
              <a:rPr lang="en-US" sz="3200" b="1" dirty="0">
                <a:solidFill>
                  <a:srgbClr val="002060"/>
                </a:solidFill>
              </a:rPr>
              <a:t>N</a:t>
            </a:r>
            <a:r>
              <a:rPr lang="ru-RU" sz="3200" b="1" baseline="-25000" dirty="0">
                <a:solidFill>
                  <a:srgbClr val="002060"/>
                </a:solidFill>
              </a:rPr>
              <a:t>20</a:t>
            </a:r>
            <a:r>
              <a:rPr lang="ru-RU" sz="3200" b="1" dirty="0">
                <a:solidFill>
                  <a:srgbClr val="002060"/>
                </a:solidFill>
              </a:rPr>
              <a:t>/га (раствор), (КАС карбамид</a:t>
            </a:r>
            <a:r>
              <a:rPr lang="ru-RU" sz="2000" b="1" dirty="0" smtClean="0">
                <a:solidFill>
                  <a:srgbClr val="002060"/>
                </a:solidFill>
              </a:rPr>
              <a:t>).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44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86940" y="640566"/>
            <a:ext cx="479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rebuchet MS"/>
              </a:rPr>
              <a:t>Под озимую пшеницу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22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0"/>
            <a:ext cx="9143999" cy="478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Дробное внесение минеральных удобрений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4113" y="977081"/>
            <a:ext cx="5130140" cy="54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Б. </a:t>
            </a:r>
            <a:r>
              <a:rPr lang="ru-RU" sz="2800" b="1" u="sng" dirty="0" smtClean="0">
                <a:solidFill>
                  <a:srgbClr val="002060"/>
                </a:solidFill>
                <a:latin typeface="+mn-lt"/>
              </a:rPr>
              <a:t>После бобовых культур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3135" y="1826278"/>
            <a:ext cx="8265226" cy="4780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1. </a:t>
            </a:r>
            <a:r>
              <a:rPr lang="ru-RU" sz="3200" b="1" dirty="0" smtClean="0">
                <a:solidFill>
                  <a:srgbClr val="002060"/>
                </a:solidFill>
              </a:rPr>
              <a:t>Основное до посева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	– </a:t>
            </a:r>
            <a:r>
              <a:rPr lang="en-US" sz="4400" b="1" dirty="0" smtClean="0">
                <a:solidFill>
                  <a:srgbClr val="002060"/>
                </a:solidFill>
              </a:rPr>
              <a:t>N</a:t>
            </a:r>
            <a:r>
              <a:rPr lang="ru-RU" sz="4400" b="1" baseline="-25000" dirty="0">
                <a:solidFill>
                  <a:srgbClr val="002060"/>
                </a:solidFill>
              </a:rPr>
              <a:t>3</a:t>
            </a:r>
            <a:r>
              <a:rPr lang="ru-RU" sz="4400" b="1" baseline="-25000" dirty="0" smtClean="0">
                <a:solidFill>
                  <a:srgbClr val="002060"/>
                </a:solidFill>
              </a:rPr>
              <a:t>0</a:t>
            </a:r>
            <a:r>
              <a:rPr lang="en-US" sz="4400" b="1" dirty="0" smtClean="0">
                <a:solidFill>
                  <a:srgbClr val="002060"/>
                </a:solidFill>
              </a:rPr>
              <a:t>P</a:t>
            </a:r>
            <a:r>
              <a:rPr lang="ru-RU" sz="4400" b="1" baseline="-25000" dirty="0">
                <a:solidFill>
                  <a:srgbClr val="002060"/>
                </a:solidFill>
              </a:rPr>
              <a:t>5</a:t>
            </a:r>
            <a:r>
              <a:rPr lang="ru-RU" sz="4400" b="1" baseline="-25000" dirty="0" smtClean="0">
                <a:solidFill>
                  <a:srgbClr val="002060"/>
                </a:solidFill>
              </a:rPr>
              <a:t>0</a:t>
            </a:r>
            <a:r>
              <a:rPr lang="en-US" sz="4400" b="1" dirty="0" smtClean="0">
                <a:solidFill>
                  <a:srgbClr val="002060"/>
                </a:solidFill>
              </a:rPr>
              <a:t>K</a:t>
            </a:r>
            <a:r>
              <a:rPr lang="ru-RU" sz="4400" b="1" baseline="-25000" dirty="0">
                <a:solidFill>
                  <a:srgbClr val="002060"/>
                </a:solidFill>
              </a:rPr>
              <a:t>6</a:t>
            </a:r>
            <a:r>
              <a:rPr lang="ru-RU" sz="4400" b="1" baseline="-25000" dirty="0" smtClean="0">
                <a:solidFill>
                  <a:srgbClr val="002060"/>
                </a:solidFill>
              </a:rPr>
              <a:t>0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/</a:t>
            </a:r>
            <a:r>
              <a:rPr lang="ru-RU" sz="2000" b="1" dirty="0">
                <a:solidFill>
                  <a:srgbClr val="002060"/>
                </a:solidFill>
              </a:rPr>
              <a:t>га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2. </a:t>
            </a:r>
            <a:r>
              <a:rPr lang="ru-RU" sz="3200" b="1" dirty="0" smtClean="0">
                <a:solidFill>
                  <a:srgbClr val="002060"/>
                </a:solidFill>
              </a:rPr>
              <a:t>При </a:t>
            </a:r>
            <a:r>
              <a:rPr lang="ru-RU" sz="3200" b="1" dirty="0">
                <a:solidFill>
                  <a:srgbClr val="002060"/>
                </a:solidFill>
              </a:rPr>
              <a:t>посеве </a:t>
            </a:r>
            <a:r>
              <a:rPr lang="ru-RU" sz="2000" b="1" dirty="0" smtClean="0">
                <a:solidFill>
                  <a:srgbClr val="002060"/>
                </a:solidFill>
              </a:rPr>
              <a:t>			</a:t>
            </a:r>
            <a:r>
              <a:rPr lang="ru-RU" sz="3600" b="1" dirty="0" smtClean="0">
                <a:solidFill>
                  <a:srgbClr val="002060"/>
                </a:solidFill>
              </a:rPr>
              <a:t>– </a:t>
            </a:r>
            <a:r>
              <a:rPr lang="en-US" sz="3600" b="1" dirty="0">
                <a:solidFill>
                  <a:srgbClr val="002060"/>
                </a:solidFill>
              </a:rPr>
              <a:t>NPK </a:t>
            </a:r>
            <a:r>
              <a:rPr lang="ru-RU" sz="3600" b="1" dirty="0">
                <a:solidFill>
                  <a:srgbClr val="002060"/>
                </a:solidFill>
              </a:rPr>
              <a:t>– 10 </a:t>
            </a:r>
            <a:r>
              <a:rPr lang="ru-RU" sz="2000" b="1" dirty="0" smtClean="0">
                <a:solidFill>
                  <a:srgbClr val="002060"/>
                </a:solidFill>
              </a:rPr>
              <a:t>кг/га;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3. </a:t>
            </a:r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подкормку </a:t>
            </a:r>
            <a:r>
              <a:rPr lang="ru-RU" sz="3200" b="1" dirty="0" err="1" smtClean="0">
                <a:solidFill>
                  <a:srgbClr val="002060"/>
                </a:solidFill>
              </a:rPr>
              <a:t>трубкование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–    </a:t>
            </a:r>
            <a:r>
              <a:rPr lang="en-US" sz="4400" b="1" dirty="0" smtClean="0">
                <a:solidFill>
                  <a:srgbClr val="002060"/>
                </a:solidFill>
              </a:rPr>
              <a:t>N</a:t>
            </a:r>
            <a:r>
              <a:rPr lang="ru-RU" sz="4400" b="1" baseline="-25000" dirty="0" smtClean="0">
                <a:solidFill>
                  <a:srgbClr val="002060"/>
                </a:solidFill>
              </a:rPr>
              <a:t>20</a:t>
            </a:r>
            <a:r>
              <a:rPr lang="ru-RU" sz="4400" b="1" dirty="0" smtClean="0">
                <a:solidFill>
                  <a:srgbClr val="002060"/>
                </a:solidFill>
              </a:rPr>
              <a:t>/г</a:t>
            </a:r>
            <a:r>
              <a:rPr lang="ru-RU" sz="3200" b="1" dirty="0" smtClean="0">
                <a:solidFill>
                  <a:srgbClr val="002060"/>
                </a:solidFill>
              </a:rPr>
              <a:t>а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(</a:t>
            </a:r>
            <a:r>
              <a:rPr lang="ru-RU" sz="2800" b="1" dirty="0">
                <a:solidFill>
                  <a:srgbClr val="FF0000"/>
                </a:solidFill>
              </a:rPr>
              <a:t>раствор</a:t>
            </a:r>
            <a:r>
              <a:rPr lang="ru-RU" sz="2800" b="1" dirty="0" smtClean="0">
                <a:solidFill>
                  <a:srgbClr val="FF0000"/>
                </a:solidFill>
              </a:rPr>
              <a:t>);</a:t>
            </a: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4. </a:t>
            </a:r>
            <a:r>
              <a:rPr lang="ru-RU" sz="2800" b="1" dirty="0">
                <a:solidFill>
                  <a:srgbClr val="002060"/>
                </a:solidFill>
              </a:rPr>
              <a:t>В подкормку </a:t>
            </a:r>
            <a:r>
              <a:rPr lang="ru-RU" sz="3200" b="1" dirty="0">
                <a:solidFill>
                  <a:srgbClr val="002060"/>
                </a:solidFill>
              </a:rPr>
              <a:t>колошение </a:t>
            </a:r>
            <a:r>
              <a:rPr lang="ru-RU" sz="4400" b="1" dirty="0" smtClean="0">
                <a:solidFill>
                  <a:srgbClr val="002060"/>
                </a:solidFill>
              </a:rPr>
              <a:t>– </a:t>
            </a:r>
            <a:r>
              <a:rPr lang="ru-RU" sz="4400" b="1" dirty="0" smtClean="0">
                <a:solidFill>
                  <a:srgbClr val="002060"/>
                </a:solidFill>
              </a:rPr>
              <a:t>   </a:t>
            </a:r>
            <a:r>
              <a:rPr lang="en-US" sz="4400" b="1" dirty="0" smtClean="0">
                <a:solidFill>
                  <a:srgbClr val="002060"/>
                </a:solidFill>
              </a:rPr>
              <a:t>N</a:t>
            </a:r>
            <a:r>
              <a:rPr lang="ru-RU" sz="4400" b="1" baseline="-25000" dirty="0">
                <a:solidFill>
                  <a:srgbClr val="002060"/>
                </a:solidFill>
              </a:rPr>
              <a:t>20</a:t>
            </a:r>
            <a:r>
              <a:rPr lang="ru-RU" sz="4400" b="1" dirty="0">
                <a:solidFill>
                  <a:srgbClr val="002060"/>
                </a:solidFill>
              </a:rPr>
              <a:t>/г</a:t>
            </a:r>
            <a:r>
              <a:rPr lang="ru-RU" sz="3600" b="1" dirty="0">
                <a:solidFill>
                  <a:srgbClr val="002060"/>
                </a:solidFill>
              </a:rPr>
              <a:t>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400" b="1" dirty="0">
                <a:solidFill>
                  <a:srgbClr val="FF0000"/>
                </a:solidFill>
              </a:rPr>
              <a:t>раствор), (КАС карбамид).</a:t>
            </a:r>
          </a:p>
          <a:p>
            <a:pPr indent="-34290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45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2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486" y="478144"/>
            <a:ext cx="5130140" cy="1066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endParaRPr lang="ru-RU" sz="24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. </a:t>
            </a:r>
            <a:r>
              <a:rPr lang="ru-RU" sz="2800" b="1" u="sng" dirty="0" smtClean="0">
                <a:solidFill>
                  <a:srgbClr val="002060"/>
                </a:solidFill>
                <a:latin typeface="+mn-lt"/>
              </a:rPr>
              <a:t>Под яровые зерновые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280" y="1946410"/>
            <a:ext cx="8278585" cy="334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1. Основное до посева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– </a:t>
            </a:r>
            <a:r>
              <a:rPr lang="en-US" sz="3600" b="1" dirty="0" smtClean="0">
                <a:solidFill>
                  <a:srgbClr val="002060"/>
                </a:solidFill>
              </a:rPr>
              <a:t>N</a:t>
            </a:r>
            <a:r>
              <a:rPr lang="ru-RU" sz="3600" b="1" baseline="-25000" dirty="0" smtClean="0">
                <a:solidFill>
                  <a:srgbClr val="002060"/>
                </a:solidFill>
              </a:rPr>
              <a:t>50</a:t>
            </a:r>
            <a:r>
              <a:rPr lang="en-US" sz="3600" b="1" dirty="0">
                <a:solidFill>
                  <a:srgbClr val="002060"/>
                </a:solidFill>
              </a:rPr>
              <a:t>P</a:t>
            </a:r>
            <a:r>
              <a:rPr lang="ru-RU" sz="3600" b="1" baseline="-25000" dirty="0">
                <a:solidFill>
                  <a:srgbClr val="002060"/>
                </a:solidFill>
              </a:rPr>
              <a:t>40</a:t>
            </a:r>
            <a:r>
              <a:rPr lang="en-US" sz="3600" b="1" dirty="0" smtClean="0">
                <a:solidFill>
                  <a:srgbClr val="002060"/>
                </a:solidFill>
              </a:rPr>
              <a:t>K</a:t>
            </a:r>
            <a:r>
              <a:rPr lang="ru-RU" sz="3600" b="1" baseline="-25000" dirty="0" smtClean="0">
                <a:solidFill>
                  <a:srgbClr val="002060"/>
                </a:solidFill>
              </a:rPr>
              <a:t>40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/га</a:t>
            </a:r>
            <a:r>
              <a:rPr lang="ru-RU" sz="3200" b="1" dirty="0" smtClean="0">
                <a:solidFill>
                  <a:srgbClr val="002060"/>
                </a:solidFill>
              </a:rPr>
              <a:t>;</a:t>
            </a: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3200" b="1" dirty="0" smtClean="0">
                <a:solidFill>
                  <a:srgbClr val="002060"/>
                </a:solidFill>
              </a:rPr>
              <a:t> 2. При </a:t>
            </a:r>
            <a:r>
              <a:rPr lang="ru-RU" sz="3200" b="1" dirty="0">
                <a:solidFill>
                  <a:srgbClr val="002060"/>
                </a:solidFill>
              </a:rPr>
              <a:t>посеве </a:t>
            </a:r>
            <a:r>
              <a:rPr lang="ru-RU" sz="3200" b="1" dirty="0" smtClean="0">
                <a:solidFill>
                  <a:srgbClr val="002060"/>
                </a:solidFill>
              </a:rPr>
              <a:t>		– </a:t>
            </a:r>
            <a:r>
              <a:rPr lang="en-US" sz="3200" b="1" dirty="0">
                <a:solidFill>
                  <a:srgbClr val="002060"/>
                </a:solidFill>
              </a:rPr>
              <a:t>NPK </a:t>
            </a:r>
            <a:r>
              <a:rPr lang="ru-RU" sz="3200" b="1" dirty="0">
                <a:solidFill>
                  <a:srgbClr val="002060"/>
                </a:solidFill>
              </a:rPr>
              <a:t>– 10 </a:t>
            </a:r>
            <a:r>
              <a:rPr lang="ru-RU" sz="3200" b="1" dirty="0" smtClean="0">
                <a:solidFill>
                  <a:srgbClr val="002060"/>
                </a:solidFill>
              </a:rPr>
              <a:t>кг/га;</a:t>
            </a:r>
            <a:endParaRPr lang="ru-RU" sz="3200" b="1" dirty="0">
              <a:solidFill>
                <a:srgbClr val="002060"/>
              </a:solidFill>
            </a:endParaRP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3. В </a:t>
            </a:r>
            <a:r>
              <a:rPr lang="ru-RU" sz="3200" b="1" dirty="0">
                <a:solidFill>
                  <a:srgbClr val="002060"/>
                </a:solidFill>
              </a:rPr>
              <a:t>подкормку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indent="35560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3200" b="1" dirty="0" err="1" smtClean="0">
                <a:solidFill>
                  <a:srgbClr val="002060"/>
                </a:solidFill>
              </a:rPr>
              <a:t>трубкование</a:t>
            </a:r>
            <a:r>
              <a:rPr lang="ru-RU" sz="3200" b="1" dirty="0" smtClean="0">
                <a:solidFill>
                  <a:srgbClr val="002060"/>
                </a:solidFill>
              </a:rPr>
              <a:t>-колошение 	– </a:t>
            </a:r>
            <a:r>
              <a:rPr lang="en-US" sz="3600" b="1" dirty="0" smtClean="0">
                <a:solidFill>
                  <a:srgbClr val="002060"/>
                </a:solidFill>
              </a:rPr>
              <a:t>N</a:t>
            </a:r>
            <a:r>
              <a:rPr lang="ru-RU" sz="3600" b="1" baseline="-25000" dirty="0" smtClean="0">
                <a:solidFill>
                  <a:srgbClr val="002060"/>
                </a:solidFill>
              </a:rPr>
              <a:t>20</a:t>
            </a:r>
            <a:r>
              <a:rPr lang="ru-RU" sz="3600" b="1" dirty="0" smtClean="0">
                <a:solidFill>
                  <a:srgbClr val="002060"/>
                </a:solidFill>
              </a:rPr>
              <a:t>/</a:t>
            </a:r>
            <a:r>
              <a:rPr lang="ru-RU" sz="3200" b="1" dirty="0" smtClean="0">
                <a:solidFill>
                  <a:srgbClr val="002060"/>
                </a:solidFill>
              </a:rPr>
              <a:t>га (</a:t>
            </a:r>
            <a:r>
              <a:rPr lang="ru-RU" sz="3200" b="1" dirty="0" smtClean="0">
                <a:solidFill>
                  <a:srgbClr val="FF0000"/>
                </a:solidFill>
              </a:rPr>
              <a:t>раствор), (КАС карбамид</a:t>
            </a:r>
            <a:r>
              <a:rPr lang="ru-RU" sz="2000" b="1" dirty="0" smtClean="0">
                <a:solidFill>
                  <a:srgbClr val="FF0000"/>
                </a:solidFill>
              </a:rPr>
              <a:t>).</a:t>
            </a:r>
          </a:p>
        </p:txBody>
      </p:sp>
      <p:pic>
        <p:nvPicPr>
          <p:cNvPr id="8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46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6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06633" y="567661"/>
            <a:ext cx="5130140" cy="672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Б. </a:t>
            </a:r>
            <a:r>
              <a:rPr lang="ru-RU" sz="3200" b="1" u="sng" dirty="0" smtClean="0">
                <a:solidFill>
                  <a:srgbClr val="002060"/>
                </a:solidFill>
                <a:latin typeface="+mn-lt"/>
              </a:rPr>
              <a:t>Под сахарную свеклу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7597" y="1888176"/>
            <a:ext cx="7603175" cy="3449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3200" b="1" dirty="0" smtClean="0">
                <a:solidFill>
                  <a:srgbClr val="002060"/>
                </a:solidFill>
              </a:rPr>
              <a:t>1.Основное </a:t>
            </a:r>
            <a:r>
              <a:rPr lang="ru-RU" sz="3200" b="1" dirty="0" smtClean="0">
                <a:solidFill>
                  <a:srgbClr val="002060"/>
                </a:solidFill>
              </a:rPr>
              <a:t>до посева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-</a:t>
            </a:r>
            <a:r>
              <a:rPr lang="en-US" sz="3200" b="1" dirty="0" smtClean="0">
                <a:solidFill>
                  <a:srgbClr val="002060"/>
                </a:solidFill>
              </a:rPr>
              <a:t>N</a:t>
            </a:r>
            <a:r>
              <a:rPr lang="ru-RU" sz="3200" b="1" baseline="-25000" dirty="0" smtClean="0">
                <a:solidFill>
                  <a:srgbClr val="002060"/>
                </a:solidFill>
              </a:rPr>
              <a:t>90</a:t>
            </a:r>
            <a:r>
              <a:rPr lang="en-US" sz="3200" b="1" dirty="0" smtClean="0">
                <a:solidFill>
                  <a:srgbClr val="002060"/>
                </a:solidFill>
              </a:rPr>
              <a:t>P</a:t>
            </a:r>
            <a:r>
              <a:rPr lang="ru-RU" sz="3200" b="1" baseline="-25000" dirty="0" smtClean="0">
                <a:solidFill>
                  <a:srgbClr val="002060"/>
                </a:solidFill>
              </a:rPr>
              <a:t>90</a:t>
            </a:r>
            <a:r>
              <a:rPr lang="en-US" sz="3200" b="1" dirty="0" smtClean="0">
                <a:solidFill>
                  <a:srgbClr val="002060"/>
                </a:solidFill>
              </a:rPr>
              <a:t>K</a:t>
            </a:r>
            <a:r>
              <a:rPr lang="ru-RU" sz="3200" b="1" baseline="-25000" dirty="0" smtClean="0">
                <a:solidFill>
                  <a:srgbClr val="002060"/>
                </a:solidFill>
              </a:rPr>
              <a:t>120/</a:t>
            </a:r>
            <a:r>
              <a:rPr lang="ru-RU" sz="3200" b="1" dirty="0" smtClean="0">
                <a:solidFill>
                  <a:srgbClr val="002060"/>
                </a:solidFill>
              </a:rPr>
              <a:t>га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3200" b="1" dirty="0" smtClean="0">
                <a:solidFill>
                  <a:srgbClr val="002060"/>
                </a:solidFill>
              </a:rPr>
              <a:t>2. </a:t>
            </a:r>
            <a:r>
              <a:rPr lang="ru-RU" sz="3200" b="1" dirty="0">
                <a:solidFill>
                  <a:srgbClr val="002060"/>
                </a:solidFill>
              </a:rPr>
              <a:t>Обработка </a:t>
            </a:r>
            <a:r>
              <a:rPr lang="ru-RU" sz="3200" b="1" dirty="0" smtClean="0">
                <a:solidFill>
                  <a:srgbClr val="002060"/>
                </a:solidFill>
              </a:rPr>
              <a:t>микроэлементом  БОР;</a:t>
            </a:r>
            <a:endParaRPr lang="ru-RU" sz="3200" b="1" dirty="0">
              <a:solidFill>
                <a:srgbClr val="002060"/>
              </a:solidFill>
            </a:endParaRP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3200" b="1" dirty="0" smtClean="0">
                <a:solidFill>
                  <a:srgbClr val="002060"/>
                </a:solidFill>
              </a:rPr>
              <a:t>3. В </a:t>
            </a:r>
            <a:r>
              <a:rPr lang="ru-RU" sz="3200" b="1" dirty="0">
                <a:solidFill>
                  <a:srgbClr val="002060"/>
                </a:solidFill>
              </a:rPr>
              <a:t>подкормку </a:t>
            </a:r>
            <a:r>
              <a:rPr lang="ru-RU" sz="3200" b="1" dirty="0" smtClean="0">
                <a:solidFill>
                  <a:srgbClr val="002060"/>
                </a:solidFill>
              </a:rPr>
              <a:t>		– </a:t>
            </a:r>
            <a:r>
              <a:rPr lang="en-US" sz="3600" b="1" dirty="0" smtClean="0">
                <a:solidFill>
                  <a:srgbClr val="002060"/>
                </a:solidFill>
              </a:rPr>
              <a:t>N</a:t>
            </a:r>
            <a:r>
              <a:rPr lang="ru-RU" sz="3600" b="1" baseline="-25000" dirty="0" smtClean="0">
                <a:solidFill>
                  <a:srgbClr val="002060"/>
                </a:solidFill>
              </a:rPr>
              <a:t>60-100 </a:t>
            </a:r>
            <a:r>
              <a:rPr lang="ru-RU" sz="3200" b="1" dirty="0" smtClean="0">
                <a:solidFill>
                  <a:srgbClr val="002060"/>
                </a:solidFill>
              </a:rPr>
              <a:t>/га;</a:t>
            </a: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3200" b="1" dirty="0" smtClean="0">
                <a:solidFill>
                  <a:srgbClr val="002060"/>
                </a:solidFill>
              </a:rPr>
              <a:t>4. </a:t>
            </a:r>
            <a:r>
              <a:rPr lang="ru-RU" sz="3200" b="1" dirty="0">
                <a:solidFill>
                  <a:srgbClr val="002060"/>
                </a:solidFill>
              </a:rPr>
              <a:t>В подкормку </a:t>
            </a:r>
            <a:r>
              <a:rPr lang="ru-RU" sz="3200" b="1" dirty="0" smtClean="0">
                <a:solidFill>
                  <a:srgbClr val="002060"/>
                </a:solidFill>
              </a:rPr>
              <a:t>	</a:t>
            </a:r>
            <a:r>
              <a:rPr lang="ru-RU" sz="3200" b="1" dirty="0" smtClean="0">
                <a:solidFill>
                  <a:srgbClr val="002060"/>
                </a:solidFill>
              </a:rPr>
              <a:t>– </a:t>
            </a:r>
            <a:r>
              <a:rPr lang="en-US" sz="3600" b="1" dirty="0" smtClean="0">
                <a:solidFill>
                  <a:srgbClr val="002060"/>
                </a:solidFill>
              </a:rPr>
              <a:t>N</a:t>
            </a:r>
            <a:r>
              <a:rPr lang="ru-RU" sz="3600" b="1" baseline="-25000" dirty="0" smtClean="0">
                <a:solidFill>
                  <a:srgbClr val="002060"/>
                </a:solidFill>
              </a:rPr>
              <a:t>10</a:t>
            </a:r>
            <a:r>
              <a:rPr lang="en-US" sz="3600" b="1" dirty="0" smtClean="0">
                <a:solidFill>
                  <a:srgbClr val="002060"/>
                </a:solidFill>
              </a:rPr>
              <a:t>P</a:t>
            </a:r>
            <a:r>
              <a:rPr lang="ru-RU" sz="3600" b="1" baseline="-25000" dirty="0" smtClean="0">
                <a:solidFill>
                  <a:srgbClr val="002060"/>
                </a:solidFill>
              </a:rPr>
              <a:t>5</a:t>
            </a:r>
            <a:r>
              <a:rPr lang="en-US" sz="3600" b="1" dirty="0" smtClean="0">
                <a:solidFill>
                  <a:srgbClr val="002060"/>
                </a:solidFill>
              </a:rPr>
              <a:t>K</a:t>
            </a:r>
            <a:r>
              <a:rPr lang="ru-RU" sz="3600" b="1" baseline="-25000" dirty="0" smtClean="0">
                <a:solidFill>
                  <a:srgbClr val="002060"/>
                </a:solidFill>
              </a:rPr>
              <a:t>20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/га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  <a:p>
            <a:pPr indent="-34290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47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6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6196" y="346754"/>
            <a:ext cx="433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Расчет потребности в 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NPK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6615973"/>
              </p:ext>
            </p:extLst>
          </p:nvPr>
        </p:nvGraphicFramePr>
        <p:xfrm>
          <a:off x="309780" y="1340169"/>
          <a:ext cx="8692738" cy="29443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68830"/>
                <a:gridCol w="878774"/>
                <a:gridCol w="1175657"/>
                <a:gridCol w="1294411"/>
                <a:gridCol w="1151906"/>
                <a:gridCol w="1223160"/>
              </a:tblGrid>
              <a:tr h="351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/га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NPK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4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Зерновые культуры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190982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68261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156127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415370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74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пшеница озимая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49799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19920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41499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111218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74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пшеница яровая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58062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21773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45361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125196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74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рожь озимая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21645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7215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46898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4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кукуруза на зерно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17078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4554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14231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35863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49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ячмень яровой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44398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14799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36998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96195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48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1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6196" y="346754"/>
            <a:ext cx="433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Расчет потребности в 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NPK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1136069"/>
              </p:ext>
            </p:extLst>
          </p:nvPr>
        </p:nvGraphicFramePr>
        <p:xfrm>
          <a:off x="201882" y="1416844"/>
          <a:ext cx="8502730" cy="38463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43843"/>
                <a:gridCol w="831272"/>
                <a:gridCol w="1104406"/>
                <a:gridCol w="1056903"/>
                <a:gridCol w="926276"/>
                <a:gridCol w="1140030"/>
              </a:tblGrid>
              <a:tr h="4813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RU" sz="24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/га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NPK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14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масличные культуры всего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33468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17171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25979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76618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59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подсолнечник на зерно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12108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5504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14310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31922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14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рапс озимый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14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рапс яровой (</a:t>
                      </a:r>
                      <a:r>
                        <a:rPr lang="ru-RU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кольза</a:t>
                      </a: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16500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34500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14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горчица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1591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893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3321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14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рыжик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3195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1743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1743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6681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14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свекла сахарная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10114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4046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16435</a:t>
                      </a:r>
                      <a:endParaRPr lang="ru-RU" sz="2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30595</a:t>
                      </a:r>
                      <a:endParaRPr lang="ru-RU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49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14325" y="280595"/>
            <a:ext cx="8515350" cy="1746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0800000" flipV="1">
            <a:off x="83127" y="6511925"/>
            <a:ext cx="28144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Профессор М.М. Овчаренко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5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0331" y="713588"/>
            <a:ext cx="7683336" cy="5262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>
              <a:lnSpc>
                <a:spcPct val="114000"/>
              </a:lnSpc>
              <a:spcAft>
                <a:spcPts val="600"/>
              </a:spcAft>
            </a:pPr>
            <a:r>
              <a:rPr lang="ru-RU" sz="2400" b="1" i="1" dirty="0" smtClean="0"/>
              <a:t>Дерново-подзолистые, светло и темно серые </a:t>
            </a:r>
            <a:r>
              <a:rPr lang="ru-RU" sz="2400" b="1" dirty="0" smtClean="0"/>
              <a:t>почвы - 4</a:t>
            </a:r>
            <a:r>
              <a:rPr lang="ru-RU" sz="2400" b="1" dirty="0"/>
              <a:t> 298,6 тыс. </a:t>
            </a:r>
            <a:r>
              <a:rPr lang="ru-RU" sz="2400" b="1" dirty="0" smtClean="0"/>
              <a:t>га. 61,9%.</a:t>
            </a:r>
          </a:p>
          <a:p>
            <a:pPr lvl="0" indent="450000" algn="just">
              <a:lnSpc>
                <a:spcPct val="114000"/>
              </a:lnSpc>
              <a:spcAft>
                <a:spcPts val="600"/>
              </a:spcAft>
            </a:pPr>
            <a:r>
              <a:rPr lang="ru-RU" sz="2400" b="1" dirty="0" smtClean="0"/>
              <a:t> Почвы сформировались на элювиально-делювиальных древних отложениях </a:t>
            </a:r>
            <a:r>
              <a:rPr lang="ru-RU" sz="2400" b="1" dirty="0"/>
              <a:t>глин и суглинков</a:t>
            </a:r>
            <a:r>
              <a:rPr lang="ru-RU" sz="2400" b="1" dirty="0" smtClean="0"/>
              <a:t>. (Пермский период). </a:t>
            </a:r>
          </a:p>
          <a:p>
            <a:pPr lvl="0" algn="ctr">
              <a:lnSpc>
                <a:spcPct val="114000"/>
              </a:lnSpc>
              <a:spcAft>
                <a:spcPts val="600"/>
              </a:spcAft>
            </a:pPr>
            <a:r>
              <a:rPr lang="ru-RU" sz="2400" b="1" dirty="0" smtClean="0"/>
              <a:t>рН </a:t>
            </a:r>
            <a:r>
              <a:rPr lang="ru-RU" sz="2400" b="1" dirty="0"/>
              <a:t>– </a:t>
            </a:r>
            <a:r>
              <a:rPr lang="ru-RU" sz="2400" b="1" dirty="0" smtClean="0"/>
              <a:t>4,0 - 5,0. Орг. вещ. </a:t>
            </a:r>
            <a:r>
              <a:rPr lang="ru-RU" sz="2400" b="1" dirty="0"/>
              <a:t>– </a:t>
            </a:r>
            <a:r>
              <a:rPr lang="ru-RU" sz="2400" b="1" dirty="0" smtClean="0"/>
              <a:t>2 - 4%.</a:t>
            </a:r>
          </a:p>
          <a:p>
            <a:pPr lvl="0" algn="just">
              <a:lnSpc>
                <a:spcPct val="114000"/>
              </a:lnSpc>
              <a:spcAft>
                <a:spcPts val="600"/>
              </a:spcAft>
            </a:pPr>
            <a:r>
              <a:rPr lang="ru-RU" sz="2400" b="1" dirty="0" smtClean="0"/>
              <a:t> </a:t>
            </a:r>
            <a:r>
              <a:rPr lang="ru-RU" sz="2400" b="1" dirty="0"/>
              <a:t>Низкое содержание </a:t>
            </a:r>
            <a:r>
              <a:rPr lang="en-US" sz="2400" b="1" dirty="0" err="1"/>
              <a:t>Ca</a:t>
            </a:r>
            <a:r>
              <a:rPr lang="ru-RU" sz="2400" b="1" dirty="0"/>
              <a:t>, </a:t>
            </a:r>
            <a:r>
              <a:rPr lang="en-US" sz="2400" b="1" dirty="0" smtClean="0"/>
              <a:t>Mg</a:t>
            </a:r>
            <a:r>
              <a:rPr lang="ru-RU" sz="2400" b="1" dirty="0" smtClean="0"/>
              <a:t>, высокое </a:t>
            </a:r>
            <a:r>
              <a:rPr lang="en-US" sz="2400" b="1" dirty="0" smtClean="0"/>
              <a:t>Fe</a:t>
            </a:r>
            <a:r>
              <a:rPr lang="ru-RU" sz="2400" b="1" dirty="0" smtClean="0"/>
              <a:t>,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Mn</a:t>
            </a:r>
            <a:r>
              <a:rPr lang="ru-RU" sz="2400" b="1" dirty="0"/>
              <a:t>,</a:t>
            </a:r>
            <a:r>
              <a:rPr lang="en-US" sz="2400" b="1" dirty="0" smtClean="0"/>
              <a:t> H</a:t>
            </a:r>
            <a:r>
              <a:rPr lang="ru-RU" sz="2400" b="1" baseline="-25000" dirty="0" err="1" smtClean="0"/>
              <a:t>гдр</a:t>
            </a:r>
            <a:r>
              <a:rPr lang="ru-RU" sz="2400" b="1" dirty="0" smtClean="0"/>
              <a:t>.</a:t>
            </a:r>
          </a:p>
          <a:p>
            <a:pPr lvl="0" indent="450000" algn="just">
              <a:lnSpc>
                <a:spcPct val="114000"/>
              </a:lnSpc>
              <a:spcAft>
                <a:spcPts val="600"/>
              </a:spcAft>
            </a:pPr>
            <a:r>
              <a:rPr lang="ru-RU" sz="2400" b="1" dirty="0" smtClean="0"/>
              <a:t>Гумус </a:t>
            </a:r>
            <a:r>
              <a:rPr lang="ru-RU" sz="2400" b="1" dirty="0" err="1" smtClean="0"/>
              <a:t>фульватного</a:t>
            </a:r>
            <a:r>
              <a:rPr lang="ru-RU" sz="2400" b="1" dirty="0" smtClean="0"/>
              <a:t> </a:t>
            </a:r>
            <a:r>
              <a:rPr lang="ru-RU" sz="2400" b="1" dirty="0"/>
              <a:t>типа</a:t>
            </a:r>
            <a:r>
              <a:rPr lang="ru-RU" sz="2400" b="1" dirty="0" smtClean="0"/>
              <a:t>. </a:t>
            </a:r>
          </a:p>
          <a:p>
            <a:pPr lvl="0" indent="450000" algn="just">
              <a:lnSpc>
                <a:spcPct val="114000"/>
              </a:lnSpc>
              <a:spcAft>
                <a:spcPts val="600"/>
              </a:spcAft>
            </a:pPr>
            <a:r>
              <a:rPr lang="ru-RU" sz="2400" b="1" dirty="0" smtClean="0"/>
              <a:t>Гранулометрический состав:</a:t>
            </a:r>
          </a:p>
          <a:p>
            <a:pPr marL="1698625" lvl="0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r>
              <a:rPr lang="ru-RU" sz="2400" b="1" dirty="0" smtClean="0"/>
              <a:t> суглинистый, средний</a:t>
            </a:r>
          </a:p>
          <a:p>
            <a:pPr marL="1698625" lvl="0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r>
              <a:rPr lang="ru-RU" sz="2400" b="1" dirty="0" smtClean="0"/>
              <a:t> глинистый, тяжелый.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6738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8343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Потребность в</a:t>
            </a:r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NPK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6690156"/>
              </p:ext>
            </p:extLst>
          </p:nvPr>
        </p:nvGraphicFramePr>
        <p:xfrm>
          <a:off x="415637" y="1601946"/>
          <a:ext cx="8288978" cy="25881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58192"/>
                <a:gridCol w="1045028"/>
                <a:gridCol w="1384670"/>
                <a:gridCol w="1211546"/>
                <a:gridCol w="1180137"/>
                <a:gridCol w="1009405"/>
              </a:tblGrid>
              <a:tr h="736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NPK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Зерновые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Масличные и </a:t>
                      </a:r>
                      <a:r>
                        <a:rPr lang="ru-RU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свекла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43,5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9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234,5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198,5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522,4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50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3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6892" y="579455"/>
            <a:ext cx="7790213" cy="600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800" b="1" u="sng" dirty="0" smtClean="0">
                <a:solidFill>
                  <a:srgbClr val="C00000"/>
                </a:solidFill>
                <a:latin typeface="+mn-lt"/>
              </a:rPr>
              <a:t>Микроэлементы вносятся  всегда  в виде подкормок:</a:t>
            </a:r>
            <a:endParaRPr lang="ru-RU" sz="2800" b="1" u="sng" dirty="0" smtClean="0">
              <a:solidFill>
                <a:srgbClr val="C00000"/>
              </a:solidFill>
              <a:latin typeface="+mn-lt"/>
            </a:endParaRPr>
          </a:p>
          <a:p>
            <a:pPr indent="-34290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С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u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– медь;</a:t>
            </a:r>
          </a:p>
          <a:p>
            <a:pPr indent="-34290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Zn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– цинк;</a:t>
            </a:r>
          </a:p>
          <a:p>
            <a:pPr indent="-34290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Mn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– марганец;</a:t>
            </a:r>
          </a:p>
          <a:p>
            <a:pPr indent="-34290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Fe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– железа;</a:t>
            </a:r>
          </a:p>
          <a:p>
            <a:pPr indent="-34290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Co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– кобальт;</a:t>
            </a:r>
          </a:p>
          <a:p>
            <a:pPr indent="-342900"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Mo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– молибден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; </a:t>
            </a:r>
            <a:endParaRPr lang="ru-RU" sz="2400" b="1" dirty="0" smtClean="0">
              <a:solidFill>
                <a:srgbClr val="002060"/>
              </a:solidFill>
              <a:latin typeface="+mn-lt"/>
            </a:endParaRPr>
          </a:p>
          <a:p>
            <a:pPr>
              <a:lnSpc>
                <a:spcPct val="114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(являются катализаторами и переносчиками электронов в биохимических реакциях) (восстановление нитратов, дегидрирование аммония).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8539" y="1535681"/>
            <a:ext cx="5313704" cy="2612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Микроэлементы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51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1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124" y="923087"/>
            <a:ext cx="8088013" cy="5418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280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Элементы точного 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земледелия  </a:t>
            </a:r>
            <a:endParaRPr lang="ru-RU" sz="2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52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3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0" descr="снимок киреевский тататстан 1405150595_91062405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87" t="14426"/>
          <a:stretch>
            <a:fillRect/>
          </a:stretch>
        </p:blipFill>
        <p:spPr bwMode="auto">
          <a:xfrm>
            <a:off x="368135" y="855023"/>
            <a:ext cx="8659629" cy="527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280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осмоснимки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ГИС технологии  </a:t>
            </a:r>
            <a:endParaRPr lang="ru-RU" sz="2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53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69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0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Технологическая колея для зерновых 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54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12" t="26620" r="18632" b="34621"/>
          <a:stretch/>
        </p:blipFill>
        <p:spPr>
          <a:xfrm>
            <a:off x="1" y="940996"/>
            <a:ext cx="6115792" cy="2740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5122" y="3048988"/>
            <a:ext cx="4572000" cy="34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77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8327" y="3895107"/>
            <a:ext cx="4815201" cy="263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59" t="27012" b="11515"/>
          <a:stretch/>
        </p:blipFill>
        <p:spPr>
          <a:xfrm>
            <a:off x="649446" y="1495816"/>
            <a:ext cx="5345076" cy="2786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2280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Технологическая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колея для МУ  выгодно     </a:t>
            </a:r>
            <a:endParaRPr lang="ru-RU" sz="2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55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91" y="920067"/>
            <a:ext cx="8300853" cy="5219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280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Дробное внесение МУ  и средств </a:t>
            </a:r>
            <a:r>
              <a:rPr lang="ru-RU" sz="2400" b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защиты по колее  </a:t>
            </a:r>
            <a:endParaRPr lang="ru-RU" sz="2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56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0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12" t="21991" r="8312" b="9610"/>
          <a:stretch/>
        </p:blipFill>
        <p:spPr>
          <a:xfrm>
            <a:off x="599704" y="1085262"/>
            <a:ext cx="7944592" cy="4888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2280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Технологическая колея  при  уборке   видна 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57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1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5" t="1852" r="4888" b="22840"/>
          <a:stretch/>
        </p:blipFill>
        <p:spPr bwMode="auto">
          <a:xfrm>
            <a:off x="926275" y="522514"/>
            <a:ext cx="7362701" cy="5593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58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3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09748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59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6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56259" y="244968"/>
            <a:ext cx="8515350" cy="1746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6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7541" y="775372"/>
            <a:ext cx="7872785" cy="5121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14000"/>
              </a:lnSpc>
              <a:spcAft>
                <a:spcPts val="600"/>
              </a:spcAft>
            </a:pPr>
            <a:r>
              <a:rPr lang="ru-RU" sz="2400" b="1" u="sng" dirty="0" smtClean="0"/>
              <a:t>В почве: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/>
              <a:t>каолинита </a:t>
            </a:r>
            <a:r>
              <a:rPr lang="ru-RU" sz="2400" b="1" dirty="0"/>
              <a:t>до 60-70</a:t>
            </a:r>
            <a:r>
              <a:rPr lang="ru-RU" sz="2400" b="1" dirty="0" smtClean="0"/>
              <a:t>%; 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/>
              <a:t>монтмориллонита </a:t>
            </a:r>
            <a:r>
              <a:rPr lang="ru-RU" sz="2400" b="1" dirty="0"/>
              <a:t>и гидрослюд </a:t>
            </a:r>
            <a:r>
              <a:rPr lang="ru-RU" sz="2400" b="1" dirty="0" smtClean="0"/>
              <a:t>- </a:t>
            </a:r>
            <a:r>
              <a:rPr lang="ru-RU" sz="2400" b="1" dirty="0"/>
              <a:t>10</a:t>
            </a:r>
            <a:r>
              <a:rPr lang="ru-RU" sz="2400" b="1" dirty="0" smtClean="0"/>
              <a:t>%; 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/>
              <a:t>кремнезема </a:t>
            </a:r>
            <a:r>
              <a:rPr lang="ru-RU" sz="2400" b="1" dirty="0"/>
              <a:t>и </a:t>
            </a:r>
            <a:r>
              <a:rPr lang="ru-RU" sz="2400" b="1" dirty="0" smtClean="0"/>
              <a:t>окислов   </a:t>
            </a:r>
            <a:r>
              <a:rPr lang="en-US" sz="2400" b="1" dirty="0"/>
              <a:t>Fe</a:t>
            </a:r>
            <a:r>
              <a:rPr lang="ru-RU" sz="2400" b="1" dirty="0"/>
              <a:t>, </a:t>
            </a:r>
            <a:r>
              <a:rPr lang="en-US" sz="2400" b="1" dirty="0"/>
              <a:t>Al</a:t>
            </a:r>
            <a:r>
              <a:rPr lang="ru-RU" sz="2400" b="1" dirty="0"/>
              <a:t>, </a:t>
            </a:r>
            <a:r>
              <a:rPr lang="en-US" sz="2400" b="1" dirty="0" err="1" smtClean="0"/>
              <a:t>Mn</a:t>
            </a:r>
            <a:r>
              <a:rPr lang="ru-RU" sz="2400" b="1" dirty="0" smtClean="0"/>
              <a:t> </a:t>
            </a:r>
            <a:r>
              <a:rPr lang="ru-RU" sz="2400" b="1" dirty="0"/>
              <a:t>- 20-30%.</a:t>
            </a:r>
            <a:endParaRPr lang="ru-RU" sz="2400" b="1" dirty="0" smtClean="0"/>
          </a:p>
          <a:p>
            <a:pPr indent="450000" algn="just">
              <a:lnSpc>
                <a:spcPct val="114000"/>
              </a:lnSpc>
              <a:spcAft>
                <a:spcPts val="600"/>
              </a:spcAft>
            </a:pPr>
            <a:endParaRPr lang="ru-RU" sz="800" b="1" dirty="0"/>
          </a:p>
          <a:p>
            <a:pPr indent="450000" algn="just">
              <a:lnSpc>
                <a:spcPct val="114000"/>
              </a:lnSpc>
              <a:spcAft>
                <a:spcPts val="600"/>
              </a:spcAft>
            </a:pPr>
            <a:r>
              <a:rPr lang="ru-RU" sz="2400" b="1" dirty="0"/>
              <a:t>В этих почвах изначально отсутствует фосфор и калий, а при низком гумусе </a:t>
            </a:r>
            <a:r>
              <a:rPr lang="ru-RU" sz="2400" b="1" dirty="0" smtClean="0"/>
              <a:t>низкое </a:t>
            </a:r>
            <a:r>
              <a:rPr lang="ru-RU" sz="2400" b="1" dirty="0"/>
              <a:t>содержание (</a:t>
            </a:r>
            <a:r>
              <a:rPr lang="en-US" sz="2400" b="1" dirty="0"/>
              <a:t>NO</a:t>
            </a:r>
            <a:r>
              <a:rPr lang="ru-RU" sz="2400" b="1" baseline="-25000" dirty="0"/>
              <a:t>3</a:t>
            </a:r>
            <a:r>
              <a:rPr lang="ru-RU" sz="2400" b="1" dirty="0"/>
              <a:t> </a:t>
            </a:r>
            <a:r>
              <a:rPr lang="ru-RU" sz="2400" b="1" dirty="0" smtClean="0"/>
              <a:t>и </a:t>
            </a:r>
            <a:r>
              <a:rPr lang="en-US" sz="2400" b="1" dirty="0" smtClean="0"/>
              <a:t>NH</a:t>
            </a:r>
            <a:r>
              <a:rPr lang="ru-RU" sz="2400" b="1" baseline="-25000" dirty="0"/>
              <a:t>4</a:t>
            </a:r>
            <a:r>
              <a:rPr lang="ru-RU" sz="2400" b="1" dirty="0" smtClean="0"/>
              <a:t>) минеральных </a:t>
            </a:r>
            <a:r>
              <a:rPr lang="ru-RU" sz="2400" b="1" dirty="0"/>
              <a:t>форм </a:t>
            </a:r>
            <a:r>
              <a:rPr lang="ru-RU" sz="2400" b="1" dirty="0" smtClean="0"/>
              <a:t>азота.</a:t>
            </a:r>
            <a:endParaRPr lang="en-US" sz="2400" b="1" dirty="0" smtClean="0"/>
          </a:p>
          <a:p>
            <a:pPr indent="450000" algn="just">
              <a:lnSpc>
                <a:spcPct val="114000"/>
              </a:lnSpc>
              <a:spcAft>
                <a:spcPts val="600"/>
              </a:spcAft>
            </a:pPr>
            <a:endParaRPr lang="ru-RU" sz="800" b="1" dirty="0" smtClean="0"/>
          </a:p>
          <a:p>
            <a:pPr indent="450000" algn="just">
              <a:lnSpc>
                <a:spcPct val="114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C00000"/>
                </a:solidFill>
              </a:rPr>
              <a:t>Требуют проведения мероприятий по повышению плодородия с применением </a:t>
            </a:r>
            <a:r>
              <a:rPr lang="ru-RU" sz="2400" b="1" dirty="0" err="1" smtClean="0">
                <a:solidFill>
                  <a:srgbClr val="C00000"/>
                </a:solidFill>
              </a:rPr>
              <a:t>мелиорантов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</a:rPr>
              <a:t>биологизации</a:t>
            </a:r>
            <a:r>
              <a:rPr lang="ru-RU" sz="2400" b="1" dirty="0" smtClean="0">
                <a:solidFill>
                  <a:srgbClr val="C00000"/>
                </a:solidFill>
              </a:rPr>
              <a:t> и применения </a:t>
            </a:r>
            <a:r>
              <a:rPr lang="en-US" sz="2400" b="1" dirty="0" smtClean="0">
                <a:solidFill>
                  <a:srgbClr val="C00000"/>
                </a:solidFill>
              </a:rPr>
              <a:t>NPK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3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280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Внесение МУ  в  паровом поле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60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9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25" y="1762125"/>
            <a:ext cx="714375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280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Внесение  селитры или карбамида  по  снегу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61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96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56" r="1257" b="1441"/>
          <a:stretch/>
        </p:blipFill>
        <p:spPr bwMode="auto">
          <a:xfrm>
            <a:off x="1163782" y="724395"/>
            <a:ext cx="7279574" cy="5593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62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1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9" t="5556" r="6630" b="1852"/>
          <a:stretch/>
        </p:blipFill>
        <p:spPr bwMode="auto">
          <a:xfrm>
            <a:off x="1199408" y="368136"/>
            <a:ext cx="7410202" cy="6068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63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6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8" b="2139"/>
          <a:stretch/>
        </p:blipFill>
        <p:spPr bwMode="auto">
          <a:xfrm>
            <a:off x="320634" y="261257"/>
            <a:ext cx="8585860" cy="6258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64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8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0" t="1851" r="2854" b="1441"/>
          <a:stretch/>
        </p:blipFill>
        <p:spPr bwMode="auto">
          <a:xfrm>
            <a:off x="926275" y="332509"/>
            <a:ext cx="7754587" cy="5997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65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3" t="-2469" r="1307" b="3909"/>
          <a:stretch/>
        </p:blipFill>
        <p:spPr bwMode="auto">
          <a:xfrm>
            <a:off x="843148" y="332509"/>
            <a:ext cx="8027720" cy="6222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66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6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9" t="6452" r="52528" b="46774"/>
          <a:stretch/>
        </p:blipFill>
        <p:spPr>
          <a:xfrm>
            <a:off x="570016" y="973777"/>
            <a:ext cx="3965160" cy="2980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13" t="4736" r="3995" b="57716"/>
          <a:stretch/>
        </p:blipFill>
        <p:spPr>
          <a:xfrm>
            <a:off x="4535176" y="3610099"/>
            <a:ext cx="4405744" cy="2909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440" t="67172" r="1114" b="5364"/>
          <a:stretch/>
        </p:blipFill>
        <p:spPr>
          <a:xfrm>
            <a:off x="5759535" y="973777"/>
            <a:ext cx="2553193" cy="2208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31" t="67172" r="25532" b="5364"/>
          <a:stretch/>
        </p:blipFill>
        <p:spPr>
          <a:xfrm>
            <a:off x="1104405" y="4308737"/>
            <a:ext cx="2268187" cy="204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280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Машины  для  внесения  МУ рано  весной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67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1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Внесение по колее  КАС  или карбамида  в колошение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68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5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4742" y="1785256"/>
            <a:ext cx="5116286" cy="259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>
              <a:lnSpc>
                <a:spcPct val="200000"/>
              </a:lnSpc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f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14325" y="397149"/>
            <a:ext cx="8515350" cy="17462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7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6265" y="652867"/>
            <a:ext cx="8193973" cy="5705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>
              <a:lnSpc>
                <a:spcPct val="114000"/>
              </a:lnSpc>
            </a:pPr>
            <a:r>
              <a:rPr lang="ru-RU" sz="2400" b="1" dirty="0" smtClean="0"/>
              <a:t>Черноземы оподзоленные, выщелоченные типичные и пойменные </a:t>
            </a:r>
            <a:r>
              <a:rPr lang="ru-RU" sz="2400" b="1" dirty="0"/>
              <a:t>- 2 572 тыс. </a:t>
            </a:r>
            <a:r>
              <a:rPr lang="ru-RU" sz="2400" b="1" dirty="0" smtClean="0"/>
              <a:t>га, 37,1%.</a:t>
            </a:r>
          </a:p>
          <a:p>
            <a:pPr lvl="0" indent="450000" algn="just">
              <a:lnSpc>
                <a:spcPct val="114000"/>
              </a:lnSpc>
            </a:pPr>
            <a:r>
              <a:rPr lang="ru-RU" sz="2400" b="1" dirty="0" smtClean="0"/>
              <a:t>Сформированы </a:t>
            </a:r>
            <a:r>
              <a:rPr lang="ru-RU" sz="2400" b="1" dirty="0"/>
              <a:t>на аллювиально-делювиальных отложениях. </a:t>
            </a:r>
            <a:endParaRPr lang="ru-RU" sz="2400" b="1" dirty="0" smtClean="0"/>
          </a:p>
          <a:p>
            <a:pPr indent="450000" algn="just">
              <a:lnSpc>
                <a:spcPct val="114000"/>
              </a:lnSpc>
            </a:pPr>
            <a:r>
              <a:rPr lang="ru-RU" sz="2400" b="1" dirty="0" smtClean="0"/>
              <a:t>В минералогическом составе:</a:t>
            </a:r>
          </a:p>
          <a:p>
            <a:pPr marL="1079500" indent="-3429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/>
              <a:t>монтмориллонит; </a:t>
            </a:r>
          </a:p>
          <a:p>
            <a:pPr marL="1079500" indent="-3429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/>
              <a:t>каолинит, гидрослюды;</a:t>
            </a:r>
            <a:endParaRPr lang="ru-RU" sz="2400" b="1" dirty="0"/>
          </a:p>
          <a:p>
            <a:pPr marL="1079500" indent="-3429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/>
              <a:t>меньше </a:t>
            </a:r>
            <a:r>
              <a:rPr lang="ru-RU" sz="2400" b="1" dirty="0"/>
              <a:t>кислых продуктов </a:t>
            </a:r>
            <a:r>
              <a:rPr lang="ru-RU" sz="2400" b="1" dirty="0" smtClean="0"/>
              <a:t>, </a:t>
            </a:r>
            <a:r>
              <a:rPr lang="en-US" sz="2400" b="1" dirty="0" smtClean="0"/>
              <a:t>Al, Fe, </a:t>
            </a:r>
            <a:r>
              <a:rPr lang="en-US" sz="2400" b="1" dirty="0" err="1" smtClean="0"/>
              <a:t>Mn</a:t>
            </a:r>
            <a:r>
              <a:rPr lang="ru-RU" sz="2400" b="1" dirty="0" smtClean="0"/>
              <a:t>. </a:t>
            </a:r>
          </a:p>
          <a:p>
            <a:pPr indent="450000" algn="just">
              <a:lnSpc>
                <a:spcPct val="114000"/>
              </a:lnSpc>
            </a:pPr>
            <a:r>
              <a:rPr lang="ru-RU" sz="2400" b="1" dirty="0" smtClean="0"/>
              <a:t>Однако </a:t>
            </a:r>
            <a:r>
              <a:rPr lang="ru-RU" sz="2400" b="1" dirty="0"/>
              <a:t>фосфора, калия и кальция в них также недостаточно</a:t>
            </a:r>
            <a:r>
              <a:rPr lang="ru-RU" sz="2400" b="1" dirty="0" smtClean="0"/>
              <a:t>.</a:t>
            </a:r>
          </a:p>
          <a:p>
            <a:pPr indent="450000" algn="just">
              <a:lnSpc>
                <a:spcPct val="114000"/>
              </a:lnSpc>
            </a:pPr>
            <a:endParaRPr lang="ru-RU" sz="800" b="1" dirty="0"/>
          </a:p>
          <a:p>
            <a:pPr indent="450000" algn="just">
              <a:lnSpc>
                <a:spcPct val="114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Требует мероприятий </a:t>
            </a:r>
            <a:r>
              <a:rPr lang="ru-RU" sz="2400" b="1" dirty="0">
                <a:solidFill>
                  <a:srgbClr val="C00000"/>
                </a:solidFill>
              </a:rPr>
              <a:t>по </a:t>
            </a:r>
            <a:r>
              <a:rPr lang="ru-RU" sz="2400" b="1" dirty="0" smtClean="0">
                <a:solidFill>
                  <a:srgbClr val="C00000"/>
                </a:solidFill>
              </a:rPr>
              <a:t>регулированию кальциевого </a:t>
            </a:r>
            <a:r>
              <a:rPr lang="ru-RU" sz="2400" b="1" dirty="0">
                <a:solidFill>
                  <a:srgbClr val="C00000"/>
                </a:solidFill>
              </a:rPr>
              <a:t>фосфатного, калиевого, </a:t>
            </a:r>
            <a:r>
              <a:rPr lang="ru-RU" sz="2400" b="1" dirty="0" smtClean="0">
                <a:solidFill>
                  <a:srgbClr val="C00000"/>
                </a:solidFill>
              </a:rPr>
              <a:t>азотного режимов</a:t>
            </a:r>
            <a:r>
              <a:rPr lang="ru-RU" sz="24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030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4627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sz="500" dirty="0"/>
          </a:p>
          <a:p>
            <a:r>
              <a:rPr lang="ru-RU" sz="1800" dirty="0" smtClean="0">
                <a:effectLst/>
              </a:rPr>
              <a:t>Что означает кислотность почв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3756" y="575355"/>
            <a:ext cx="879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в почвенном растворе свободного иона водорода [Н+] [Н3О]+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3756" y="1001561"/>
            <a:ext cx="8793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(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растворе),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ОБМЕННАЯ,        ПОТЕНЦИАЛЬНАЯ: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572" y="1597922"/>
            <a:ext cx="81524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Актуальная:</a:t>
            </a:r>
          </a:p>
          <a:p>
            <a:pPr algn="ctr"/>
            <a:endParaRPr lang="ru-RU" sz="1200" b="1" dirty="0">
              <a:solidFill>
                <a:srgbClr val="C00000"/>
              </a:solidFill>
              <a:latin typeface="+mn-lt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+mn-lt"/>
              </a:rPr>
              <a:t>– рост грибов,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корневая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система болеет;</a:t>
            </a:r>
          </a:p>
          <a:p>
            <a:r>
              <a:rPr lang="ru-RU" sz="2400" b="1" dirty="0">
                <a:solidFill>
                  <a:srgbClr val="002060"/>
                </a:solidFill>
                <a:latin typeface="+mn-lt"/>
              </a:rPr>
              <a:t>- растворяются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Ca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Mg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Cu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Zn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Fe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Mn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вымываются.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572" y="3022063"/>
            <a:ext cx="85858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Обменная:</a:t>
            </a:r>
          </a:p>
          <a:p>
            <a:pPr algn="ctr"/>
            <a:endParaRPr lang="ru-RU" sz="1200" b="1" dirty="0">
              <a:solidFill>
                <a:srgbClr val="C00000"/>
              </a:solidFill>
              <a:latin typeface="+mn-lt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+mn-lt"/>
              </a:rPr>
              <a:t>- недоступны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Ca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Mg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растениям;</a:t>
            </a:r>
          </a:p>
          <a:p>
            <a:r>
              <a:rPr lang="ru-RU" sz="2400" b="1" dirty="0">
                <a:solidFill>
                  <a:srgbClr val="002060"/>
                </a:solidFill>
                <a:latin typeface="+mn-lt"/>
              </a:rPr>
              <a:t>- избыток 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Fe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Mn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; закисные форм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-органические и гумусовые  кислоты .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572" y="4788264"/>
            <a:ext cx="82466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+mn-lt"/>
              </a:rPr>
              <a:t>Потенциальная:</a:t>
            </a:r>
          </a:p>
          <a:p>
            <a:pPr algn="ctr"/>
            <a:endParaRPr lang="ru-RU" sz="1200" b="1" dirty="0">
              <a:solidFill>
                <a:srgbClr val="C00000"/>
              </a:solidFill>
              <a:latin typeface="+mn-lt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+mn-lt"/>
              </a:rPr>
              <a:t>- разрушаются вторичные минералы: </a:t>
            </a:r>
          </a:p>
          <a:p>
            <a:r>
              <a:rPr lang="ru-RU" sz="2400" b="1" dirty="0">
                <a:solidFill>
                  <a:srgbClr val="002060"/>
                </a:solidFill>
                <a:latin typeface="+mn-lt"/>
              </a:rPr>
              <a:t>каолинит, гидрослюда, образуется кремний.</a:t>
            </a:r>
          </a:p>
        </p:txBody>
      </p:sp>
      <p:pic>
        <p:nvPicPr>
          <p:cNvPr id="9" name="Рисунок 3" descr="f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173259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57112" y="6510239"/>
            <a:ext cx="486888" cy="347761"/>
          </a:xfrm>
        </p:spPr>
        <p:txBody>
          <a:bodyPr/>
          <a:lstStyle/>
          <a:p>
            <a:pPr>
              <a:defRPr/>
            </a:pPr>
            <a:fld id="{92EA763A-A79E-4FB6-8AC6-8E41CC728066}" type="slidenum">
              <a:rPr lang="ru-RU" sz="2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8</a:t>
            </a:fld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5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EA763A-A79E-4FB6-8AC6-8E41CC72806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8194071"/>
              </p:ext>
            </p:extLst>
          </p:nvPr>
        </p:nvGraphicFramePr>
        <p:xfrm>
          <a:off x="653142" y="1164152"/>
          <a:ext cx="8015845" cy="536909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372278"/>
                <a:gridCol w="3643567"/>
              </a:tblGrid>
              <a:tr h="6513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Всего обследовано площади </a:t>
                      </a:r>
                      <a:endParaRPr lang="ru-RU" sz="20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по </a:t>
                      </a:r>
                      <a:r>
                        <a:rPr lang="ru-RU" sz="2000" b="1" dirty="0">
                          <a:effectLst/>
                        </a:rPr>
                        <a:t>степени кислотности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3199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87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Очень сильнокислые          &lt; </a:t>
                      </a:r>
                      <a:r>
                        <a:rPr lang="ru-RU" sz="2000" b="1" dirty="0">
                          <a:effectLst/>
                        </a:rPr>
                        <a:t>4,0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0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Сильнокислые                     4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- 4,5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Среднекислые                      4,6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– 5,0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246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Слабокислые                        5,1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– 5,5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1085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Близкие к </a:t>
                      </a:r>
                      <a:r>
                        <a:rPr lang="ru-RU" sz="2000" b="1" dirty="0">
                          <a:effectLst/>
                        </a:rPr>
                        <a:t>нейтральному </a:t>
                      </a:r>
                      <a:r>
                        <a:rPr lang="ru-RU" sz="2000" b="1" dirty="0" smtClean="0">
                          <a:effectLst/>
                        </a:rPr>
                        <a:t> 5,6 </a:t>
                      </a:r>
                      <a:r>
                        <a:rPr lang="ru-RU" sz="2000" b="1" dirty="0">
                          <a:effectLst/>
                        </a:rPr>
                        <a:t>– 6,0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835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Нейтральные                       6,1 </a:t>
                      </a:r>
                      <a:r>
                        <a:rPr lang="ru-RU" sz="2000" b="1" dirty="0">
                          <a:effectLst/>
                        </a:rPr>
                        <a:t>– 7,5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998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Выше                                     7,5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10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Площадь кислых </a:t>
                      </a:r>
                      <a:r>
                        <a:rPr lang="ru-RU" sz="2000" b="1" dirty="0">
                          <a:effectLst/>
                        </a:rPr>
                        <a:t>почв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1366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  <a:p>
            <a:r>
              <a:rPr lang="ru-RU" sz="1800" dirty="0" smtClean="0">
                <a:effectLst/>
              </a:rPr>
              <a:t>Площади почв по кислотности, 2017 г.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25789" y="794819"/>
            <a:ext cx="244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+mn-lt"/>
              </a:rPr>
              <a:t>пашня, тыс. гектаров</a:t>
            </a:r>
            <a:endParaRPr lang="ru-RU" b="1" dirty="0">
              <a:latin typeface="+mn-lt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8657112" y="6510239"/>
            <a:ext cx="486888" cy="347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2EA763A-A79E-4FB6-8AC6-8E41CC728066}" type="slidenum">
              <a:rPr lang="ru-RU" sz="20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haroni" panose="02010803020104030203" pitchFamily="2" charset="-79"/>
              </a:rPr>
              <a:pPr>
                <a:defRPr/>
              </a:pPr>
              <a:t>9</a:t>
            </a:fld>
            <a:endParaRPr lang="ru-RU" sz="2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41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7590</TotalTime>
  <Words>3216</Words>
  <Application>Microsoft Office PowerPoint</Application>
  <PresentationFormat>Экран (4:3)</PresentationFormat>
  <Paragraphs>964</Paragraphs>
  <Slides>69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655</cp:revision>
  <cp:lastPrinted>2018-02-09T08:55:31Z</cp:lastPrinted>
  <dcterms:created xsi:type="dcterms:W3CDTF">2011-11-28T04:34:27Z</dcterms:created>
  <dcterms:modified xsi:type="dcterms:W3CDTF">2018-02-12T11:46:25Z</dcterms:modified>
</cp:coreProperties>
</file>