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67" r:id="rId7"/>
    <p:sldId id="268" r:id="rId8"/>
    <p:sldId id="283" r:id="rId9"/>
    <p:sldId id="284" r:id="rId10"/>
    <p:sldId id="282" r:id="rId11"/>
    <p:sldId id="287" r:id="rId12"/>
    <p:sldId id="286" r:id="rId13"/>
    <p:sldId id="289" r:id="rId14"/>
    <p:sldId id="285" r:id="rId15"/>
    <p:sldId id="288" r:id="rId16"/>
    <p:sldId id="280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61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3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pPr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pPr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pPr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pPr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pPr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pPr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pPr/>
              <a:t>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pPr/>
              <a:t>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pPr/>
              <a:t>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pPr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pPr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pPr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.doc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51" y="858129"/>
            <a:ext cx="5713806" cy="3020188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5400" b="1" dirty="0"/>
              <a:t>ОСНОВЫ ПИТАНИЯ РАСТЕНИЙ  И ПРИМЕНЕНИЯ УДОБРЕНИЙ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0051" y="5862180"/>
            <a:ext cx="5221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+mj-lt"/>
              </a:rPr>
              <a:t>внс</a:t>
            </a:r>
            <a:r>
              <a:rPr lang="ru-RU" dirty="0">
                <a:latin typeface="+mj-lt"/>
              </a:rPr>
              <a:t> Набиуллин Р.З.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898803-50CA-4AD7-9D6C-9BD2A25E2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240" y="1921233"/>
            <a:ext cx="5353760" cy="43187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AEBA05-3E91-4382-9648-37BBDC6A378B}"/>
              </a:ext>
            </a:extLst>
          </p:cNvPr>
          <p:cNvSpPr txBox="1"/>
          <p:nvPr/>
        </p:nvSpPr>
        <p:spPr>
          <a:xfrm>
            <a:off x="1649828" y="6273225"/>
            <a:ext cx="8310098" cy="58477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F5611"/>
                </a:solidFill>
              </a:rPr>
              <a:t>ИЗАГРИ:    НЕ  НА  СЛОВАХ,  А  НА  ДЕЛЕ !</a:t>
            </a:r>
          </a:p>
        </p:txBody>
      </p:sp>
    </p:spTree>
    <p:extLst>
      <p:ext uri="{BB962C8B-B14F-4D97-AF65-F5344CB8AC3E}">
        <p14:creationId xmlns:p14="http://schemas.microsoft.com/office/powerpoint/2010/main" val="4041026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5BBBCF-E48E-46BC-8764-F2F474E7DAEF}"/>
              </a:ext>
            </a:extLst>
          </p:cNvPr>
          <p:cNvSpPr txBox="1"/>
          <p:nvPr/>
        </p:nvSpPr>
        <p:spPr>
          <a:xfrm>
            <a:off x="3098800" y="6324373"/>
            <a:ext cx="5994400" cy="58477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F5611"/>
                </a:solidFill>
              </a:rPr>
              <a:t>ИЗАГРИ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13B4593-CC85-4FB8-ABCF-51DC2C306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315116"/>
              </p:ext>
            </p:extLst>
          </p:nvPr>
        </p:nvGraphicFramePr>
        <p:xfrm>
          <a:off x="516845" y="1047508"/>
          <a:ext cx="8576355" cy="15140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76355">
                  <a:extLst>
                    <a:ext uri="{9D8B030D-6E8A-4147-A177-3AD203B41FA5}">
                      <a16:colId xmlns:a16="http://schemas.microsoft.com/office/drawing/2014/main" val="3359266293"/>
                    </a:ext>
                  </a:extLst>
                </a:gridCol>
              </a:tblGrid>
              <a:tr h="1514097">
                <a:tc>
                  <a:txBody>
                    <a:bodyPr/>
                    <a:lstStyle/>
                    <a:p>
                      <a:pPr indent="139700" algn="l">
                        <a:lnSpc>
                          <a:spcPct val="79000"/>
                        </a:lnSpc>
                        <a:spcAft>
                          <a:spcPts val="1800"/>
                        </a:spcAft>
                      </a:pPr>
                      <a:r>
                        <a:rPr lang="ru-RU" sz="2000" dirty="0">
                          <a:solidFill>
                            <a:srgbClr val="EF5611"/>
                          </a:solidFill>
                          <a:effectLst/>
                        </a:rPr>
                        <a:t>Минеральное удобрение в форме суспензии с высоким содержанием азота</a:t>
                      </a:r>
                    </a:p>
                    <a:p>
                      <a:pPr marL="139700" marR="123190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Высокая концентрация азота в единице объема Биоактивный комплекс смачивающих компонентов Богатый спектр микроэлементов в доступной растениям форме Эффективные </a:t>
                      </a:r>
                      <a:r>
                        <a:rPr lang="ru-RU" sz="1500" dirty="0" err="1">
                          <a:effectLst/>
                        </a:rPr>
                        <a:t>хелатирующие</a:t>
                      </a:r>
                      <a:r>
                        <a:rPr lang="ru-RU" sz="1500" dirty="0">
                          <a:effectLst/>
                        </a:rPr>
                        <a:t> агенты европейского уровня (</a:t>
                      </a:r>
                      <a:r>
                        <a:rPr lang="en-US" sz="1500" dirty="0">
                          <a:effectLst/>
                        </a:rPr>
                        <a:t>BASF</a:t>
                      </a:r>
                      <a:r>
                        <a:rPr lang="ru-RU" sz="1500" dirty="0">
                          <a:effectLst/>
                        </a:rPr>
                        <a:t>)</a:t>
                      </a:r>
                    </a:p>
                    <a:p>
                      <a:pPr marL="13970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Идеальная альтернатива традиционным азотным подкормкам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80471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AB934F8F-0967-410E-8BAE-143BD678A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87" y="9736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D711BD-889E-4D45-9C19-7C7027E2A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45" y="62623"/>
            <a:ext cx="3338286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8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8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</a:t>
            </a:r>
            <a:r>
              <a:rPr kumimoji="0" lang="ru-RU" altLang="ru-RU" sz="40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загри Азот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8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Shape 153">
            <a:extLst>
              <a:ext uri="{FF2B5EF4-FFF2-40B4-BE49-F238E27FC236}">
                <a16:creationId xmlns:a16="http://schemas.microsoft.com/office/drawing/2014/main" id="{F58606CF-9712-4D71-B36A-1CE88972B10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973993" y="241275"/>
            <a:ext cx="2138289" cy="2783277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A20F202-63DE-452E-9B0C-EBEE988E4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712007"/>
              </p:ext>
            </p:extLst>
          </p:nvPr>
        </p:nvGraphicFramePr>
        <p:xfrm>
          <a:off x="2138289" y="2765419"/>
          <a:ext cx="7395307" cy="4029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4394">
                  <a:extLst>
                    <a:ext uri="{9D8B030D-6E8A-4147-A177-3AD203B41FA5}">
                      <a16:colId xmlns:a16="http://schemas.microsoft.com/office/drawing/2014/main" val="2006878338"/>
                    </a:ext>
                  </a:extLst>
                </a:gridCol>
                <a:gridCol w="1710893">
                  <a:extLst>
                    <a:ext uri="{9D8B030D-6E8A-4147-A177-3AD203B41FA5}">
                      <a16:colId xmlns:a16="http://schemas.microsoft.com/office/drawing/2014/main" val="3212646539"/>
                    </a:ext>
                  </a:extLst>
                </a:gridCol>
                <a:gridCol w="1230020">
                  <a:extLst>
                    <a:ext uri="{9D8B030D-6E8A-4147-A177-3AD203B41FA5}">
                      <a16:colId xmlns:a16="http://schemas.microsoft.com/office/drawing/2014/main" val="225387214"/>
                    </a:ext>
                  </a:extLst>
                </a:gridCol>
              </a:tblGrid>
              <a:tr h="237398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Содержание действующих веществ, % объёмные,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 менее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4655" marR="4655" marT="0" marB="0"/>
                </a:tc>
                <a:extLst>
                  <a:ext uri="{0D108BD9-81ED-4DB2-BD59-A6C34878D82A}">
                    <a16:rowId xmlns:a16="http://schemas.microsoft.com/office/drawing/2014/main" val="2222572330"/>
                  </a:ext>
                </a:extLst>
              </a:tr>
              <a:tr h="269982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Азот общий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 anchor="b"/>
                </a:tc>
                <a:tc>
                  <a:txBody>
                    <a:bodyPr/>
                    <a:lstStyle/>
                    <a:p>
                      <a:pPr marL="9398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(N)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41,1 %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 anchor="b"/>
                </a:tc>
                <a:extLst>
                  <a:ext uri="{0D108BD9-81ED-4DB2-BD59-A6C34878D82A}">
                    <a16:rowId xmlns:a16="http://schemas.microsoft.com/office/drawing/2014/main" val="3578940580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т. ч. нитратный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 anchor="ctr"/>
                </a:tc>
                <a:tc>
                  <a:txBody>
                    <a:bodyPr/>
                    <a:lstStyle/>
                    <a:p>
                      <a:pPr marL="9398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(N-NOj)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10,0%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 anchor="ctr"/>
                </a:tc>
                <a:extLst>
                  <a:ext uri="{0D108BD9-81ED-4DB2-BD59-A6C34878D82A}">
                    <a16:rowId xmlns:a16="http://schemas.microsoft.com/office/drawing/2014/main" val="1662901441"/>
                  </a:ext>
                </a:extLst>
              </a:tr>
              <a:tr h="312806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Калий, растворимый в воде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tc>
                  <a:txBody>
                    <a:bodyPr/>
                    <a:lstStyle/>
                    <a:p>
                      <a:pPr marL="9398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(К,О)</a:t>
                      </a:r>
                    </a:p>
                    <a:p>
                      <a:pPr marL="1143000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4,11 %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extLst>
                  <a:ext uri="{0D108BD9-81ED-4DB2-BD59-A6C34878D82A}">
                    <a16:rowId xmlns:a16="http://schemas.microsoft.com/office/drawing/2014/main" val="441974961"/>
                  </a:ext>
                </a:extLst>
              </a:tr>
              <a:tr h="246707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Фосфор, растворимый в воде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tc>
                  <a:txBody>
                    <a:bodyPr/>
                    <a:lstStyle/>
                    <a:p>
                      <a:pPr marL="93980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(Р.О</a:t>
                      </a:r>
                      <a:r>
                        <a:rPr lang="ru-RU" sz="1200" baseline="-25000">
                          <a:effectLst/>
                        </a:rPr>
                        <a:t>5</a:t>
                      </a:r>
                      <a:r>
                        <a:rPr lang="ru-RU" sz="1200">
                          <a:effectLst/>
                        </a:rPr>
                        <a:t>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2,47 %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extLst>
                  <a:ext uri="{0D108BD9-81ED-4DB2-BD59-A6C34878D82A}">
                    <a16:rowId xmlns:a16="http://schemas.microsoft.com/office/drawing/2014/main" val="3138119962"/>
                  </a:ext>
                </a:extLst>
              </a:tr>
              <a:tr h="237398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Сера, растворимая в воде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tc>
                  <a:txBody>
                    <a:bodyPr/>
                    <a:lstStyle/>
                    <a:p>
                      <a:pPr marL="9398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(SO,)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2,33 %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extLst>
                  <a:ext uri="{0D108BD9-81ED-4DB2-BD59-A6C34878D82A}">
                    <a16:rowId xmlns:a16="http://schemas.microsoft.com/office/drawing/2014/main" val="3954230230"/>
                  </a:ext>
                </a:extLst>
              </a:tr>
              <a:tr h="246707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Магний, растворимый в воде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tc>
                  <a:txBody>
                    <a:bodyPr/>
                    <a:lstStyle/>
                    <a:p>
                      <a:pPr marL="9398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(MgO)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0,48%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extLst>
                  <a:ext uri="{0D108BD9-81ED-4DB2-BD59-A6C34878D82A}">
                    <a16:rowId xmlns:a16="http://schemas.microsoft.com/office/drawing/2014/main" val="2763456617"/>
                  </a:ext>
                </a:extLst>
              </a:tr>
              <a:tr h="246707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Цинк*, растворимый в воде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tc>
                  <a:txBody>
                    <a:bodyPr/>
                    <a:lstStyle/>
                    <a:p>
                      <a:pPr marL="9398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(Zn*)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0,27 %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extLst>
                  <a:ext uri="{0D108BD9-81ED-4DB2-BD59-A6C34878D82A}">
                    <a16:rowId xmlns:a16="http://schemas.microsoft.com/office/drawing/2014/main" val="3866197212"/>
                  </a:ext>
                </a:extLst>
              </a:tr>
              <a:tr h="242052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Медь*, растворимая в воде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tc>
                  <a:txBody>
                    <a:bodyPr/>
                    <a:lstStyle/>
                    <a:p>
                      <a:pPr marL="9398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(Си*)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0,14%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extLst>
                  <a:ext uri="{0D108BD9-81ED-4DB2-BD59-A6C34878D82A}">
                    <a16:rowId xmlns:a16="http://schemas.microsoft.com/office/drawing/2014/main" val="3158778908"/>
                  </a:ext>
                </a:extLst>
              </a:tr>
              <a:tr h="251362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Молибден, растворимый в воде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tc>
                  <a:txBody>
                    <a:bodyPr/>
                    <a:lstStyle/>
                    <a:p>
                      <a:pPr marL="9398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(Mo)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0,07%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extLst>
                  <a:ext uri="{0D108BD9-81ED-4DB2-BD59-A6C34878D82A}">
                    <a16:rowId xmlns:a16="http://schemas.microsoft.com/office/drawing/2014/main" val="4261910912"/>
                  </a:ext>
                </a:extLst>
              </a:tr>
              <a:tr h="256017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Железо*, растворимое в воде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tc>
                  <a:txBody>
                    <a:bodyPr/>
                    <a:lstStyle/>
                    <a:p>
                      <a:pPr marL="9398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(Fe*)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0,04 %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extLst>
                  <a:ext uri="{0D108BD9-81ED-4DB2-BD59-A6C34878D82A}">
                    <a16:rowId xmlns:a16="http://schemas.microsoft.com/office/drawing/2014/main" val="4176657047"/>
                  </a:ext>
                </a:extLst>
              </a:tr>
              <a:tr h="242052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Бор, растворимый в воде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tc>
                  <a:txBody>
                    <a:bodyPr/>
                    <a:lstStyle/>
                    <a:p>
                      <a:pPr marL="9398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(В)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0,03 %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extLst>
                  <a:ext uri="{0D108BD9-81ED-4DB2-BD59-A6C34878D82A}">
                    <a16:rowId xmlns:a16="http://schemas.microsoft.com/office/drawing/2014/main" val="1111543709"/>
                  </a:ext>
                </a:extLst>
              </a:tr>
              <a:tr h="237398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Марганец*, растворимый в воде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 anchor="ctr"/>
                </a:tc>
                <a:tc>
                  <a:txBody>
                    <a:bodyPr/>
                    <a:lstStyle/>
                    <a:p>
                      <a:pPr marL="9398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(Мп*)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0,02 %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 anchor="ctr"/>
                </a:tc>
                <a:extLst>
                  <a:ext uri="{0D108BD9-81ED-4DB2-BD59-A6C34878D82A}">
                    <a16:rowId xmlns:a16="http://schemas.microsoft.com/office/drawing/2014/main" val="3060321855"/>
                  </a:ext>
                </a:extLst>
              </a:tr>
              <a:tr h="242052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Селен, растворимый в воде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tc>
                  <a:txBody>
                    <a:bodyPr/>
                    <a:lstStyle/>
                    <a:p>
                      <a:pPr marL="9398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(Se)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0,03 %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/>
                </a:tc>
                <a:extLst>
                  <a:ext uri="{0D108BD9-81ED-4DB2-BD59-A6C34878D82A}">
                    <a16:rowId xmlns:a16="http://schemas.microsoft.com/office/drawing/2014/main" val="815347646"/>
                  </a:ext>
                </a:extLst>
              </a:tr>
              <a:tr h="246707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Кобальт*, растворимый в воде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 anchor="ctr"/>
                </a:tc>
                <a:tc>
                  <a:txBody>
                    <a:bodyPr/>
                    <a:lstStyle/>
                    <a:p>
                      <a:pPr marL="9398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(Co*)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0,01 %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 anchor="ctr"/>
                </a:tc>
                <a:extLst>
                  <a:ext uri="{0D108BD9-81ED-4DB2-BD59-A6C34878D82A}">
                    <a16:rowId xmlns:a16="http://schemas.microsoft.com/office/drawing/2014/main" val="409037842"/>
                  </a:ext>
                </a:extLst>
              </a:tr>
              <a:tr h="256017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Комплекс смачивающих веществ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4655" marR="46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55" marR="4655" marT="0" marB="0" anchor="ctr"/>
                </a:tc>
                <a:extLst>
                  <a:ext uri="{0D108BD9-81ED-4DB2-BD59-A6C34878D82A}">
                    <a16:rowId xmlns:a16="http://schemas.microsoft.com/office/drawing/2014/main" val="565210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640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5BBBCF-E48E-46BC-8764-F2F474E7DAEF}"/>
              </a:ext>
            </a:extLst>
          </p:cNvPr>
          <p:cNvSpPr txBox="1"/>
          <p:nvPr/>
        </p:nvSpPr>
        <p:spPr>
          <a:xfrm>
            <a:off x="3098800" y="6324373"/>
            <a:ext cx="5994400" cy="58477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F5611"/>
                </a:solidFill>
              </a:rPr>
              <a:t>ИЗАГРИ</a:t>
            </a:r>
          </a:p>
        </p:txBody>
      </p:sp>
      <p:pic>
        <p:nvPicPr>
          <p:cNvPr id="3" name="Shape 163">
            <a:extLst>
              <a:ext uri="{FF2B5EF4-FFF2-40B4-BE49-F238E27FC236}">
                <a16:creationId xmlns:a16="http://schemas.microsoft.com/office/drawing/2014/main" id="{7DAE680B-C7A5-4899-B16F-E8AC5EAF64A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182100" y="222250"/>
            <a:ext cx="3009900" cy="320675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AFCE5C3-BBDE-45A3-AF14-226D083F4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45" y="62623"/>
            <a:ext cx="4027020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8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8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</a:t>
            </a:r>
            <a:r>
              <a:rPr kumimoji="0" lang="ru-RU" altLang="ru-RU" sz="40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загри Фосфор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8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7081B4C-5C25-4DAA-AC62-2A212318B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10" y="735955"/>
            <a:ext cx="9055490" cy="2169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3" algn="l"/>
              </a:tabLst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D4641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Жидкое удобрение, богатое фосфором, комплексом аминокислот и микроэлементов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7963" algn="l"/>
              </a:tabLst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Высокая концентрация фосфора в единице объема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7963" algn="l"/>
              </a:tabLst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Аминокислоты - стимуляторы роста растений в составе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7963" algn="l"/>
              </a:tabLst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Богатый спектр микроэлементов в доступной растениям форме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7963" algn="l"/>
              </a:tabLst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Эффективные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хелатирующие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агенты европейского уровня (</a:t>
            </a:r>
            <a:r>
              <a:rPr kumimoji="0" lang="en-US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BASF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7963" algn="l"/>
              </a:tabLst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Биоактивный комплекс смачивающих компонентов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3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C54601EA-AF5A-487A-A77F-D79C6F10C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514352"/>
              </p:ext>
            </p:extLst>
          </p:nvPr>
        </p:nvGraphicFramePr>
        <p:xfrm>
          <a:off x="1089323" y="2778865"/>
          <a:ext cx="8003877" cy="4024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35219">
                  <a:extLst>
                    <a:ext uri="{9D8B030D-6E8A-4147-A177-3AD203B41FA5}">
                      <a16:colId xmlns:a16="http://schemas.microsoft.com/office/drawing/2014/main" val="44687154"/>
                    </a:ext>
                  </a:extLst>
                </a:gridCol>
                <a:gridCol w="1792649">
                  <a:extLst>
                    <a:ext uri="{9D8B030D-6E8A-4147-A177-3AD203B41FA5}">
                      <a16:colId xmlns:a16="http://schemas.microsoft.com/office/drawing/2014/main" val="2532015635"/>
                    </a:ext>
                  </a:extLst>
                </a:gridCol>
                <a:gridCol w="1376009">
                  <a:extLst>
                    <a:ext uri="{9D8B030D-6E8A-4147-A177-3AD203B41FA5}">
                      <a16:colId xmlns:a16="http://schemas.microsoft.com/office/drawing/2014/main" val="1150608012"/>
                    </a:ext>
                  </a:extLst>
                </a:gridCol>
              </a:tblGrid>
              <a:tr h="248255">
                <a:tc gridSpan="3"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Содержание действующих веществ, % объёмный, не менее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84370"/>
                  </a:ext>
                </a:extLst>
              </a:tr>
              <a:tr h="292941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Фосфор, растворимый в воде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 anchor="b"/>
                </a:tc>
                <a:tc>
                  <a:txBody>
                    <a:bodyPr/>
                    <a:lstStyle/>
                    <a:p>
                      <a:pPr marL="914400" indent="1270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(Р</a:t>
                      </a:r>
                      <a:r>
                        <a:rPr lang="ru-RU" sz="1300" baseline="-25000">
                          <a:effectLst/>
                        </a:rPr>
                        <a:t>2</a:t>
                      </a:r>
                      <a:r>
                        <a:rPr lang="ru-RU" sz="1300">
                          <a:effectLst/>
                        </a:rPr>
                        <a:t>О</a:t>
                      </a:r>
                      <a:r>
                        <a:rPr lang="ru-RU" sz="1300" baseline="-25000">
                          <a:effectLst/>
                        </a:rPr>
                        <a:t>5</a:t>
                      </a:r>
                      <a:r>
                        <a:rPr lang="ru-RU" sz="1300">
                          <a:effectLst/>
                        </a:rPr>
                        <a:t>)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 anchor="b"/>
                </a:tc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27,7 %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 anchor="b"/>
                </a:tc>
                <a:extLst>
                  <a:ext uri="{0D108BD9-81ED-4DB2-BD59-A6C34878D82A}">
                    <a16:rowId xmlns:a16="http://schemas.microsoft.com/office/drawing/2014/main" val="777243229"/>
                  </a:ext>
                </a:extLst>
              </a:tr>
              <a:tr h="253220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Азот общий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/>
                </a:tc>
                <a:tc>
                  <a:txBody>
                    <a:bodyPr/>
                    <a:lstStyle/>
                    <a:p>
                      <a:pPr marL="914400" indent="12700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(N)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/>
                </a:tc>
                <a:tc>
                  <a:txBody>
                    <a:bodyPr/>
                    <a:lstStyle/>
                    <a:p>
                      <a:pPr marR="50800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9,7%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/>
                </a:tc>
                <a:extLst>
                  <a:ext uri="{0D108BD9-81ED-4DB2-BD59-A6C34878D82A}">
                    <a16:rowId xmlns:a16="http://schemas.microsoft.com/office/drawing/2014/main" val="1498896932"/>
                  </a:ext>
                </a:extLst>
              </a:tr>
              <a:tr h="268115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Калий, растворимый в воде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 anchor="ctr"/>
                </a:tc>
                <a:tc>
                  <a:txBody>
                    <a:bodyPr/>
                    <a:lstStyle/>
                    <a:p>
                      <a:pPr marL="914400" indent="1270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(К</a:t>
                      </a:r>
                      <a:r>
                        <a:rPr lang="ru-RU" sz="1300" baseline="-25000">
                          <a:effectLst/>
                        </a:rPr>
                        <a:t>2</a:t>
                      </a:r>
                      <a:r>
                        <a:rPr lang="ru-RU" sz="1300">
                          <a:effectLst/>
                        </a:rPr>
                        <a:t>О)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 anchor="ctr"/>
                </a:tc>
                <a:tc>
                  <a:txBody>
                    <a:bodyPr/>
                    <a:lstStyle/>
                    <a:p>
                      <a:pPr marR="50800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6,8%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 anchor="ctr"/>
                </a:tc>
                <a:extLst>
                  <a:ext uri="{0D108BD9-81ED-4DB2-BD59-A6C34878D82A}">
                    <a16:rowId xmlns:a16="http://schemas.microsoft.com/office/drawing/2014/main" val="4251573541"/>
                  </a:ext>
                </a:extLst>
              </a:tr>
              <a:tr h="268115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Магний , растворимый в воде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/>
                </a:tc>
                <a:tc>
                  <a:txBody>
                    <a:bodyPr/>
                    <a:lstStyle/>
                    <a:p>
                      <a:pPr marL="914400" indent="12700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(MgO)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/>
                </a:tc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0,27 %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/>
                </a:tc>
                <a:extLst>
                  <a:ext uri="{0D108BD9-81ED-4DB2-BD59-A6C34878D82A}">
                    <a16:rowId xmlns:a16="http://schemas.microsoft.com/office/drawing/2014/main" val="2692265134"/>
                  </a:ext>
                </a:extLst>
              </a:tr>
              <a:tr h="258185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Сера, растворимая в воде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/>
                </a:tc>
                <a:tc>
                  <a:txBody>
                    <a:bodyPr/>
                    <a:lstStyle/>
                    <a:p>
                      <a:pPr marL="914400" indent="127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(sop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/>
                </a:tc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0,53 %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/>
                </a:tc>
                <a:extLst>
                  <a:ext uri="{0D108BD9-81ED-4DB2-BD59-A6C34878D82A}">
                    <a16:rowId xmlns:a16="http://schemas.microsoft.com/office/drawing/2014/main" val="4229567499"/>
                  </a:ext>
                </a:extLst>
              </a:tr>
              <a:tr h="333655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Цинк*, растворимый в воде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/>
                </a:tc>
                <a:tc>
                  <a:txBody>
                    <a:bodyPr/>
                    <a:lstStyle/>
                    <a:p>
                      <a:pPr marL="914400" indent="127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(Zn*)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0,40 % </a:t>
                      </a:r>
                      <a:r>
                        <a:rPr lang="ru-RU" sz="2200" dirty="0">
                          <a:effectLst/>
                        </a:rPr>
                        <a:t>I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/>
                </a:tc>
                <a:extLst>
                  <a:ext uri="{0D108BD9-81ED-4DB2-BD59-A6C34878D82A}">
                    <a16:rowId xmlns:a16="http://schemas.microsoft.com/office/drawing/2014/main" val="2008973334"/>
                  </a:ext>
                </a:extLst>
              </a:tr>
              <a:tr h="258185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/Медь*, растворимая в воде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/>
                </a:tc>
                <a:tc>
                  <a:txBody>
                    <a:bodyPr/>
                    <a:lstStyle/>
                    <a:p>
                      <a:pPr marL="914400" indent="1270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(Си*)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/>
                </a:tc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0,13%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/>
                </a:tc>
                <a:extLst>
                  <a:ext uri="{0D108BD9-81ED-4DB2-BD59-A6C34878D82A}">
                    <a16:rowId xmlns:a16="http://schemas.microsoft.com/office/drawing/2014/main" val="749098852"/>
                  </a:ext>
                </a:extLst>
              </a:tr>
              <a:tr h="263150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Железо*, растворимый в воде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 anchor="ctr"/>
                </a:tc>
                <a:tc>
                  <a:txBody>
                    <a:bodyPr/>
                    <a:lstStyle/>
                    <a:p>
                      <a:pPr marL="914400" indent="12700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(Fe*)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 anchor="ctr"/>
                </a:tc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0,16%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 anchor="ctr"/>
                </a:tc>
                <a:extLst>
                  <a:ext uri="{0D108BD9-81ED-4DB2-BD59-A6C34878D82A}">
                    <a16:rowId xmlns:a16="http://schemas.microsoft.com/office/drawing/2014/main" val="3031804737"/>
                  </a:ext>
                </a:extLst>
              </a:tr>
              <a:tr h="268115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Марганец*, растворимый в воде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 anchor="ctr"/>
                </a:tc>
                <a:tc>
                  <a:txBody>
                    <a:bodyPr/>
                    <a:lstStyle/>
                    <a:p>
                      <a:pPr marL="914400" indent="1270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(Мп*)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 anchor="ctr"/>
                </a:tc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0,08 %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 anchor="ctr"/>
                </a:tc>
                <a:extLst>
                  <a:ext uri="{0D108BD9-81ED-4DB2-BD59-A6C34878D82A}">
                    <a16:rowId xmlns:a16="http://schemas.microsoft.com/office/drawing/2014/main" val="725779142"/>
                  </a:ext>
                </a:extLst>
              </a:tr>
              <a:tr h="258185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Бор, растворимый в воде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/>
                </a:tc>
                <a:tc>
                  <a:txBody>
                    <a:bodyPr/>
                    <a:lstStyle/>
                    <a:p>
                      <a:pPr marL="914400" indent="1270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(В)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/>
                </a:tc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0,23 %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/>
                </a:tc>
                <a:extLst>
                  <a:ext uri="{0D108BD9-81ED-4DB2-BD59-A6C34878D82A}">
                    <a16:rowId xmlns:a16="http://schemas.microsoft.com/office/drawing/2014/main" val="341334660"/>
                  </a:ext>
                </a:extLst>
              </a:tr>
              <a:tr h="253220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Молибден, растворимый в воде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/>
                </a:tc>
                <a:tc>
                  <a:txBody>
                    <a:bodyPr/>
                    <a:lstStyle/>
                    <a:p>
                      <a:pPr marL="914400" indent="1270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(Мо)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/>
                </a:tc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0,08 %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/>
                </a:tc>
                <a:extLst>
                  <a:ext uri="{0D108BD9-81ED-4DB2-BD59-A6C34878D82A}">
                    <a16:rowId xmlns:a16="http://schemas.microsoft.com/office/drawing/2014/main" val="722997894"/>
                  </a:ext>
                </a:extLst>
              </a:tr>
              <a:tr h="263150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Кобальт*, растворимый в воде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 anchor="ctr"/>
                </a:tc>
                <a:tc>
                  <a:txBody>
                    <a:bodyPr/>
                    <a:lstStyle/>
                    <a:p>
                      <a:pPr marL="914400" indent="1270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(Со*)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 anchor="ctr"/>
                </a:tc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0,02 %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 anchor="ctr"/>
                </a:tc>
                <a:extLst>
                  <a:ext uri="{0D108BD9-81ED-4DB2-BD59-A6C34878D82A}">
                    <a16:rowId xmlns:a16="http://schemas.microsoft.com/office/drawing/2014/main" val="1165640132"/>
                  </a:ext>
                </a:extLst>
              </a:tr>
              <a:tr h="258185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Аминокислоты в биоактивной Е-форме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4965" marR="4965" marT="0" marB="0"/>
                </a:tc>
                <a:tc>
                  <a:txBody>
                    <a:bodyPr/>
                    <a:lstStyle/>
                    <a:p>
                      <a:pPr marR="50800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2,0%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 anchor="ctr"/>
                </a:tc>
                <a:extLst>
                  <a:ext uri="{0D108BD9-81ED-4DB2-BD59-A6C34878D82A}">
                    <a16:rowId xmlns:a16="http://schemas.microsoft.com/office/drawing/2014/main" val="1119639935"/>
                  </a:ext>
                </a:extLst>
              </a:tr>
              <a:tr h="278046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Комплекс смачивающих веществ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4965" marR="4965" marT="0" marB="0"/>
                </a:tc>
                <a:tc>
                  <a:txBody>
                    <a:bodyPr/>
                    <a:lstStyle/>
                    <a:p>
                      <a:pPr marR="5080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1,0%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65" marR="4965" marT="0" marB="0" anchor="ctr"/>
                </a:tc>
                <a:extLst>
                  <a:ext uri="{0D108BD9-81ED-4DB2-BD59-A6C34878D82A}">
                    <a16:rowId xmlns:a16="http://schemas.microsoft.com/office/drawing/2014/main" val="338540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91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5BBBCF-E48E-46BC-8764-F2F474E7DAEF}"/>
              </a:ext>
            </a:extLst>
          </p:cNvPr>
          <p:cNvSpPr txBox="1"/>
          <p:nvPr/>
        </p:nvSpPr>
        <p:spPr>
          <a:xfrm>
            <a:off x="3098800" y="6324373"/>
            <a:ext cx="5994400" cy="58477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F5611"/>
                </a:solidFill>
              </a:rPr>
              <a:t>ИЗАГРИ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9BB4544-D70C-4F34-939B-756EBDD13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998109"/>
              </p:ext>
            </p:extLst>
          </p:nvPr>
        </p:nvGraphicFramePr>
        <p:xfrm>
          <a:off x="351692" y="1047508"/>
          <a:ext cx="9311738" cy="1764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11738">
                  <a:extLst>
                    <a:ext uri="{9D8B030D-6E8A-4147-A177-3AD203B41FA5}">
                      <a16:colId xmlns:a16="http://schemas.microsoft.com/office/drawing/2014/main" val="729721621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algn="l">
                        <a:lnSpc>
                          <a:spcPct val="92000"/>
                        </a:lnSpc>
                        <a:spcAft>
                          <a:spcPts val="1200"/>
                        </a:spcAft>
                      </a:pPr>
                      <a:r>
                        <a:rPr lang="ru-RU" sz="2000" dirty="0">
                          <a:solidFill>
                            <a:srgbClr val="EF5611"/>
                          </a:solidFill>
                          <a:effectLst/>
                        </a:rPr>
                        <a:t>Жидкое удобрение, богатое калием и комплексом микроэлементов в хелатной форме</a:t>
                      </a:r>
                    </a:p>
                    <a:p>
                      <a:pPr marL="342900" lvl="0" indent="-342900" algn="l">
                        <a:lnSpc>
                          <a:spcPct val="92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 panose="020B0604020202020204" pitchFamily="34" charset="0"/>
                        <a:buChar char="•"/>
                        <a:tabLst>
                          <a:tab pos="215900" algn="l"/>
                        </a:tabLst>
                      </a:pPr>
                      <a:r>
                        <a:rPr lang="ru-RU" sz="1500" u="none" strike="noStrike" spc="0" dirty="0">
                          <a:effectLst/>
                        </a:rPr>
                        <a:t>Высокая концентрация калия в единице объема</a:t>
                      </a:r>
                      <a:endParaRPr lang="ru-RU" sz="1600" u="none" strike="noStrike" spc="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92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 panose="020B0604020202020204" pitchFamily="34" charset="0"/>
                        <a:buChar char="•"/>
                        <a:tabLst>
                          <a:tab pos="209550" algn="l"/>
                        </a:tabLst>
                      </a:pPr>
                      <a:r>
                        <a:rPr lang="ru-RU" sz="1500" u="none" strike="noStrike" spc="0" dirty="0">
                          <a:effectLst/>
                        </a:rPr>
                        <a:t>Биоактивный комплекс смачивающих компонентов</a:t>
                      </a:r>
                      <a:endParaRPr lang="ru-RU" sz="1600" u="none" strike="noStrike" spc="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92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 panose="020B0604020202020204" pitchFamily="34" charset="0"/>
                        <a:buChar char="•"/>
                        <a:tabLst>
                          <a:tab pos="209550" algn="l"/>
                        </a:tabLst>
                      </a:pPr>
                      <a:r>
                        <a:rPr lang="ru-RU" sz="1500" u="none" strike="noStrike" spc="0" dirty="0">
                          <a:effectLst/>
                        </a:rPr>
                        <a:t>Богатый спектр микроэлементов в доступной растениям форме</a:t>
                      </a:r>
                      <a:endParaRPr lang="ru-RU" sz="1600" u="none" strike="noStrike" spc="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92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 panose="020B0604020202020204" pitchFamily="34" charset="0"/>
                        <a:buChar char="•"/>
                        <a:tabLst>
                          <a:tab pos="203200" algn="l"/>
                        </a:tabLst>
                      </a:pPr>
                      <a:r>
                        <a:rPr lang="ru-RU" sz="1500" u="none" strike="noStrike" spc="0" dirty="0">
                          <a:effectLst/>
                        </a:rPr>
                        <a:t>Эффективные </a:t>
                      </a:r>
                      <a:r>
                        <a:rPr lang="ru-RU" sz="1500" u="none" strike="noStrike" spc="0" dirty="0" err="1">
                          <a:effectLst/>
                        </a:rPr>
                        <a:t>хелатирующие</a:t>
                      </a:r>
                      <a:r>
                        <a:rPr lang="ru-RU" sz="1500" u="none" strike="noStrike" spc="0" dirty="0">
                          <a:effectLst/>
                        </a:rPr>
                        <a:t> агенты европейского уровня (</a:t>
                      </a:r>
                      <a:r>
                        <a:rPr lang="en-US" sz="1500" u="none" strike="noStrike" spc="0" dirty="0">
                          <a:effectLst/>
                        </a:rPr>
                        <a:t>BASF</a:t>
                      </a:r>
                      <a:r>
                        <a:rPr lang="ru-RU" sz="1500" u="none" strike="noStrike" spc="0" dirty="0">
                          <a:effectLst/>
                        </a:rPr>
                        <a:t>)</a:t>
                      </a:r>
                      <a:endParaRPr lang="ru-RU" sz="1600" u="none" strike="noStrike" spc="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92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 panose="020B0604020202020204" pitchFamily="34" charset="0"/>
                        <a:buChar char="•"/>
                        <a:tabLst>
                          <a:tab pos="215900" algn="l"/>
                        </a:tabLst>
                      </a:pPr>
                      <a:r>
                        <a:rPr lang="ru-RU" sz="1500" u="none" strike="noStrike" spc="0" dirty="0">
                          <a:effectLst/>
                        </a:rPr>
                        <a:t>Быстрое усвоение растениями</a:t>
                      </a:r>
                      <a:endParaRPr lang="ru-RU" sz="1600" u="none" strike="noStrike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58966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465CF01-28C6-490D-8E9A-1B2F62CC1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792" y="1020970"/>
            <a:ext cx="68603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67447D-8B6A-4743-B39E-BFBE69E95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45" y="62623"/>
            <a:ext cx="4027020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8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8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</a:t>
            </a:r>
            <a:r>
              <a:rPr kumimoji="0" lang="ru-RU" altLang="ru-RU" sz="40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загри Калий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8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Shape 183">
            <a:extLst>
              <a:ext uri="{FF2B5EF4-FFF2-40B4-BE49-F238E27FC236}">
                <a16:creationId xmlns:a16="http://schemas.microsoft.com/office/drawing/2014/main" id="{6236175F-E3DD-47F8-AA57-BA9E6D71A62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63430" y="62623"/>
            <a:ext cx="2374900" cy="3460750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FD2C0CD-9705-4CAE-B1CB-F69FBB2CB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984865"/>
              </p:ext>
            </p:extLst>
          </p:nvPr>
        </p:nvGraphicFramePr>
        <p:xfrm>
          <a:off x="1533379" y="2835277"/>
          <a:ext cx="8130053" cy="40227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10">
                  <a:extLst>
                    <a:ext uri="{9D8B030D-6E8A-4147-A177-3AD203B41FA5}">
                      <a16:colId xmlns:a16="http://schemas.microsoft.com/office/drawing/2014/main" val="3824077635"/>
                    </a:ext>
                  </a:extLst>
                </a:gridCol>
                <a:gridCol w="2466859">
                  <a:extLst>
                    <a:ext uri="{9D8B030D-6E8A-4147-A177-3AD203B41FA5}">
                      <a16:colId xmlns:a16="http://schemas.microsoft.com/office/drawing/2014/main" val="3162959014"/>
                    </a:ext>
                  </a:extLst>
                </a:gridCol>
                <a:gridCol w="1347584">
                  <a:extLst>
                    <a:ext uri="{9D8B030D-6E8A-4147-A177-3AD203B41FA5}">
                      <a16:colId xmlns:a16="http://schemas.microsoft.com/office/drawing/2014/main" val="3258639290"/>
                    </a:ext>
                  </a:extLst>
                </a:gridCol>
              </a:tblGrid>
              <a:tr h="332989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Калий, растворимый в воде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 anchor="b"/>
                </a:tc>
                <a:tc>
                  <a:txBody>
                    <a:bodyPr/>
                    <a:lstStyle/>
                    <a:p>
                      <a:pPr marL="16002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(К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О)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15,2%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 anchor="b"/>
                </a:tc>
                <a:extLst>
                  <a:ext uri="{0D108BD9-81ED-4DB2-BD59-A6C34878D82A}">
                    <a16:rowId xmlns:a16="http://schemas.microsoft.com/office/drawing/2014/main" val="2697455450"/>
                  </a:ext>
                </a:extLst>
              </a:tr>
              <a:tr h="284652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Фосфор, растворимый в воде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/>
                </a:tc>
                <a:tc>
                  <a:txBody>
                    <a:bodyPr/>
                    <a:lstStyle/>
                    <a:p>
                      <a:pPr marL="160020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(РА)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/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6,6%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/>
                </a:tc>
                <a:extLst>
                  <a:ext uri="{0D108BD9-81ED-4DB2-BD59-A6C34878D82A}">
                    <a16:rowId xmlns:a16="http://schemas.microsoft.com/office/drawing/2014/main" val="2207651956"/>
                  </a:ext>
                </a:extLst>
              </a:tr>
              <a:tr h="279281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Азот общий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 anchor="ctr"/>
                </a:tc>
                <a:tc>
                  <a:txBody>
                    <a:bodyPr/>
                    <a:lstStyle/>
                    <a:p>
                      <a:pPr marL="1600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(N)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6,6%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 anchor="ctr"/>
                </a:tc>
                <a:extLst>
                  <a:ext uri="{0D108BD9-81ED-4DB2-BD59-A6C34878D82A}">
                    <a16:rowId xmlns:a16="http://schemas.microsoft.com/office/drawing/2014/main" val="1086618402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т. ч. нитратный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/>
                </a:tc>
                <a:tc>
                  <a:txBody>
                    <a:bodyPr/>
                    <a:lstStyle/>
                    <a:p>
                      <a:pPr marL="1600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(N-NO</a:t>
                      </a:r>
                      <a:r>
                        <a:rPr lang="en-US" sz="1400" baseline="-25000">
                          <a:effectLst/>
                        </a:rPr>
                        <a:t>3</a:t>
                      </a:r>
                      <a:r>
                        <a:rPr lang="en-US" sz="1400">
                          <a:effectLst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/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2,5%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/>
                </a:tc>
                <a:extLst>
                  <a:ext uri="{0D108BD9-81ED-4DB2-BD59-A6C34878D82A}">
                    <a16:rowId xmlns:a16="http://schemas.microsoft.com/office/drawing/2014/main" val="411211450"/>
                  </a:ext>
                </a:extLst>
              </a:tr>
              <a:tr h="273910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Сера, растворимая в воде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/>
                </a:tc>
                <a:tc>
                  <a:txBody>
                    <a:bodyPr/>
                    <a:lstStyle/>
                    <a:p>
                      <a:pPr marL="1600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(sop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/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4,6%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/>
                </a:tc>
                <a:extLst>
                  <a:ext uri="{0D108BD9-81ED-4DB2-BD59-A6C34878D82A}">
                    <a16:rowId xmlns:a16="http://schemas.microsoft.com/office/drawing/2014/main" val="3139992344"/>
                  </a:ext>
                </a:extLst>
              </a:tr>
              <a:tr h="273910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Марганец*, растворимый в воде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/>
                </a:tc>
                <a:tc>
                  <a:txBody>
                    <a:bodyPr/>
                    <a:lstStyle/>
                    <a:p>
                      <a:pPr marL="16002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(Мп*)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0,33 %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/>
                </a:tc>
                <a:extLst>
                  <a:ext uri="{0D108BD9-81ED-4DB2-BD59-A6C34878D82A}">
                    <a16:rowId xmlns:a16="http://schemas.microsoft.com/office/drawing/2014/main" val="2012054498"/>
                  </a:ext>
                </a:extLst>
              </a:tr>
              <a:tr h="284652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Медь*, растворимая в воде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 anchor="ctr"/>
                </a:tc>
                <a:tc>
                  <a:txBody>
                    <a:bodyPr/>
                    <a:lstStyle/>
                    <a:p>
                      <a:pPr marL="16002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(Си*)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0,12%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 anchor="ctr"/>
                </a:tc>
                <a:extLst>
                  <a:ext uri="{0D108BD9-81ED-4DB2-BD59-A6C34878D82A}">
                    <a16:rowId xmlns:a16="http://schemas.microsoft.com/office/drawing/2014/main" val="1990315348"/>
                  </a:ext>
                </a:extLst>
              </a:tr>
              <a:tr h="284652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Цинк*, растворимый в воде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/>
                </a:tc>
                <a:tc>
                  <a:txBody>
                    <a:bodyPr/>
                    <a:lstStyle/>
                    <a:p>
                      <a:pPr marL="1600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(Zn*)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0,07%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/>
                </a:tc>
                <a:extLst>
                  <a:ext uri="{0D108BD9-81ED-4DB2-BD59-A6C34878D82A}">
                    <a16:rowId xmlns:a16="http://schemas.microsoft.com/office/drawing/2014/main" val="1943448735"/>
                  </a:ext>
                </a:extLst>
              </a:tr>
              <a:tr h="284652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Железо*, растворимое в воде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/>
                </a:tc>
                <a:tc>
                  <a:txBody>
                    <a:bodyPr/>
                    <a:lstStyle/>
                    <a:p>
                      <a:pPr marL="1600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(Fe*)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0,07 %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/>
                </a:tc>
                <a:extLst>
                  <a:ext uri="{0D108BD9-81ED-4DB2-BD59-A6C34878D82A}">
                    <a16:rowId xmlns:a16="http://schemas.microsoft.com/office/drawing/2014/main" val="4286916163"/>
                  </a:ext>
                </a:extLst>
              </a:tr>
              <a:tr h="284652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Молибден, растворимый в воде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/>
                </a:tc>
                <a:tc>
                  <a:txBody>
                    <a:bodyPr/>
                    <a:lstStyle/>
                    <a:p>
                      <a:pPr marL="16002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(Мо)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0,07%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/>
                </a:tc>
                <a:extLst>
                  <a:ext uri="{0D108BD9-81ED-4DB2-BD59-A6C34878D82A}">
                    <a16:rowId xmlns:a16="http://schemas.microsoft.com/office/drawing/2014/main" val="3352081732"/>
                  </a:ext>
                </a:extLst>
              </a:tr>
              <a:tr h="284652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Бор, растворимый в воде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 anchor="ctr"/>
                </a:tc>
                <a:tc>
                  <a:txBody>
                    <a:bodyPr/>
                    <a:lstStyle/>
                    <a:p>
                      <a:pPr marL="16002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(В)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0,01 %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 anchor="ctr"/>
                </a:tc>
                <a:extLst>
                  <a:ext uri="{0D108BD9-81ED-4DB2-BD59-A6C34878D82A}">
                    <a16:rowId xmlns:a16="http://schemas.microsoft.com/office/drawing/2014/main" val="3267723631"/>
                  </a:ext>
                </a:extLst>
              </a:tr>
              <a:tr h="279281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Селен, растворимый в воде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/>
                </a:tc>
                <a:tc>
                  <a:txBody>
                    <a:bodyPr/>
                    <a:lstStyle/>
                    <a:p>
                      <a:pPr marL="16002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(Se)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/>
                </a:tc>
                <a:tc>
                  <a:txBody>
                    <a:bodyPr/>
                    <a:lstStyle/>
                    <a:p>
                      <a:pPr marR="508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0,003 %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/>
                </a:tc>
                <a:extLst>
                  <a:ext uri="{0D108BD9-81ED-4DB2-BD59-A6C34878D82A}">
                    <a16:rowId xmlns:a16="http://schemas.microsoft.com/office/drawing/2014/main" val="4192993500"/>
                  </a:ext>
                </a:extLst>
              </a:tr>
              <a:tr h="290023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Кобальт*, растворимый в воде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/>
                </a:tc>
                <a:tc>
                  <a:txBody>
                    <a:bodyPr/>
                    <a:lstStyle/>
                    <a:p>
                      <a:pPr marL="16002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(Со*)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/>
                </a:tc>
                <a:tc>
                  <a:txBody>
                    <a:bodyPr/>
                    <a:lstStyle/>
                    <a:p>
                      <a:pPr marR="508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0,001 %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/>
                </a:tc>
                <a:extLst>
                  <a:ext uri="{0D108BD9-81ED-4DB2-BD59-A6C34878D82A}">
                    <a16:rowId xmlns:a16="http://schemas.microsoft.com/office/drawing/2014/main" val="1364986071"/>
                  </a:ext>
                </a:extLst>
              </a:tr>
              <a:tr h="290023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Комплекс смачивающих веществ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371" marR="5371" marT="0" marB="0"/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1" marR="5371" marT="0" marB="0" anchor="ctr"/>
                </a:tc>
                <a:extLst>
                  <a:ext uri="{0D108BD9-81ED-4DB2-BD59-A6C34878D82A}">
                    <a16:rowId xmlns:a16="http://schemas.microsoft.com/office/drawing/2014/main" val="1896533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68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5BBBCF-E48E-46BC-8764-F2F474E7DAEF}"/>
              </a:ext>
            </a:extLst>
          </p:cNvPr>
          <p:cNvSpPr txBox="1"/>
          <p:nvPr/>
        </p:nvSpPr>
        <p:spPr>
          <a:xfrm>
            <a:off x="3098800" y="6324373"/>
            <a:ext cx="5994400" cy="58477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F5611"/>
                </a:solidFill>
              </a:rPr>
              <a:t>ИЗАГРИ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90624BE-6642-4557-9279-5EB4EA7BC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538967"/>
              </p:ext>
            </p:extLst>
          </p:nvPr>
        </p:nvGraphicFramePr>
        <p:xfrm>
          <a:off x="337625" y="1130808"/>
          <a:ext cx="8947051" cy="20194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47051">
                  <a:extLst>
                    <a:ext uri="{9D8B030D-6E8A-4147-A177-3AD203B41FA5}">
                      <a16:colId xmlns:a16="http://schemas.microsoft.com/office/drawing/2014/main" val="2172713741"/>
                    </a:ext>
                  </a:extLst>
                </a:gridCol>
              </a:tblGrid>
              <a:tr h="45719">
                <a:tc>
                  <a:txBody>
                    <a:bodyPr/>
                    <a:lstStyle/>
                    <a:p>
                      <a:pPr marR="1168400" algn="l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rgbClr val="EF5611"/>
                          </a:solidFill>
                          <a:effectLst/>
                        </a:rPr>
                        <a:t>Жидкое органоминеральное удобрение для профилактики дефицита бора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  <a:tabLst>
                          <a:tab pos="234950" algn="l"/>
                        </a:tabLst>
                      </a:pPr>
                      <a:r>
                        <a:rPr lang="ru-RU" sz="1500" u="none" strike="noStrike" spc="0" dirty="0">
                          <a:effectLst/>
                        </a:rPr>
                        <a:t>Высокое содержание бора в доступной для растений форме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ru-RU" sz="1500" u="none" strike="noStrike" spc="0" dirty="0">
                          <a:effectLst/>
                        </a:rPr>
                        <a:t>Быстрое усвоение растением за счёт проникающего компонента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  <a:tabLst>
                          <a:tab pos="215900" algn="l"/>
                        </a:tabLst>
                      </a:pPr>
                      <a:r>
                        <a:rPr lang="ru-RU" sz="1500" u="none" strike="noStrike" spc="0" dirty="0">
                          <a:effectLst/>
                        </a:rPr>
                        <a:t>Эффективная профилактика и лечение болезней, вызванных дефицитом бора (гниль сердцевины у свеклы, поражение нартой клубней картофеля)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  <a:tabLst>
                          <a:tab pos="222250" algn="l"/>
                        </a:tabLst>
                      </a:pPr>
                      <a:r>
                        <a:rPr lang="ru-RU" sz="1500" u="none" strike="noStrike" spc="0" dirty="0">
                          <a:effectLst/>
                        </a:rPr>
                        <a:t>Рекомендуется для некорневой подкормки свеклы, подсолнечника, рапса, кукурузы, картофеля, бобовых культур, винограда, плодовых насаждений</a:t>
                      </a:r>
                      <a:endParaRPr lang="ru-RU" sz="1500" u="none" strike="noStrike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289354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28821B6-346E-4D4E-A63E-9C8BDDF2E19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64235" y="872096"/>
            <a:ext cx="1186766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E16034-FB70-482E-9E30-FE6C8FEF8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45" y="62623"/>
            <a:ext cx="4027020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8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8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</a:t>
            </a:r>
            <a:r>
              <a:rPr kumimoji="0" lang="ru-RU" altLang="ru-RU" sz="40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загри Бор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8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1B7385-D816-4807-BAD7-6CB82D01B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421" y="62623"/>
            <a:ext cx="2414954" cy="3207434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1FECD052-EE48-47E4-A3E7-71B285238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412" y="3773214"/>
            <a:ext cx="8089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BE1935F-2F9C-41A2-8497-7E239C5D5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976771"/>
              </p:ext>
            </p:extLst>
          </p:nvPr>
        </p:nvGraphicFramePr>
        <p:xfrm>
          <a:off x="1443477" y="4091641"/>
          <a:ext cx="6200775" cy="1609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0775">
                  <a:extLst>
                    <a:ext uri="{9D8B030D-6E8A-4147-A177-3AD203B41FA5}">
                      <a16:colId xmlns:a16="http://schemas.microsoft.com/office/drawing/2014/main" val="1304395825"/>
                    </a:ext>
                  </a:extLst>
                </a:gridCol>
              </a:tblGrid>
              <a:tr h="1609725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</a:rPr>
                        <a:t>Содержание действующих веществ, % объёмные, не менее</a:t>
                      </a:r>
                    </a:p>
                    <a:p>
                      <a:pPr marL="203200" indent="-203200" algn="l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Бор, растворимый в воде, в органической форме</a:t>
                      </a:r>
                    </a:p>
                    <a:p>
                      <a:pPr marL="203200" indent="-203200" algn="l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Молибден, растворимый в воде</a:t>
                      </a:r>
                    </a:p>
                    <a:p>
                      <a:pPr marL="203200" indent="-203200" algn="l">
                        <a:spcAft>
                          <a:spcPts val="1300"/>
                        </a:spcAft>
                      </a:pPr>
                      <a:r>
                        <a:rPr lang="ru-RU" sz="1600" dirty="0">
                          <a:effectLst/>
                        </a:rPr>
                        <a:t>Проникающий агент*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* для быстрого и эффективного поступления бора в ткани растений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3660702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A5C25A6E-41A6-4B2B-9ABC-B2990CD9C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28569"/>
              </p:ext>
            </p:extLst>
          </p:nvPr>
        </p:nvGraphicFramePr>
        <p:xfrm>
          <a:off x="8264817" y="4538273"/>
          <a:ext cx="1019859" cy="53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9859">
                  <a:extLst>
                    <a:ext uri="{9D8B030D-6E8A-4147-A177-3AD203B41FA5}">
                      <a16:colId xmlns:a16="http://schemas.microsoft.com/office/drawing/2014/main" val="782961192"/>
                    </a:ext>
                  </a:extLst>
                </a:gridCol>
              </a:tblGrid>
              <a:tr h="481650">
                <a:tc>
                  <a:txBody>
                    <a:bodyPr/>
                    <a:lstStyle/>
                    <a:p>
                      <a:pPr marL="203200" indent="-203200" algn="l"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(В)</a:t>
                      </a:r>
                      <a:endParaRPr lang="ru-RU" sz="1600" dirty="0">
                        <a:effectLst/>
                      </a:endParaRPr>
                    </a:p>
                    <a:p>
                      <a:pPr marL="203200" indent="-20320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(Мо)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46349499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8708DCFE-04FF-4DD6-A9E6-43E62D28F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926735"/>
              </p:ext>
            </p:extLst>
          </p:nvPr>
        </p:nvGraphicFramePr>
        <p:xfrm>
          <a:off x="9922998" y="4538273"/>
          <a:ext cx="723900" cy="883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422638877"/>
                    </a:ext>
                  </a:extLst>
                </a:gridCol>
              </a:tblGrid>
              <a:tr h="793805">
                <a:tc>
                  <a:txBody>
                    <a:bodyPr/>
                    <a:lstStyle/>
                    <a:p>
                      <a:pPr marL="203200" indent="-203200" algn="l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12,32%</a:t>
                      </a:r>
                    </a:p>
                    <a:p>
                      <a:pPr marL="203200" indent="-203200" algn="l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1,0%</a:t>
                      </a:r>
                    </a:p>
                    <a:p>
                      <a:pPr marL="203200" indent="-203200" algn="l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17,0 %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96764144"/>
                  </a:ext>
                </a:extLst>
              </a:tr>
            </a:tbl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648FE19D-C8A6-43C5-B1F1-B28919BF3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213" y="3405188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827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5BBBCF-E48E-46BC-8764-F2F474E7DAEF}"/>
              </a:ext>
            </a:extLst>
          </p:cNvPr>
          <p:cNvSpPr txBox="1"/>
          <p:nvPr/>
        </p:nvSpPr>
        <p:spPr>
          <a:xfrm>
            <a:off x="3098800" y="6324373"/>
            <a:ext cx="5994400" cy="58477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F5611"/>
                </a:solidFill>
              </a:rPr>
              <a:t>ИЗАГРИ</a:t>
            </a:r>
          </a:p>
        </p:txBody>
      </p:sp>
      <p:pic>
        <p:nvPicPr>
          <p:cNvPr id="3" name="Shape 245">
            <a:extLst>
              <a:ext uri="{FF2B5EF4-FFF2-40B4-BE49-F238E27FC236}">
                <a16:creationId xmlns:a16="http://schemas.microsoft.com/office/drawing/2014/main" id="{6884170D-8F8C-4AA2-A465-98E7138B02D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732401" y="254000"/>
            <a:ext cx="2349500" cy="31750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A0EFAE51-820A-4648-BBDB-35223F2D2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45" y="62623"/>
            <a:ext cx="4027020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8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8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</a:t>
            </a:r>
            <a:r>
              <a:rPr kumimoji="0" lang="ru-RU" altLang="ru-RU" sz="40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загри Цинк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8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6DD8B5E-C9AB-474B-8503-56F8993CE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8237" y="1730326"/>
            <a:ext cx="9901726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57CF03-3243-45BC-BE37-C53530628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55" y="987420"/>
            <a:ext cx="9395289" cy="17081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5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5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5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5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5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5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5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5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5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195263" algn="l"/>
              </a:tabLst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EF561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Ж</a:t>
            </a:r>
            <a:r>
              <a:rPr kumimoji="0" lang="ru-RU" altLang="ru-RU" sz="2000" b="0" i="0" u="none" strike="noStrike" cap="none" normalizeH="0" baseline="0" dirty="0" bmk="">
                <a:ln>
                  <a:noFill/>
                </a:ln>
                <a:solidFill>
                  <a:srgbClr val="EF561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идкое удобрение для культур, чувствительных к дефициту цинка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EF561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5263" algn="l"/>
              </a:tabLst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Высокое содержание цинка в доступной для растений форме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5263" algn="l"/>
              </a:tabLst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Быстрое усвоение растением за счёт проникающего компонента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5263" algn="l"/>
              </a:tabLst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Эффективные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хелатирующие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агенты европейского уровня (</a:t>
            </a:r>
            <a:r>
              <a:rPr kumimoji="0" lang="en-US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BASF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5263" algn="l"/>
              </a:tabLst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Рекомендуется для некорневой подкормки кукурузы, сахарной свеклы, картофеля, бобовых, зерновых и зернобобовых культур, плодовых насаждений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EF8C5D92-E5A3-4AD4-9290-74B3114C0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711868"/>
              </p:ext>
            </p:extLst>
          </p:nvPr>
        </p:nvGraphicFramePr>
        <p:xfrm>
          <a:off x="602700" y="3373264"/>
          <a:ext cx="8585200" cy="1790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02300">
                  <a:extLst>
                    <a:ext uri="{9D8B030D-6E8A-4147-A177-3AD203B41FA5}">
                      <a16:colId xmlns:a16="http://schemas.microsoft.com/office/drawing/2014/main" val="2901584731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92821755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val="3189190209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Цинк, в форме органических комплексов и синтетического </a:t>
                      </a:r>
                      <a:r>
                        <a:rPr lang="ru-RU" sz="1600" dirty="0" err="1">
                          <a:effectLst/>
                        </a:rPr>
                        <a:t>хелатообразователя</a:t>
                      </a:r>
                      <a:r>
                        <a:rPr lang="ru-RU" sz="1600" dirty="0">
                          <a:effectLst/>
                        </a:rPr>
                        <a:t> (</a:t>
                      </a:r>
                      <a:r>
                        <a:rPr lang="en-US" sz="1600" dirty="0">
                          <a:effectLst/>
                        </a:rPr>
                        <a:t>EDTA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en-US" sz="1600" dirty="0">
                          <a:effectLst/>
                        </a:rPr>
                        <a:t>BASF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393700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(Zn)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457200" indent="127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12,43%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0724234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Азот общий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93700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(N)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457200" indent="127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5,53 %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89569092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т. ч. нитратный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39370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(N-NO</a:t>
                      </a:r>
                      <a:r>
                        <a:rPr lang="en-US" sz="1600" baseline="-250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457200" indent="127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2,26 %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92279748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Сера, растворимая в воде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937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(SO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457200" indent="127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4,88%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42542128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Проникающий агент*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457200" indent="127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087547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91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5BBBCF-E48E-46BC-8764-F2F474E7DAEF}"/>
              </a:ext>
            </a:extLst>
          </p:cNvPr>
          <p:cNvSpPr txBox="1"/>
          <p:nvPr/>
        </p:nvSpPr>
        <p:spPr>
          <a:xfrm>
            <a:off x="3098800" y="6324373"/>
            <a:ext cx="5994400" cy="58477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F5611"/>
                </a:solidFill>
              </a:rPr>
              <a:t>ИЗАГРИ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B9932E-C0F1-4B45-90EB-82F4E303B525}"/>
              </a:ext>
            </a:extLst>
          </p:cNvPr>
          <p:cNvSpPr/>
          <p:nvPr/>
        </p:nvSpPr>
        <p:spPr>
          <a:xfrm>
            <a:off x="107852" y="1047508"/>
            <a:ext cx="9045526" cy="2213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1900"/>
              </a:spcAft>
            </a:pPr>
            <a:r>
              <a:rPr lang="ru-RU" sz="2000" dirty="0">
                <a:solidFill>
                  <a:srgbClr val="EF561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Жидкое органоминеральное удобрение для культур, чувствительных к недостатку меди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>
                <a:tab pos="217805" algn="l"/>
              </a:tabLst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Высокое содержание меди в доступной для растений форме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>
                <a:tab pos="217805" algn="l"/>
              </a:tabLst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Аминокислоты - стимуляторы роста растений в составе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>
                <a:tab pos="217805" algn="l"/>
              </a:tabLst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Быстрое усвоение растением за счёт проникающего компонента</a:t>
            </a:r>
          </a:p>
          <a:p>
            <a:pPr marL="342900" lvl="0" indent="-342900">
              <a:lnSpc>
                <a:spcPct val="120000"/>
              </a:lnSpc>
              <a:spcAft>
                <a:spcPts val="860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>
                <a:tab pos="217805" algn="l"/>
              </a:tabLst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Предназначено для некорневой подкормки зерновых культур, картофеля, кукурузы, рапса, плодовых деревьев, винограда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3F7D77-EF50-44F6-8A38-35AF74A5E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45" y="62623"/>
            <a:ext cx="4027020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8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8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</a:t>
            </a:r>
            <a:r>
              <a:rPr kumimoji="0" lang="ru-RU" altLang="ru-RU" sz="40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загри Медь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8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Shape 253">
            <a:extLst>
              <a:ext uri="{FF2B5EF4-FFF2-40B4-BE49-F238E27FC236}">
                <a16:creationId xmlns:a16="http://schemas.microsoft.com/office/drawing/2014/main" id="{C6BEE957-0EA6-4A10-B1AE-37F8B88810B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991698" y="62623"/>
            <a:ext cx="3092450" cy="4140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FEF3C0-8699-4ECE-90A7-A9CA20AEB694}"/>
              </a:ext>
            </a:extLst>
          </p:cNvPr>
          <p:cNvSpPr txBox="1"/>
          <p:nvPr/>
        </p:nvSpPr>
        <p:spPr>
          <a:xfrm>
            <a:off x="516845" y="3671668"/>
            <a:ext cx="7923770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aseline="-25000" dirty="0"/>
              <a:t>Содержание действующих веществ, % объёмные, не менее</a:t>
            </a:r>
            <a:endParaRPr lang="ru-RU" sz="2000" dirty="0"/>
          </a:p>
          <a:p>
            <a:r>
              <a:rPr lang="ru-RU" sz="2000" baseline="-25000" dirty="0"/>
              <a:t>Медь, растворимая в воде, в форме органических хелатных комплексов			11,14 %</a:t>
            </a:r>
            <a:endParaRPr lang="ru-RU" sz="2000" dirty="0"/>
          </a:p>
          <a:p>
            <a:r>
              <a:rPr lang="ru-RU" sz="2000" baseline="-25000" dirty="0"/>
              <a:t>Аминокислоты в биоактивной </a:t>
            </a:r>
            <a:r>
              <a:rPr lang="en-US" sz="2000" baseline="-25000" dirty="0"/>
              <a:t>L</a:t>
            </a:r>
            <a:r>
              <a:rPr lang="ru-RU" sz="2000" baseline="-25000" dirty="0"/>
              <a:t>-форме								11,0 %</a:t>
            </a:r>
            <a:endParaRPr lang="ru-RU" sz="2000" dirty="0"/>
          </a:p>
          <a:p>
            <a:r>
              <a:rPr lang="ru-RU" sz="2000" baseline="-25000" dirty="0"/>
              <a:t>Азот общий													10,79%</a:t>
            </a:r>
            <a:endParaRPr lang="ru-RU" sz="2000" dirty="0"/>
          </a:p>
          <a:p>
            <a:r>
              <a:rPr lang="ru-RU" sz="2000" baseline="-25000" dirty="0"/>
              <a:t>в т. ч. н </a:t>
            </a:r>
            <a:r>
              <a:rPr lang="ru-RU" sz="2000" baseline="-25000" dirty="0" err="1"/>
              <a:t>итратный</a:t>
            </a:r>
            <a:r>
              <a:rPr lang="ru-RU" sz="2000" baseline="-25000" dirty="0"/>
              <a:t>												1,74 %</a:t>
            </a:r>
            <a:endParaRPr lang="ru-RU" sz="2000" dirty="0"/>
          </a:p>
          <a:p>
            <a:r>
              <a:rPr lang="ru-RU" sz="2000" baseline="-25000" dirty="0"/>
              <a:t>Сера, растворимая в воде										8,96 %</a:t>
            </a:r>
            <a:endParaRPr lang="ru-RU" sz="2000" dirty="0"/>
          </a:p>
          <a:p>
            <a:r>
              <a:rPr lang="ru-RU" sz="2000" baseline="-25000" dirty="0"/>
              <a:t>Проникающий агент*											1,0 %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76764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5BBBCF-E48E-46BC-8764-F2F474E7DAEF}"/>
              </a:ext>
            </a:extLst>
          </p:cNvPr>
          <p:cNvSpPr txBox="1"/>
          <p:nvPr/>
        </p:nvSpPr>
        <p:spPr>
          <a:xfrm>
            <a:off x="3098800" y="6324373"/>
            <a:ext cx="5994400" cy="58477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F5611"/>
                </a:solidFill>
              </a:rPr>
              <a:t>ИЗАГРИ</a:t>
            </a:r>
          </a:p>
        </p:txBody>
      </p:sp>
      <p:pic>
        <p:nvPicPr>
          <p:cNvPr id="3" name="Shape 91">
            <a:extLst>
              <a:ext uri="{FF2B5EF4-FFF2-40B4-BE49-F238E27FC236}">
                <a16:creationId xmlns:a16="http://schemas.microsoft.com/office/drawing/2014/main" id="{D796E3B0-CC8C-45BC-A69C-D07AFC9C112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736038" y="98474"/>
            <a:ext cx="3455962" cy="622589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A70504C-337D-47A2-83B8-8FA0F15BAC3F}"/>
              </a:ext>
            </a:extLst>
          </p:cNvPr>
          <p:cNvSpPr/>
          <p:nvPr/>
        </p:nvSpPr>
        <p:spPr>
          <a:xfrm>
            <a:off x="150055" y="98474"/>
            <a:ext cx="8623496" cy="6498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 algn="ctr">
              <a:spcAft>
                <a:spcPts val="16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Технологические преимущества: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94000"/>
              </a:lnSpc>
              <a:spcAft>
                <a:spcPts val="160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>
                <a:tab pos="15430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Собственное производство и выпуск продукции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5000"/>
              </a:lnSpc>
              <a:spcAft>
                <a:spcPts val="160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>
                <a:tab pos="16065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современных методов физико-химического анализа (атомная абсорбция, масс-спектрометрия, газовая хроматография)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4000"/>
              </a:lnSpc>
              <a:spcAft>
                <a:spcPts val="160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>
                <a:tab pos="15430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 качества входящего сырья и химический анализ готовой продукции</a:t>
            </a:r>
          </a:p>
          <a:p>
            <a:pPr marL="342900" lvl="0" indent="-342900" algn="just">
              <a:lnSpc>
                <a:spcPct val="94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>
                <a:tab pos="15430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Автоматизированная линия розлива и дозирования удобрений,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algn="just">
              <a:lnSpc>
                <a:spcPct val="94000"/>
              </a:lnSpc>
              <a:spcAft>
                <a:spcPts val="160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этикетирования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упаковки готовой продукции </a:t>
            </a:r>
          </a:p>
          <a:p>
            <a:pPr marL="139700">
              <a:lnSpc>
                <a:spcPct val="94000"/>
              </a:lnSpc>
              <a:spcAft>
                <a:spcPts val="16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Максимальное содержание макро- микроэлементов в доступных формах и стабильных составах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94000"/>
              </a:lnSpc>
              <a:spcAft>
                <a:spcPts val="160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>
                <a:tab pos="16065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Экологическая безопасность: в составе удобрений отсутствуют опасные и токсичные вещества (ФБУН «Федеральный научный центр гигиены им. Ф.Ф. Эрисмана Роспотребнадзора»)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60400" lvl="0" indent="-342900">
              <a:lnSpc>
                <a:spcPct val="92000"/>
              </a:lnSpc>
              <a:spcAft>
                <a:spcPts val="160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>
                <a:tab pos="16065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Тестирование на биологическую эффективность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микровегетационных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опытах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ЗАО «ИЗАГРИ» сотрудничаете ведущими российскими и зарубежными научно-исследовательскими институтами с целью проведения всех необходимых испытаний по изучению качества компонентов рецептур, синтезу новых действующих веществ и оценке биологической эффективности удобрений. Поддержка и развитие научной мысли, внедрение инновационных решений является одним из приоритетных направлений деятельности компании.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078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5472" y="2108420"/>
            <a:ext cx="70644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EF5611"/>
                </a:solidFill>
              </a:rPr>
              <a:t>БЛАГОДАРЮ ЗА ВНИМАНИЕ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5BBBCF-E48E-46BC-8764-F2F474E7DAEF}"/>
              </a:ext>
            </a:extLst>
          </p:cNvPr>
          <p:cNvSpPr txBox="1"/>
          <p:nvPr/>
        </p:nvSpPr>
        <p:spPr>
          <a:xfrm>
            <a:off x="3098800" y="6324373"/>
            <a:ext cx="5994400" cy="58477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F5611"/>
                </a:solidFill>
              </a:rPr>
              <a:t>ИЗАГРИ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DF98D1-4EFA-447D-A19C-4D2BA75ED44B}"/>
              </a:ext>
            </a:extLst>
          </p:cNvPr>
          <p:cNvSpPr txBox="1"/>
          <p:nvPr/>
        </p:nvSpPr>
        <p:spPr>
          <a:xfrm>
            <a:off x="7835705" y="4304714"/>
            <a:ext cx="4037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Набиуллин Р.З.</a:t>
            </a:r>
          </a:p>
          <a:p>
            <a:r>
              <a:rPr lang="ru-RU" dirty="0"/>
              <a:t>290-66-87</a:t>
            </a:r>
          </a:p>
          <a:p>
            <a:r>
              <a:rPr lang="ru-RU" dirty="0"/>
              <a:t>+7927-677-66-87</a:t>
            </a:r>
          </a:p>
        </p:txBody>
      </p:sp>
    </p:spTree>
    <p:extLst>
      <p:ext uri="{BB962C8B-B14F-4D97-AF65-F5344CB8AC3E}">
        <p14:creationId xmlns:p14="http://schemas.microsoft.com/office/powerpoint/2010/main" val="249426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Kliment_Timiryaze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575" y="0"/>
            <a:ext cx="3333530" cy="464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69105" y="333481"/>
            <a:ext cx="6943942" cy="2897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«Нигде, может быть, ни в какой другой деятельности не требуется взвешивать столько разнообразных условий и столько многообразных сведений для успеха, как в земледелии»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Климент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Аркадьевич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Тимирязев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359058" y="20665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614218"/>
              </p:ext>
            </p:extLst>
          </p:nvPr>
        </p:nvGraphicFramePr>
        <p:xfrm>
          <a:off x="4930225" y="3238848"/>
          <a:ext cx="6426200" cy="734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Документ" r:id="rId4" imgW="6430820" imgH="7348593" progId="Word.Document.12">
                  <p:embed/>
                </p:oleObj>
              </mc:Choice>
              <mc:Fallback>
                <p:oleObj name="Документ" r:id="rId4" imgW="6430820" imgH="7348593" progId="Word.Document.12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225" y="3238848"/>
                        <a:ext cx="6426200" cy="734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4CFDCB7-6664-44DC-BDB1-8BA9E4BEBECF}"/>
              </a:ext>
            </a:extLst>
          </p:cNvPr>
          <p:cNvSpPr txBox="1"/>
          <p:nvPr/>
        </p:nvSpPr>
        <p:spPr>
          <a:xfrm>
            <a:off x="3098800" y="6324373"/>
            <a:ext cx="5994400" cy="58477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F5611"/>
                </a:solidFill>
              </a:rPr>
              <a:t>ИЗАГРИ</a:t>
            </a:r>
          </a:p>
        </p:txBody>
      </p:sp>
    </p:spTree>
    <p:extLst>
      <p:ext uri="{BB962C8B-B14F-4D97-AF65-F5344CB8AC3E}">
        <p14:creationId xmlns:p14="http://schemas.microsoft.com/office/powerpoint/2010/main" val="444931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3156559" y="911362"/>
            <a:ext cx="5674290" cy="374528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68043" y="3594969"/>
            <a:ext cx="1615858" cy="1612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ПОЧВА</a:t>
            </a:r>
          </a:p>
        </p:txBody>
      </p:sp>
      <p:sp>
        <p:nvSpPr>
          <p:cNvPr id="9" name="Овал 8"/>
          <p:cNvSpPr/>
          <p:nvPr/>
        </p:nvSpPr>
        <p:spPr>
          <a:xfrm>
            <a:off x="7703507" y="3594969"/>
            <a:ext cx="1615858" cy="1612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85775" y="300626"/>
            <a:ext cx="1615858" cy="15908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428572" y="911362"/>
            <a:ext cx="1184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РАСТЕНИЕ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75353" y="4216796"/>
            <a:ext cx="139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УДОБРЕНИЯ</a:t>
            </a:r>
          </a:p>
        </p:txBody>
      </p:sp>
      <p:sp>
        <p:nvSpPr>
          <p:cNvPr id="13" name="TextBox 12"/>
          <p:cNvSpPr txBox="1"/>
          <p:nvPr/>
        </p:nvSpPr>
        <p:spPr>
          <a:xfrm rot="19787000">
            <a:off x="3998808" y="3469042"/>
            <a:ext cx="1547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- - - - - - - - - - </a:t>
            </a:r>
          </a:p>
        </p:txBody>
      </p:sp>
      <p:sp>
        <p:nvSpPr>
          <p:cNvPr id="14" name="TextBox 13"/>
          <p:cNvSpPr txBox="1"/>
          <p:nvPr/>
        </p:nvSpPr>
        <p:spPr>
          <a:xfrm rot="1890841">
            <a:off x="6481725" y="3486837"/>
            <a:ext cx="1547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- - - - - - - - - - 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5356350" y="2222058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- - - - - - - -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6596" y="2973424"/>
            <a:ext cx="15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КЛИМАТ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831794" y="1547886"/>
            <a:ext cx="1709804" cy="2236714"/>
          </a:xfrm>
          <a:prstGeom prst="straightConnector1">
            <a:avLst/>
          </a:prstGeom>
          <a:ln w="47625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463217" y="1547886"/>
            <a:ext cx="1690183" cy="2236714"/>
          </a:xfrm>
          <a:prstGeom prst="straightConnector1">
            <a:avLst/>
          </a:prstGeom>
          <a:ln w="47625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178300" y="4656644"/>
            <a:ext cx="3697053" cy="0"/>
          </a:xfrm>
          <a:prstGeom prst="straightConnector1">
            <a:avLst/>
          </a:prstGeom>
          <a:ln w="47625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744F911-7056-499D-9BD2-B1FE82EB2295}"/>
              </a:ext>
            </a:extLst>
          </p:cNvPr>
          <p:cNvSpPr txBox="1"/>
          <p:nvPr/>
        </p:nvSpPr>
        <p:spPr>
          <a:xfrm>
            <a:off x="3098800" y="6324373"/>
            <a:ext cx="5994400" cy="58477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F5611"/>
                </a:solidFill>
              </a:rPr>
              <a:t>ИЗАГРИ</a:t>
            </a:r>
          </a:p>
        </p:txBody>
      </p:sp>
    </p:spTree>
    <p:extLst>
      <p:ext uri="{BB962C8B-B14F-4D97-AF65-F5344CB8AC3E}">
        <p14:creationId xmlns:p14="http://schemas.microsoft.com/office/powerpoint/2010/main" val="82815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08119" y="1027134"/>
            <a:ext cx="5260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Действие удобрений</a:t>
            </a:r>
            <a:endParaRPr lang="ru-RU" sz="3600" dirty="0"/>
          </a:p>
          <a:p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1352811" y="2116898"/>
            <a:ext cx="375781" cy="200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04164" y="1986274"/>
            <a:ext cx="870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Обеспечивают растения питательными веществами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352810" y="2592888"/>
            <a:ext cx="375781" cy="200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04164" y="2447939"/>
            <a:ext cx="9011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ea typeface="Calibri" panose="020F0502020204030204" pitchFamily="34" charset="0"/>
              </a:rPr>
              <a:t>Усиливают мобилизацию питательных элементов в почве</a:t>
            </a:r>
            <a:endParaRPr lang="ru-RU" sz="28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1352809" y="3068878"/>
            <a:ext cx="375781" cy="200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04164" y="2945415"/>
            <a:ext cx="4207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</a:rPr>
              <a:t>Изменяют свойства почвы</a:t>
            </a: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352809" y="3519817"/>
            <a:ext cx="375781" cy="200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04164" y="3371269"/>
            <a:ext cx="7946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</a:rPr>
              <a:t>Повышают энергию жизненных процессов в почве</a:t>
            </a: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4A846E-C636-40ED-8A8B-B684EDF64819}"/>
              </a:ext>
            </a:extLst>
          </p:cNvPr>
          <p:cNvSpPr txBox="1"/>
          <p:nvPr/>
        </p:nvSpPr>
        <p:spPr>
          <a:xfrm>
            <a:off x="3098800" y="6324373"/>
            <a:ext cx="5994400" cy="58477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F5611"/>
                </a:solidFill>
              </a:rPr>
              <a:t>ИЗАГРИ</a:t>
            </a:r>
          </a:p>
        </p:txBody>
      </p:sp>
    </p:spTree>
    <p:extLst>
      <p:ext uri="{BB962C8B-B14F-4D97-AF65-F5344CB8AC3E}">
        <p14:creationId xmlns:p14="http://schemas.microsoft.com/office/powerpoint/2010/main" val="198649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7847"/>
              </p:ext>
            </p:extLst>
          </p:nvPr>
        </p:nvGraphicFramePr>
        <p:xfrm>
          <a:off x="2298231" y="461665"/>
          <a:ext cx="7284181" cy="2282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2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3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БЕЗУСЛОВНО НЕОБХОДИМЫЕ: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EF5611"/>
                          </a:solidFill>
                          <a:effectLst/>
                        </a:rPr>
                        <a:t>C</a:t>
                      </a:r>
                      <a:r>
                        <a:rPr lang="ru-RU" sz="2800" dirty="0">
                          <a:solidFill>
                            <a:srgbClr val="EF5611"/>
                          </a:solidFill>
                          <a:effectLst/>
                        </a:rPr>
                        <a:t>, </a:t>
                      </a:r>
                      <a:r>
                        <a:rPr lang="en-US" sz="2800" dirty="0">
                          <a:solidFill>
                            <a:srgbClr val="EF5611"/>
                          </a:solidFill>
                          <a:effectLst/>
                        </a:rPr>
                        <a:t>O</a:t>
                      </a:r>
                      <a:r>
                        <a:rPr lang="ru-RU" sz="2800" dirty="0">
                          <a:solidFill>
                            <a:srgbClr val="EF5611"/>
                          </a:solidFill>
                          <a:effectLst/>
                        </a:rPr>
                        <a:t>, </a:t>
                      </a:r>
                      <a:r>
                        <a:rPr lang="en-US" sz="2800" dirty="0">
                          <a:solidFill>
                            <a:srgbClr val="EF5611"/>
                          </a:solidFill>
                          <a:effectLst/>
                        </a:rPr>
                        <a:t>H</a:t>
                      </a:r>
                      <a:r>
                        <a:rPr lang="ru-RU" sz="2800" dirty="0">
                          <a:solidFill>
                            <a:srgbClr val="EF5611"/>
                          </a:solidFill>
                          <a:effectLst/>
                        </a:rPr>
                        <a:t>, </a:t>
                      </a:r>
                      <a:r>
                        <a:rPr lang="en-US" sz="2800" dirty="0">
                          <a:solidFill>
                            <a:srgbClr val="EF5611"/>
                          </a:solidFill>
                          <a:effectLst/>
                        </a:rPr>
                        <a:t>N</a:t>
                      </a:r>
                      <a:r>
                        <a:rPr lang="ru-RU" sz="2800" dirty="0">
                          <a:solidFill>
                            <a:srgbClr val="EF5611"/>
                          </a:solidFill>
                          <a:effectLst/>
                        </a:rPr>
                        <a:t>, </a:t>
                      </a:r>
                      <a:r>
                        <a:rPr lang="en-US" sz="2800" dirty="0">
                          <a:solidFill>
                            <a:srgbClr val="EF5611"/>
                          </a:solidFill>
                          <a:effectLst/>
                        </a:rPr>
                        <a:t>P</a:t>
                      </a:r>
                      <a:r>
                        <a:rPr lang="ru-RU" sz="2800" dirty="0">
                          <a:solidFill>
                            <a:srgbClr val="EF5611"/>
                          </a:solidFill>
                          <a:effectLst/>
                        </a:rPr>
                        <a:t>, </a:t>
                      </a:r>
                      <a:r>
                        <a:rPr lang="en-US" sz="2800" dirty="0">
                          <a:solidFill>
                            <a:srgbClr val="EF5611"/>
                          </a:solidFill>
                          <a:effectLst/>
                        </a:rPr>
                        <a:t>K</a:t>
                      </a:r>
                      <a:r>
                        <a:rPr lang="ru-RU" sz="2800" dirty="0">
                          <a:solidFill>
                            <a:srgbClr val="EF5611"/>
                          </a:solidFill>
                          <a:effectLst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EF5611"/>
                          </a:solidFill>
                          <a:effectLst/>
                        </a:rPr>
                        <a:t>Ca</a:t>
                      </a:r>
                      <a:r>
                        <a:rPr lang="ru-RU" sz="2800" dirty="0">
                          <a:solidFill>
                            <a:srgbClr val="EF5611"/>
                          </a:solidFill>
                          <a:effectLst/>
                        </a:rPr>
                        <a:t>, </a:t>
                      </a:r>
                      <a:r>
                        <a:rPr lang="en-US" sz="2800" dirty="0">
                          <a:solidFill>
                            <a:srgbClr val="EF5611"/>
                          </a:solidFill>
                          <a:effectLst/>
                        </a:rPr>
                        <a:t>Mg</a:t>
                      </a:r>
                      <a:r>
                        <a:rPr lang="ru-RU" sz="2800" dirty="0">
                          <a:solidFill>
                            <a:srgbClr val="EF5611"/>
                          </a:solidFill>
                          <a:effectLst/>
                        </a:rPr>
                        <a:t>, </a:t>
                      </a:r>
                      <a:r>
                        <a:rPr lang="en-US" sz="2800" dirty="0">
                          <a:solidFill>
                            <a:srgbClr val="EF5611"/>
                          </a:solidFill>
                          <a:effectLst/>
                        </a:rPr>
                        <a:t>S</a:t>
                      </a:r>
                      <a:r>
                        <a:rPr lang="ru-RU" sz="2800" dirty="0">
                          <a:solidFill>
                            <a:srgbClr val="EF5611"/>
                          </a:solidFill>
                          <a:effectLst/>
                        </a:rPr>
                        <a:t>, </a:t>
                      </a:r>
                      <a:r>
                        <a:rPr lang="en-US" sz="2800" dirty="0">
                          <a:solidFill>
                            <a:srgbClr val="EF5611"/>
                          </a:solidFill>
                          <a:effectLst/>
                        </a:rPr>
                        <a:t>Fe</a:t>
                      </a:r>
                      <a:r>
                        <a:rPr lang="ru-RU" sz="2800" dirty="0">
                          <a:solidFill>
                            <a:srgbClr val="EF5611"/>
                          </a:solidFill>
                          <a:effectLst/>
                        </a:rPr>
                        <a:t>, </a:t>
                      </a:r>
                      <a:r>
                        <a:rPr lang="en-US" sz="2800" dirty="0">
                          <a:solidFill>
                            <a:srgbClr val="EF5611"/>
                          </a:solidFill>
                          <a:effectLst/>
                        </a:rPr>
                        <a:t>Na</a:t>
                      </a:r>
                      <a:r>
                        <a:rPr lang="ru-RU" sz="2800" dirty="0">
                          <a:solidFill>
                            <a:srgbClr val="EF5611"/>
                          </a:solidFill>
                          <a:effectLst/>
                        </a:rPr>
                        <a:t>, </a:t>
                      </a:r>
                      <a:r>
                        <a:rPr lang="en-US" sz="2800" dirty="0">
                          <a:solidFill>
                            <a:srgbClr val="EF5611"/>
                          </a:solidFill>
                          <a:effectLst/>
                        </a:rPr>
                        <a:t>Cu</a:t>
                      </a:r>
                      <a:r>
                        <a:rPr lang="ru-RU" sz="2800" dirty="0">
                          <a:solidFill>
                            <a:srgbClr val="EF5611"/>
                          </a:solidFill>
                          <a:effectLst/>
                        </a:rPr>
                        <a:t>, </a:t>
                      </a:r>
                      <a:r>
                        <a:rPr lang="en-US" sz="2800" dirty="0">
                          <a:solidFill>
                            <a:srgbClr val="EF5611"/>
                          </a:solidFill>
                          <a:effectLst/>
                        </a:rPr>
                        <a:t>Zn</a:t>
                      </a:r>
                      <a:r>
                        <a:rPr lang="ru-RU" sz="2800" dirty="0">
                          <a:solidFill>
                            <a:srgbClr val="EF5611"/>
                          </a:solidFill>
                          <a:effectLst/>
                        </a:rPr>
                        <a:t>, </a:t>
                      </a:r>
                      <a:r>
                        <a:rPr lang="en-US" sz="2800" dirty="0">
                          <a:solidFill>
                            <a:srgbClr val="EF5611"/>
                          </a:solidFill>
                          <a:effectLst/>
                        </a:rPr>
                        <a:t>B</a:t>
                      </a:r>
                      <a:r>
                        <a:rPr lang="ru-RU" sz="2800" dirty="0">
                          <a:solidFill>
                            <a:srgbClr val="EF5611"/>
                          </a:solidFill>
                          <a:effectLst/>
                        </a:rPr>
                        <a:t>, </a:t>
                      </a:r>
                      <a:r>
                        <a:rPr lang="en-US" sz="2800" dirty="0">
                          <a:solidFill>
                            <a:srgbClr val="EF5611"/>
                          </a:solidFill>
                          <a:effectLst/>
                        </a:rPr>
                        <a:t>Mo</a:t>
                      </a:r>
                      <a:r>
                        <a:rPr lang="ru-RU" sz="2800" dirty="0">
                          <a:solidFill>
                            <a:srgbClr val="EF5611"/>
                          </a:solidFill>
                          <a:effectLst/>
                        </a:rPr>
                        <a:t>, </a:t>
                      </a:r>
                      <a:r>
                        <a:rPr lang="en-US" sz="2800" dirty="0">
                          <a:solidFill>
                            <a:srgbClr val="EF5611"/>
                          </a:solidFill>
                          <a:effectLst/>
                        </a:rPr>
                        <a:t>J</a:t>
                      </a:r>
                      <a:r>
                        <a:rPr lang="ru-RU" sz="2800" dirty="0">
                          <a:solidFill>
                            <a:srgbClr val="EF5611"/>
                          </a:solidFill>
                          <a:effectLst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EF5611"/>
                          </a:solidFill>
                          <a:effectLst/>
                        </a:rPr>
                        <a:t>Mn</a:t>
                      </a:r>
                      <a:r>
                        <a:rPr lang="ru-RU" sz="2800" dirty="0">
                          <a:solidFill>
                            <a:srgbClr val="EF5611"/>
                          </a:solidFill>
                          <a:effectLst/>
                        </a:rPr>
                        <a:t>, </a:t>
                      </a:r>
                      <a:r>
                        <a:rPr lang="en-US" sz="2800" dirty="0">
                          <a:solidFill>
                            <a:srgbClr val="EF5611"/>
                          </a:solidFill>
                          <a:effectLst/>
                        </a:rPr>
                        <a:t>Co</a:t>
                      </a:r>
                      <a:r>
                        <a:rPr lang="ru-RU" sz="2800" dirty="0">
                          <a:solidFill>
                            <a:srgbClr val="EF5611"/>
                          </a:solidFill>
                          <a:effectLst/>
                        </a:rPr>
                        <a:t>, </a:t>
                      </a:r>
                      <a:r>
                        <a:rPr lang="en-US" sz="2800" dirty="0">
                          <a:solidFill>
                            <a:srgbClr val="EF5611"/>
                          </a:solidFill>
                          <a:effectLst/>
                        </a:rPr>
                        <a:t>V</a:t>
                      </a:r>
                      <a:r>
                        <a:rPr lang="ru-RU" sz="2800" dirty="0">
                          <a:solidFill>
                            <a:srgbClr val="EF5611"/>
                          </a:solidFill>
                          <a:effectLst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EF5611"/>
                          </a:solidFill>
                          <a:effectLst/>
                        </a:rPr>
                        <a:t>Cl</a:t>
                      </a:r>
                      <a:endParaRPr lang="ru-RU" sz="2800" dirty="0">
                        <a:solidFill>
                          <a:srgbClr val="EF561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УСЛОВНО НЕОБХОДИМЫЕ: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Li</a:t>
                      </a:r>
                      <a:r>
                        <a:rPr lang="ru-RU" sz="2800" dirty="0">
                          <a:effectLst/>
                        </a:rPr>
                        <a:t>, </a:t>
                      </a:r>
                      <a:r>
                        <a:rPr lang="en-US" sz="2800" dirty="0">
                          <a:effectLst/>
                        </a:rPr>
                        <a:t>Ag</a:t>
                      </a:r>
                      <a:r>
                        <a:rPr lang="ru-RU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Sr</a:t>
                      </a:r>
                      <a:r>
                        <a:rPr lang="ru-RU" sz="2800" dirty="0">
                          <a:effectLst/>
                        </a:rPr>
                        <a:t>, </a:t>
                      </a:r>
                      <a:r>
                        <a:rPr lang="en-US" sz="2800" dirty="0">
                          <a:effectLst/>
                        </a:rPr>
                        <a:t>Cd</a:t>
                      </a:r>
                      <a:r>
                        <a:rPr lang="ru-RU" sz="2800" dirty="0">
                          <a:effectLst/>
                        </a:rPr>
                        <a:t>, </a:t>
                      </a:r>
                      <a:r>
                        <a:rPr lang="en-US" sz="2800" dirty="0">
                          <a:effectLst/>
                        </a:rPr>
                        <a:t>Al</a:t>
                      </a:r>
                      <a:r>
                        <a:rPr lang="ru-RU" sz="2800" dirty="0">
                          <a:effectLst/>
                        </a:rPr>
                        <a:t>, </a:t>
                      </a:r>
                      <a:r>
                        <a:rPr lang="en-US" sz="2800" dirty="0">
                          <a:effectLst/>
                        </a:rPr>
                        <a:t>Si</a:t>
                      </a:r>
                      <a:r>
                        <a:rPr lang="ru-RU" sz="2800" dirty="0">
                          <a:effectLst/>
                        </a:rPr>
                        <a:t>, </a:t>
                      </a:r>
                      <a:r>
                        <a:rPr lang="en-US" sz="2800" dirty="0">
                          <a:effectLst/>
                        </a:rPr>
                        <a:t>Ti</a:t>
                      </a:r>
                      <a:r>
                        <a:rPr lang="ru-RU" sz="2800" dirty="0">
                          <a:effectLst/>
                        </a:rPr>
                        <a:t>, Р</a:t>
                      </a:r>
                      <a:r>
                        <a:rPr lang="en-US" sz="2800" dirty="0">
                          <a:effectLst/>
                        </a:rPr>
                        <a:t>b</a:t>
                      </a:r>
                      <a:r>
                        <a:rPr lang="ru-RU" sz="2800" dirty="0">
                          <a:effectLst/>
                        </a:rPr>
                        <a:t>, </a:t>
                      </a:r>
                      <a:r>
                        <a:rPr lang="en-US" sz="2800" dirty="0">
                          <a:effectLst/>
                        </a:rPr>
                        <a:t>Cr</a:t>
                      </a:r>
                      <a:r>
                        <a:rPr lang="ru-RU" sz="2800" dirty="0">
                          <a:effectLst/>
                        </a:rPr>
                        <a:t>, </a:t>
                      </a:r>
                      <a:r>
                        <a:rPr lang="en-US" sz="2800" dirty="0">
                          <a:effectLst/>
                        </a:rPr>
                        <a:t>Se</a:t>
                      </a:r>
                      <a:r>
                        <a:rPr lang="ru-RU" sz="2800" dirty="0">
                          <a:effectLst/>
                        </a:rPr>
                        <a:t>, </a:t>
                      </a:r>
                      <a:r>
                        <a:rPr lang="en-US" sz="2800" dirty="0">
                          <a:effectLst/>
                        </a:rPr>
                        <a:t>F</a:t>
                      </a:r>
                      <a:r>
                        <a:rPr lang="ru-RU" sz="2800" dirty="0">
                          <a:effectLst/>
                        </a:rPr>
                        <a:t>, </a:t>
                      </a:r>
                      <a:r>
                        <a:rPr lang="en-US" sz="2800" dirty="0">
                          <a:effectLst/>
                        </a:rPr>
                        <a:t>Ni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823851" y="0"/>
            <a:ext cx="4464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Элементы питания для растений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793276"/>
            <a:ext cx="61953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Безусловно необходимый элемент не может быть заменен другим элементом и без него не может быть закончен цикл развития растения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56064" y="2793276"/>
            <a:ext cx="6096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условно необходимым элементам есть сведения в положительном их влиянии на ростовые процессы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3866959"/>
            <a:ext cx="12192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В соответствие с количеством требующихся элементов питания и их значением в жизни растений различают два периода: критический период и максимального потребления питательных веществ.</a:t>
            </a:r>
            <a:endParaRPr lang="ru-RU" sz="23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4959710"/>
            <a:ext cx="12192000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Критический период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период, когда отсутствие элементов, недостаток, избыток или нарушение их соотношения оказывает отрицательное влияние на всё последующее развитие растения.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Исправить это положение последующим внесением удобрений невозможно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6912FE-3C7F-442C-ADD6-BCF754D2DB9B}"/>
              </a:ext>
            </a:extLst>
          </p:cNvPr>
          <p:cNvSpPr txBox="1"/>
          <p:nvPr/>
        </p:nvSpPr>
        <p:spPr>
          <a:xfrm>
            <a:off x="3098800" y="6324373"/>
            <a:ext cx="5994400" cy="58477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F5611"/>
                </a:solidFill>
              </a:rPr>
              <a:t>ИЗАГРИ</a:t>
            </a:r>
          </a:p>
        </p:txBody>
      </p:sp>
    </p:spTree>
    <p:extLst>
      <p:ext uri="{BB962C8B-B14F-4D97-AF65-F5344CB8AC3E}">
        <p14:creationId xmlns:p14="http://schemas.microsoft.com/office/powerpoint/2010/main" val="347381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658" y="0"/>
            <a:ext cx="1647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СЕРА (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S)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85" y="87683"/>
            <a:ext cx="9731695" cy="3561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658" y="3649483"/>
            <a:ext cx="11849622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Сера является переносчиком водорода, входит в состав аминокислот, участвует в образовании ферментов, антибиотиков и витаминов, в процессе поглощения кислорода и выделения углерода, улучшает усвоение соединений азота. Сера влияет на образование хлорофилла, способствует фиксации азота из атмосферы, усиленному развитию корней растений, формированию семян и их качества, а также повышает устойчивость сельскохозяйственных культур к низкой и высокой температуре, засухе и радиации. Сера содержится в почве в двух формах: органической (около 80%) и минеральной. Она входит в гумусовые вещества (57%), в белки и аминокислоты почвы. Растения используют в основном легкорастворимые и адсорбированные сульфаты. Сера может частично поглощаться листьями из воздуха в виде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Наибольшую потребность в этом элементе проявляют следующие культуры: крестоцветные, бобовые, зернобобовые и сахарная свекла. 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A9E9F3-B430-4D10-BB45-E9C01276C109}"/>
              </a:ext>
            </a:extLst>
          </p:cNvPr>
          <p:cNvSpPr txBox="1"/>
          <p:nvPr/>
        </p:nvSpPr>
        <p:spPr>
          <a:xfrm>
            <a:off x="3098800" y="6324373"/>
            <a:ext cx="5994400" cy="58477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F5611"/>
                </a:solidFill>
              </a:rPr>
              <a:t>ИЗАГРИ</a:t>
            </a:r>
          </a:p>
        </p:txBody>
      </p:sp>
    </p:spTree>
    <p:extLst>
      <p:ext uri="{BB962C8B-B14F-4D97-AF65-F5344CB8AC3E}">
        <p14:creationId xmlns:p14="http://schemas.microsoft.com/office/powerpoint/2010/main" val="215378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697775"/>
              </p:ext>
            </p:extLst>
          </p:nvPr>
        </p:nvGraphicFramePr>
        <p:xfrm>
          <a:off x="1655381" y="2995448"/>
          <a:ext cx="8173232" cy="3341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2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768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Микроэлемент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Содержание в почве, % от обследованной площади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8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низкое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среднее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высокое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Бор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56,8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34,1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Марганец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66,8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Молибден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42,2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51,0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Цинк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96,8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86264" y="695132"/>
            <a:ext cx="102553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Жизненно - необходимыми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для растений являются микроэлементы: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Cu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Zn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Mo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Mn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Co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Fe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Условно необходимые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Ni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Микроэлементы входят в со-став акцепторных веществ: дыхательных ферментов и коферментов, пигментов, витаминов и гормонов; принимают участие в процессах дыхания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Cu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Zn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Mn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Co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), фотосинтеза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Cu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и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Mn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), синтезе белков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Cu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Mn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Co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Ni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), ускоряют развитие растений, процессы цветения, оплодотворения и плодоношения, повышают устойчивость к болезням и неблагоприятным условиям внешней среды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6953" y="2633432"/>
            <a:ext cx="870141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подвижных форм микроэлементов в почвах РТ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912" y="48801"/>
            <a:ext cx="3899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МИКРОЭЛЕМЕНТЫ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8A691C-4AD8-42C9-ACEB-3D0CFAF2B6EF}"/>
              </a:ext>
            </a:extLst>
          </p:cNvPr>
          <p:cNvSpPr txBox="1"/>
          <p:nvPr/>
        </p:nvSpPr>
        <p:spPr>
          <a:xfrm>
            <a:off x="3098800" y="6324373"/>
            <a:ext cx="5994400" cy="58477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F5611"/>
                </a:solidFill>
              </a:rPr>
              <a:t>ИЗАГРИ</a:t>
            </a:r>
          </a:p>
        </p:txBody>
      </p:sp>
    </p:spTree>
    <p:extLst>
      <p:ext uri="{BB962C8B-B14F-4D97-AF65-F5344CB8AC3E}">
        <p14:creationId xmlns:p14="http://schemas.microsoft.com/office/powerpoint/2010/main" val="1268769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5BBBCF-E48E-46BC-8764-F2F474E7DAEF}"/>
              </a:ext>
            </a:extLst>
          </p:cNvPr>
          <p:cNvSpPr txBox="1"/>
          <p:nvPr/>
        </p:nvSpPr>
        <p:spPr>
          <a:xfrm>
            <a:off x="3098800" y="6324373"/>
            <a:ext cx="5994400" cy="58477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F5611"/>
                </a:solidFill>
              </a:rPr>
              <a:t>ИЗАГРИ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13315A2-3299-406B-A340-444C5F4F0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745228"/>
              </p:ext>
            </p:extLst>
          </p:nvPr>
        </p:nvGraphicFramePr>
        <p:xfrm>
          <a:off x="1360048" y="3314099"/>
          <a:ext cx="9791700" cy="3562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98847205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428886757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4111838488"/>
                    </a:ext>
                  </a:extLst>
                </a:gridCol>
                <a:gridCol w="3041650">
                  <a:extLst>
                    <a:ext uri="{9D8B030D-6E8A-4147-A177-3AD203B41FA5}">
                      <a16:colId xmlns:a16="http://schemas.microsoft.com/office/drawing/2014/main" val="2168442302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895151260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672901473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5715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КОМПЛЕКС РОСТ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КОМПЛЕКС ПИТАНИЕ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631021265"/>
                  </a:ext>
                </a:extLst>
              </a:tr>
              <a:tr h="292100">
                <a:tc gridSpan="2"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Аминокислоты в биоактивной </a:t>
                      </a:r>
                      <a:r>
                        <a:rPr lang="en-US" sz="1400">
                          <a:effectLst/>
                        </a:rPr>
                        <a:t>L</a:t>
                      </a:r>
                      <a:r>
                        <a:rPr lang="ru-RU" sz="1400">
                          <a:effectLst/>
                        </a:rPr>
                        <a:t>-форме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15,0%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Азот общий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01600" indent="127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(N)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889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6,9%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300763871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5715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Органические кислоты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1,0%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т. ч. нитратный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01600" indent="127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(N-NO)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889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40020942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5715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Цинк*, растворимый в воде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(Zn*)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3,36 %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Фосфор, растворимый в воде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01600" indent="12700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(РР&gt;)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889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0,55 %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027596472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5715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Медь*, растворимая в воде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(Си*)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3,76 %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Калий, растворимый в воде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01600" indent="127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(Kfi)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889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3,58%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72613308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5715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Марганец*, растворимый в воде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(Мп*)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0,37 %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Молибден, растворимый в воде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01600" indent="127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(Мо)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889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0,67%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57802361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5715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Железо*, растворимое в воде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(Fe*)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0,54%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Бор, растворимый в воде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01600" indent="127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(В)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889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0,57%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142421674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5715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Магний, растворимый в воде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(MgO)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2,37 %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Хром, растворимый в воде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01600" indent="127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(Сг)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889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0,12%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257158954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5715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Сера, растворимая в воде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(SO)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15,2 %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Ванадий, растворимый в воде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01600" indent="12700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(V)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889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0,09 %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14496769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5715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Кобальт*, растворимый в воде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(Со*)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0,23 %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Селен, растворимый в воде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01600" indent="1270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(Se)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889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0,02 %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31396938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5715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Литий, растворимый в воде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(Li)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0,06 %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15206684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5715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Никель, растворимый в воде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(Ni)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0,02 %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225745334"/>
                  </a:ext>
                </a:extLst>
              </a:tr>
            </a:tbl>
          </a:graphicData>
        </a:graphic>
      </p:graphicFrame>
      <p:pic>
        <p:nvPicPr>
          <p:cNvPr id="2052" name="Shape 113">
            <a:extLst>
              <a:ext uri="{FF2B5EF4-FFF2-40B4-BE49-F238E27FC236}">
                <a16:creationId xmlns:a16="http://schemas.microsoft.com/office/drawing/2014/main" id="{74E6EFB5-EC11-45D5-912B-A5F2BACBF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-47624"/>
            <a:ext cx="42481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C7818C-C82F-4171-BDDD-E5213E00F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72" y="471779"/>
            <a:ext cx="3338286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8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8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</a:t>
            </a:r>
            <a:r>
              <a:rPr kumimoji="0" lang="ru-RU" altLang="ru-RU" sz="40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загри Форс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8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779E24-D71D-4D64-84F5-25A82445B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1" y="1277177"/>
            <a:ext cx="7233920" cy="20774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81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8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D4641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Двухкомпонентное удобрение с аминокислотами, органическими кислотами и микроэлементами в хелатной форме для обработки семян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8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Состоит из двух комплексов: Рост и Питание (используются вместе, в равных соотношениях)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8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Насыщенный состав из активных компонентов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8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Аминокислоты - стимуляторы роста растений в составе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8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Высокоэффективные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хелатирующие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агенты европейского уровня (</a:t>
            </a:r>
            <a:r>
              <a:rPr kumimoji="0" lang="en-US" altLang="ru-RU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BASF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'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64A7D82-886A-4CA5-A0D0-40D59E0AF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253365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38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90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5BBBCF-E48E-46BC-8764-F2F474E7DAEF}"/>
              </a:ext>
            </a:extLst>
          </p:cNvPr>
          <p:cNvSpPr txBox="1"/>
          <p:nvPr/>
        </p:nvSpPr>
        <p:spPr>
          <a:xfrm>
            <a:off x="3098800" y="6324373"/>
            <a:ext cx="5994400" cy="58477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F5611"/>
                </a:solidFill>
              </a:rPr>
              <a:t>ИЗАГРИ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2D3F92B-529A-4FD7-8003-3E245D332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104A15-C4E0-4C0E-ABE0-9399D0C65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59" y="1112496"/>
            <a:ext cx="8922015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1350" algn="l"/>
              </a:tabLs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D4641D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Жидкое удобрение с микроэлементами и аминокислотами для некорневой подкормки растений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41350" algn="l"/>
              </a:tabLst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Широкий диапазон питательных элементов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41350" algn="l"/>
              </a:tabLst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Аминокислоты - стимуляторы роста растений в составе</a:t>
            </a:r>
            <a:endParaRPr kumimoji="0" lang="ru-RU" alt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41350" algn="l"/>
              </a:tabLst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Эффективные </a:t>
            </a:r>
            <a:r>
              <a:rPr kumimoji="0" lang="ru-RU" altLang="ru-RU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хелатирующие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агенты европейского уровня (</a:t>
            </a:r>
            <a:r>
              <a:rPr kumimoji="0" lang="en-US" altLang="ru-RU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BASF</a:t>
            </a: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lvl="0" defTabSz="914400">
              <a:buFontTx/>
              <a:buChar char="•"/>
            </a:pPr>
            <a:r>
              <a:rPr lang="ru-RU" altLang="ru-RU" sz="1500" dirty="0">
                <a:solidFill>
                  <a:srgbClr val="000000"/>
                </a:solidFill>
                <a:ea typeface="Times New Roman" panose="02020603050405020304" pitchFamily="18" charset="0"/>
              </a:rPr>
              <a:t>Высокая степень усвоения растениями и пролонгированный эффект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800603-1186-48FB-918B-33B44C306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72" y="3521372"/>
            <a:ext cx="7178431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1350" algn="l"/>
              </a:tabLst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1350" algn="l"/>
              </a:tabLst>
            </a:pP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A2AA1A-A8FC-49FE-9965-1E91591A6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949" y="152400"/>
            <a:ext cx="2530592" cy="2675206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E8A5F043-8116-4C8C-ACEB-23B41080E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72" y="241275"/>
            <a:ext cx="3338286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8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8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</a:t>
            </a:r>
            <a:r>
              <a:rPr kumimoji="0" lang="ru-RU" altLang="ru-RU" sz="40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загри Вита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8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C7ACDE7A-50E1-40E0-B82B-785C43D3F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467756"/>
              </p:ext>
            </p:extLst>
          </p:nvPr>
        </p:nvGraphicFramePr>
        <p:xfrm>
          <a:off x="1884431" y="2827606"/>
          <a:ext cx="7920756" cy="40227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4852">
                  <a:extLst>
                    <a:ext uri="{9D8B030D-6E8A-4147-A177-3AD203B41FA5}">
                      <a16:colId xmlns:a16="http://schemas.microsoft.com/office/drawing/2014/main" val="2873474409"/>
                    </a:ext>
                  </a:extLst>
                </a:gridCol>
                <a:gridCol w="1501745">
                  <a:extLst>
                    <a:ext uri="{9D8B030D-6E8A-4147-A177-3AD203B41FA5}">
                      <a16:colId xmlns:a16="http://schemas.microsoft.com/office/drawing/2014/main" val="635666863"/>
                    </a:ext>
                  </a:extLst>
                </a:gridCol>
                <a:gridCol w="1404159">
                  <a:extLst>
                    <a:ext uri="{9D8B030D-6E8A-4147-A177-3AD203B41FA5}">
                      <a16:colId xmlns:a16="http://schemas.microsoft.com/office/drawing/2014/main" val="656256385"/>
                    </a:ext>
                  </a:extLst>
                </a:gridCol>
              </a:tblGrid>
              <a:tr h="276495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Содержание действующих веществ, объёмные %, не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менее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421" marR="5421" marT="0" marB="0"/>
                </a:tc>
                <a:extLst>
                  <a:ext uri="{0D108BD9-81ED-4DB2-BD59-A6C34878D82A}">
                    <a16:rowId xmlns:a16="http://schemas.microsoft.com/office/drawing/2014/main" val="621272027"/>
                  </a:ext>
                </a:extLst>
              </a:tr>
              <a:tr h="287337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Аминокислоты в биоактивной </a:t>
                      </a:r>
                      <a:r>
                        <a:rPr lang="en-US" sz="1400">
                          <a:effectLst/>
                        </a:rPr>
                        <a:t>L</a:t>
                      </a:r>
                      <a:r>
                        <a:rPr lang="ru-RU" sz="1400">
                          <a:effectLst/>
                        </a:rPr>
                        <a:t>-форме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5421" marR="5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 anchor="b"/>
                </a:tc>
                <a:extLst>
                  <a:ext uri="{0D108BD9-81ED-4DB2-BD59-A6C34878D82A}">
                    <a16:rowId xmlns:a16="http://schemas.microsoft.com/office/drawing/2014/main" val="892801106"/>
                  </a:ext>
                </a:extLst>
              </a:tr>
              <a:tr h="303602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Цинк*, растворимый в воде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(Zn*)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2,51 %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/>
                </a:tc>
                <a:extLst>
                  <a:ext uri="{0D108BD9-81ED-4DB2-BD59-A6C34878D82A}">
                    <a16:rowId xmlns:a16="http://schemas.microsoft.com/office/drawing/2014/main" val="4066221369"/>
                  </a:ext>
                </a:extLst>
              </a:tr>
              <a:tr h="281916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Медь’, растворимая в воде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(Си*)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1,92%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/>
                </a:tc>
                <a:extLst>
                  <a:ext uri="{0D108BD9-81ED-4DB2-BD59-A6C34878D82A}">
                    <a16:rowId xmlns:a16="http://schemas.microsoft.com/office/drawing/2014/main" val="451689490"/>
                  </a:ext>
                </a:extLst>
              </a:tr>
              <a:tr h="292759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Марганец*, растворимый в воде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(Мп*)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0,37 %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/>
                </a:tc>
                <a:extLst>
                  <a:ext uri="{0D108BD9-81ED-4DB2-BD59-A6C34878D82A}">
                    <a16:rowId xmlns:a16="http://schemas.microsoft.com/office/drawing/2014/main" val="903803550"/>
                  </a:ext>
                </a:extLst>
              </a:tr>
              <a:tr h="281916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Молибден, растворимый в воде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(Мо)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0,22 %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 anchor="ctr"/>
                </a:tc>
                <a:extLst>
                  <a:ext uri="{0D108BD9-81ED-4DB2-BD59-A6C34878D82A}">
                    <a16:rowId xmlns:a16="http://schemas.microsoft.com/office/drawing/2014/main" val="3965998868"/>
                  </a:ext>
                </a:extLst>
              </a:tr>
              <a:tr h="287337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Бор, растворимый в воде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 anchor="ctr"/>
                </a:tc>
                <a:tc>
                  <a:txBody>
                    <a:bodyPr/>
                    <a:lstStyle/>
                    <a:p>
                      <a:pPr marL="1651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(В)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0,16%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 anchor="ctr"/>
                </a:tc>
                <a:extLst>
                  <a:ext uri="{0D108BD9-81ED-4DB2-BD59-A6C34878D82A}">
                    <a16:rowId xmlns:a16="http://schemas.microsoft.com/office/drawing/2014/main" val="2489854906"/>
                  </a:ext>
                </a:extLst>
              </a:tr>
              <a:tr h="287337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Железо*, растворимое в воде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(Fe*)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0,40 %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/>
                </a:tc>
                <a:extLst>
                  <a:ext uri="{0D108BD9-81ED-4DB2-BD59-A6C34878D82A}">
                    <a16:rowId xmlns:a16="http://schemas.microsoft.com/office/drawing/2014/main" val="2875454597"/>
                  </a:ext>
                </a:extLst>
              </a:tr>
              <a:tr h="287337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Кобальт*, растворимый в воде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(Со*)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0,11 %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 anchor="ctr"/>
                </a:tc>
                <a:extLst>
                  <a:ext uri="{0D108BD9-81ED-4DB2-BD59-A6C34878D82A}">
                    <a16:rowId xmlns:a16="http://schemas.microsoft.com/office/drawing/2014/main" val="1207193990"/>
                  </a:ext>
                </a:extLst>
              </a:tr>
              <a:tr h="281916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Никель, растворимый в воде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 anchor="ctr"/>
                </a:tc>
                <a:tc>
                  <a:txBody>
                    <a:bodyPr/>
                    <a:lstStyle/>
                    <a:p>
                      <a:pPr marL="11430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(Ni)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0,006 %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 anchor="ctr"/>
                </a:tc>
                <a:extLst>
                  <a:ext uri="{0D108BD9-81ED-4DB2-BD59-A6C34878D82A}">
                    <a16:rowId xmlns:a16="http://schemas.microsoft.com/office/drawing/2014/main" val="3009846358"/>
                  </a:ext>
                </a:extLst>
              </a:tr>
              <a:tr h="281916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Азот общий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/>
                </a:tc>
                <a:tc>
                  <a:txBody>
                    <a:bodyPr/>
                    <a:lstStyle/>
                    <a:p>
                      <a:pPr marL="16510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(N)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3,20 %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/>
                </a:tc>
                <a:extLst>
                  <a:ext uri="{0D108BD9-81ED-4DB2-BD59-A6C34878D82A}">
                    <a16:rowId xmlns:a16="http://schemas.microsoft.com/office/drawing/2014/main" val="4239722764"/>
                  </a:ext>
                </a:extLst>
              </a:tr>
              <a:tr h="298180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Калий, растворимый в воде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(К,О)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0,06 %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 anchor="ctr"/>
                </a:tc>
                <a:extLst>
                  <a:ext uri="{0D108BD9-81ED-4DB2-BD59-A6C34878D82A}">
                    <a16:rowId xmlns:a16="http://schemas.microsoft.com/office/drawing/2014/main" val="4175428662"/>
                  </a:ext>
                </a:extLst>
              </a:tr>
              <a:tr h="292759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Магний, растворимый в воде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(MgO)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2,28 %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 anchor="ctr"/>
                </a:tc>
                <a:extLst>
                  <a:ext uri="{0D108BD9-81ED-4DB2-BD59-A6C34878D82A}">
                    <a16:rowId xmlns:a16="http://schemas.microsoft.com/office/drawing/2014/main" val="470316118"/>
                  </a:ext>
                </a:extLst>
              </a:tr>
              <a:tr h="281916"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Сера, растворимая в воде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(SO,)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9,34 %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1" marR="5421" marT="0" marB="0"/>
                </a:tc>
                <a:extLst>
                  <a:ext uri="{0D108BD9-81ED-4DB2-BD59-A6C34878D82A}">
                    <a16:rowId xmlns:a16="http://schemas.microsoft.com/office/drawing/2014/main" val="441590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28492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454</TotalTime>
  <Words>1913</Words>
  <Application>Microsoft Office PowerPoint</Application>
  <PresentationFormat>Широкоэкранный</PresentationFormat>
  <Paragraphs>424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Microsoft Sans Serif</vt:lpstr>
      <vt:lpstr>Times New Roman</vt:lpstr>
      <vt:lpstr>Verdana</vt:lpstr>
      <vt:lpstr>Ретро</vt:lpstr>
      <vt:lpstr>Документ</vt:lpstr>
      <vt:lpstr>ОСНОВЫ ПИТАНИЯ РАСТЕНИЙ  И ПРИМЕНЕНИЯ УДОБРЕНИЙ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ПИТАНИЯ РАСТЕНИЙ    И ПРИМЕНЕНИЯ УДОБРЕНИЙ</dc:title>
  <dc:creator>Павел Байков</dc:creator>
  <cp:lastModifiedBy>Рустам Набиуллин</cp:lastModifiedBy>
  <cp:revision>68</cp:revision>
  <dcterms:created xsi:type="dcterms:W3CDTF">2017-02-27T13:43:30Z</dcterms:created>
  <dcterms:modified xsi:type="dcterms:W3CDTF">2018-02-15T02:47:40Z</dcterms:modified>
</cp:coreProperties>
</file>