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notesMasterIdLst>
    <p:notesMasterId r:id="rId8"/>
  </p:notesMasterIdLst>
  <p:handoutMasterIdLst>
    <p:handoutMasterId r:id="rId9"/>
  </p:handoutMasterIdLst>
  <p:sldIdLst>
    <p:sldId id="465" r:id="rId2"/>
    <p:sldId id="466" r:id="rId3"/>
    <p:sldId id="497" r:id="rId4"/>
    <p:sldId id="511" r:id="rId5"/>
    <p:sldId id="510" r:id="rId6"/>
    <p:sldId id="512" r:id="rId7"/>
  </p:sldIdLst>
  <p:sldSz cx="9144000" cy="6858000" type="screen4x3"/>
  <p:notesSz cx="6858000" cy="92964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5050"/>
    <a:srgbClr val="3366FF"/>
    <a:srgbClr val="66CCFF"/>
    <a:srgbClr val="0099FF"/>
    <a:srgbClr val="36EA54"/>
    <a:srgbClr val="009B67"/>
    <a:srgbClr val="BE311A"/>
    <a:srgbClr val="F4F5D6"/>
    <a:srgbClr val="8F36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7324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DA9F04-53D9-4A6A-BB38-559E39FA72C9}" type="datetimeFigureOut">
              <a:rPr lang="en-US" smtClean="0"/>
              <a:pPr/>
              <a:t>2/15/2018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97DA3-EC4B-4049-A65C-FBD40BF47500}" type="slidenum">
              <a:rPr lang="en-US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4108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C0ED5-5E56-4CA4-9FFB-AA7BD7E52D24}" type="datetimeFigureOut">
              <a:rPr lang="en-US" smtClean="0"/>
              <a:pPr/>
              <a:t>2/15/2018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021B3-3782-4496-88CA-96BE2E53E278}" type="slidenum">
              <a:rPr lang="en-US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773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This is the current YaraVita product range in Russia.  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021B3-3782-4496-88CA-96BE2E53E278}" type="slidenum">
              <a:rPr lang="en-US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321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This is the current YaraVita product range in Russia.  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021B3-3782-4496-88CA-96BE2E53E278}" type="slidenum">
              <a:rPr lang="en-US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321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372016" y="2084852"/>
            <a:ext cx="3623919" cy="124813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4"/>
          <p:cNvSpPr>
            <a:spLocks noGrp="1"/>
          </p:cNvSpPr>
          <p:nvPr>
            <p:ph type="subTitle" idx="1"/>
          </p:nvPr>
        </p:nvSpPr>
        <p:spPr>
          <a:xfrm>
            <a:off x="380038" y="3525011"/>
            <a:ext cx="3615898" cy="576064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104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 SBC Three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F06-A0E7-4BE1-A3F6-69024A35C7B2}" type="datetimeFigureOut">
              <a:rPr lang="en-GB" smtClean="0"/>
              <a:pPr/>
              <a:t>15/02/2018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CB3B-0D8B-4834-A2B2-073248FF61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2775"/>
            <a:ext cx="2530624" cy="1514261"/>
          </a:xfrm>
        </p:spPr>
        <p:txBody>
          <a:bodyPr>
            <a:spAutoFit/>
          </a:bodyPr>
          <a:lstStyle>
            <a:lvl1pPr>
              <a:buClr>
                <a:schemeClr val="bg2"/>
              </a:buClr>
              <a:defRPr sz="1400"/>
            </a:lvl1pPr>
            <a:lvl2pPr>
              <a:buClr>
                <a:schemeClr val="bg2"/>
              </a:buClr>
              <a:defRPr sz="1400"/>
            </a:lvl2pPr>
            <a:lvl3pPr>
              <a:buClr>
                <a:schemeClr val="bg2"/>
              </a:buClr>
              <a:defRPr sz="1400"/>
            </a:lvl3pPr>
            <a:lvl4pPr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3301955" y="1412775"/>
            <a:ext cx="2530624" cy="1514261"/>
          </a:xfrm>
        </p:spPr>
        <p:txBody>
          <a:bodyPr>
            <a:spAutoFit/>
          </a:bodyPr>
          <a:lstStyle>
            <a:lvl1pPr>
              <a:buClr>
                <a:schemeClr val="bg2"/>
              </a:buClr>
              <a:defRPr sz="1400"/>
            </a:lvl1pPr>
            <a:lvl2pPr>
              <a:buClr>
                <a:schemeClr val="bg2"/>
              </a:buClr>
              <a:defRPr sz="1400"/>
            </a:lvl2pPr>
            <a:lvl3pPr>
              <a:buClr>
                <a:schemeClr val="bg2"/>
              </a:buClr>
              <a:defRPr sz="1400"/>
            </a:lvl3pPr>
            <a:lvl4pPr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6146710" y="1412775"/>
            <a:ext cx="2530624" cy="1514261"/>
          </a:xfrm>
        </p:spPr>
        <p:txBody>
          <a:bodyPr>
            <a:spAutoFit/>
          </a:bodyPr>
          <a:lstStyle>
            <a:lvl1pPr>
              <a:buClr>
                <a:schemeClr val="bg2"/>
              </a:buClr>
              <a:defRPr sz="1400"/>
            </a:lvl1pPr>
            <a:lvl2pPr>
              <a:buClr>
                <a:schemeClr val="bg2"/>
              </a:buClr>
              <a:defRPr sz="1400"/>
            </a:lvl2pPr>
            <a:lvl3pPr>
              <a:buClr>
                <a:schemeClr val="bg2"/>
              </a:buClr>
              <a:defRPr sz="1400"/>
            </a:lvl3pPr>
            <a:lvl4pPr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7"/>
            <a:ext cx="7283152" cy="94611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</a:t>
            </a:r>
            <a:br>
              <a:rPr lang="en-US" dirty="0" smtClean="0"/>
            </a:br>
            <a:r>
              <a:rPr lang="en-US" dirty="0" smtClean="0"/>
              <a:t>Add Title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0615742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BC 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7"/>
            <a:ext cx="7355160" cy="94611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</a:t>
            </a:r>
            <a:br>
              <a:rPr lang="en-US" dirty="0" smtClean="0"/>
            </a:br>
            <a:r>
              <a:rPr lang="en-US" dirty="0" smtClean="0"/>
              <a:t>Add Title</a:t>
            </a:r>
            <a:endParaRPr lang="nb-NO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F06-A0E7-4BE1-A3F6-69024A35C7B2}" type="datetimeFigureOut">
              <a:rPr lang="en-GB" smtClean="0"/>
              <a:pPr/>
              <a:t>15/02/2018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CB3B-0D8B-4834-A2B2-073248FF61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33133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BC 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F06-A0E7-4BE1-A3F6-69024A35C7B2}" type="datetimeFigureOut">
              <a:rPr lang="en-GB" smtClean="0"/>
              <a:pPr/>
              <a:t>15/02/2018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CB3B-0D8B-4834-A2B2-073248FF61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82882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ChangeAspect="1"/>
          </p:cNvSpPr>
          <p:nvPr>
            <p:ph idx="1"/>
          </p:nvPr>
        </p:nvSpPr>
        <p:spPr>
          <a:xfrm>
            <a:off x="532800" y="1214422"/>
            <a:ext cx="8078400" cy="4786345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buClr>
                <a:schemeClr val="accent6"/>
              </a:buClr>
              <a:buFont typeface="Wingdings" pitchFamily="2" charset="2"/>
              <a:buChar char=""/>
              <a:defRPr sz="1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  <a:lvl2pPr>
              <a:buClr>
                <a:schemeClr val="accent6"/>
              </a:buClr>
              <a:buFont typeface="Arial" pitchFamily="34" charset="0"/>
              <a:buChar char="–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>
              <a:buClr>
                <a:schemeClr val="accent6"/>
              </a:buClr>
              <a:buFont typeface="Arial" pitchFamily="34" charset="0"/>
              <a:buChar char="•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>
              <a:buClr>
                <a:schemeClr val="accent6"/>
              </a:buClr>
              <a:buFont typeface="Arial" pitchFamily="34" charset="0"/>
              <a:buChar char="–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>
              <a:buClr>
                <a:schemeClr val="accent6"/>
              </a:buClr>
              <a:buFont typeface="Arial" pitchFamily="34" charset="0"/>
              <a:buChar char="•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2600" y="6516000"/>
            <a:ext cx="720000" cy="152400"/>
          </a:xfrm>
          <a:prstGeom prst="rect">
            <a:avLst/>
          </a:prstGeom>
        </p:spPr>
        <p:txBody>
          <a:bodyPr/>
          <a:lstStyle>
            <a:lvl1pPr>
              <a:defRPr sz="600">
                <a:latin typeface="Verdana" pitchFamily="34" charset="0"/>
              </a:defRPr>
            </a:lvl1pPr>
          </a:lstStyle>
          <a:p>
            <a:fld id="{B41C6F06-A0E7-4BE1-A3F6-69024A35C7B2}" type="datetimeFigureOut">
              <a:rPr lang="en-GB" smtClean="0"/>
              <a:pPr/>
              <a:t>15/02/2018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76200" y="6516000"/>
            <a:ext cx="648000" cy="152400"/>
          </a:xfrm>
          <a:prstGeom prst="rect">
            <a:avLst/>
          </a:prstGeom>
        </p:spPr>
        <p:txBody>
          <a:bodyPr/>
          <a:lstStyle>
            <a:lvl1pPr>
              <a:defRPr sz="600">
                <a:latin typeface="Verdana" pitchFamily="34" charset="0"/>
              </a:defRPr>
            </a:lvl1pPr>
          </a:lstStyle>
          <a:p>
            <a:fld id="{A6D6CB3B-0D8B-4834-A2B2-073248FF61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3000" y="6516000"/>
            <a:ext cx="609600" cy="152400"/>
          </a:xfrm>
          <a:prstGeom prst="rect">
            <a:avLst/>
          </a:prstGeom>
        </p:spPr>
        <p:txBody>
          <a:bodyPr/>
          <a:lstStyle>
            <a:lvl1pPr>
              <a:defRPr sz="600">
                <a:latin typeface="Verdana" pitchFamily="34" charset="0"/>
              </a:defRPr>
            </a:lvl1pPr>
          </a:lstStyle>
          <a:p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</a:t>
            </a:r>
            <a:br>
              <a:rPr lang="en-US" dirty="0" smtClean="0"/>
            </a:br>
            <a:r>
              <a:rPr lang="en-US" dirty="0" smtClean="0"/>
              <a:t>Add Title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6766"/>
            <a:ext cx="8229600" cy="1341906"/>
          </a:xfrm>
        </p:spPr>
        <p:txBody>
          <a:bodyPr>
            <a:spAutoFit/>
          </a:bodyPr>
          <a:lstStyle>
            <a:lvl4pPr>
              <a:defRPr/>
            </a:lvl4pPr>
            <a:lvl5pPr marL="20389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F06-A0E7-4BE1-A3F6-69024A35C7B2}" type="datetimeFigureOut">
              <a:rPr lang="en-GB" smtClean="0"/>
              <a:pPr/>
              <a:t>15/02/2018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CB3B-0D8B-4834-A2B2-073248FF61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3037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7"/>
            <a:ext cx="8229600" cy="94611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</a:t>
            </a:r>
            <a:br>
              <a:rPr lang="en-US" dirty="0" smtClean="0"/>
            </a:br>
            <a:r>
              <a:rPr lang="en-US" dirty="0" smtClean="0"/>
              <a:t>Add Title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6766"/>
            <a:ext cx="4038600" cy="1341906"/>
          </a:xfrm>
        </p:spPr>
        <p:txBody>
          <a:bodyPr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6766"/>
            <a:ext cx="4038600" cy="1341906"/>
          </a:xfrm>
        </p:spPr>
        <p:txBody>
          <a:bodyPr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F06-A0E7-4BE1-A3F6-69024A35C7B2}" type="datetimeFigureOut">
              <a:rPr lang="en-GB" smtClean="0"/>
              <a:pPr/>
              <a:t>15/02/2018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CB3B-0D8B-4834-A2B2-073248FF61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7538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7"/>
            <a:ext cx="8229600" cy="94611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</a:t>
            </a:r>
            <a:br>
              <a:rPr lang="en-US" dirty="0" smtClean="0"/>
            </a:br>
            <a:r>
              <a:rPr lang="en-US" dirty="0" smtClean="0"/>
              <a:t>Add Title</a:t>
            </a:r>
            <a:endParaRPr lang="nb-NO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F06-A0E7-4BE1-A3F6-69024A35C7B2}" type="datetimeFigureOut">
              <a:rPr lang="en-GB" smtClean="0"/>
              <a:pPr/>
              <a:t>15/02/2018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CB3B-0D8B-4834-A2B2-073248FF61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2775"/>
            <a:ext cx="2530624" cy="1514261"/>
          </a:xfrm>
        </p:spPr>
        <p:txBody>
          <a:bodyPr>
            <a:spAutoFit/>
          </a:bodyPr>
          <a:lstStyle>
            <a:lvl1pPr>
              <a:buClr>
                <a:schemeClr val="bg2"/>
              </a:buClr>
              <a:defRPr sz="1400"/>
            </a:lvl1pPr>
            <a:lvl2pPr>
              <a:buClr>
                <a:schemeClr val="bg2"/>
              </a:buClr>
              <a:defRPr sz="1400"/>
            </a:lvl2pPr>
            <a:lvl3pPr>
              <a:buClr>
                <a:schemeClr val="bg2"/>
              </a:buClr>
              <a:defRPr sz="1400"/>
            </a:lvl3pPr>
            <a:lvl4pPr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3301955" y="1412775"/>
            <a:ext cx="2530624" cy="1514261"/>
          </a:xfrm>
        </p:spPr>
        <p:txBody>
          <a:bodyPr>
            <a:spAutoFit/>
          </a:bodyPr>
          <a:lstStyle>
            <a:lvl1pPr>
              <a:buClr>
                <a:schemeClr val="bg2"/>
              </a:buClr>
              <a:defRPr sz="1400"/>
            </a:lvl1pPr>
            <a:lvl2pPr>
              <a:buClr>
                <a:schemeClr val="bg2"/>
              </a:buClr>
              <a:defRPr sz="1400"/>
            </a:lvl2pPr>
            <a:lvl3pPr>
              <a:buClr>
                <a:schemeClr val="bg2"/>
              </a:buClr>
              <a:defRPr sz="1400"/>
            </a:lvl3pPr>
            <a:lvl4pPr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6146710" y="1412775"/>
            <a:ext cx="2530624" cy="1514261"/>
          </a:xfrm>
        </p:spPr>
        <p:txBody>
          <a:bodyPr>
            <a:spAutoFit/>
          </a:bodyPr>
          <a:lstStyle>
            <a:lvl1pPr>
              <a:buClr>
                <a:schemeClr val="bg2"/>
              </a:buClr>
              <a:defRPr sz="1400"/>
            </a:lvl1pPr>
            <a:lvl2pPr>
              <a:buClr>
                <a:schemeClr val="bg2"/>
              </a:buClr>
              <a:defRPr sz="1400"/>
            </a:lvl2pPr>
            <a:lvl3pPr>
              <a:buClr>
                <a:schemeClr val="bg2"/>
              </a:buClr>
              <a:defRPr sz="1400"/>
            </a:lvl3pPr>
            <a:lvl4pPr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79664539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</a:t>
            </a:r>
            <a:br>
              <a:rPr lang="en-US" dirty="0" smtClean="0"/>
            </a:br>
            <a:r>
              <a:rPr lang="en-US" dirty="0" smtClean="0"/>
              <a:t>Add Title</a:t>
            </a:r>
            <a:endParaRPr lang="nb-NO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3CA71-7E4C-4981-A3F2-4F66D08009EB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0454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196471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308533" y="6435551"/>
            <a:ext cx="1224136" cy="365125"/>
          </a:xfrm>
        </p:spPr>
        <p:txBody>
          <a:bodyPr/>
          <a:lstStyle/>
          <a:p>
            <a:fld id="{B41C6F06-A0E7-4BE1-A3F6-69024A35C7B2}" type="datetimeFigureOut">
              <a:rPr lang="en-GB" smtClean="0"/>
              <a:pPr/>
              <a:t>15/02/2018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268445" y="6435551"/>
            <a:ext cx="4040088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60432" y="6435551"/>
            <a:ext cx="668456" cy="365125"/>
          </a:xfrm>
        </p:spPr>
        <p:txBody>
          <a:bodyPr/>
          <a:lstStyle/>
          <a:p>
            <a:fld id="{A6D6CB3B-0D8B-4834-A2B2-073248FF61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7862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BC 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7"/>
            <a:ext cx="7355160" cy="94611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</a:t>
            </a:r>
            <a:br>
              <a:rPr lang="en-US" dirty="0" smtClean="0"/>
            </a:br>
            <a:r>
              <a:rPr lang="en-US" dirty="0" smtClean="0"/>
              <a:t>Add Title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6766"/>
            <a:ext cx="8229600" cy="1341906"/>
          </a:xfrm>
        </p:spPr>
        <p:txBody>
          <a:bodyPr>
            <a:spAutoFit/>
          </a:bodyPr>
          <a:lstStyle>
            <a:lvl4pPr>
              <a:defRPr/>
            </a:lvl4pPr>
            <a:lvl5pPr marL="20389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F06-A0E7-4BE1-A3F6-69024A35C7B2}" type="datetimeFigureOut">
              <a:rPr lang="en-GB" smtClean="0"/>
              <a:pPr/>
              <a:t>15/02/2018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CB3B-0D8B-4834-A2B2-073248FF61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212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BC 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7"/>
            <a:ext cx="7283152" cy="94611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</a:t>
            </a:r>
            <a:br>
              <a:rPr lang="en-US" dirty="0" smtClean="0"/>
            </a:br>
            <a:r>
              <a:rPr lang="en-US" dirty="0" smtClean="0"/>
              <a:t>Add Title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6766"/>
            <a:ext cx="4038600" cy="1341906"/>
          </a:xfrm>
        </p:spPr>
        <p:txBody>
          <a:bodyPr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6766"/>
            <a:ext cx="4038600" cy="1341906"/>
          </a:xfrm>
        </p:spPr>
        <p:txBody>
          <a:bodyPr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F06-A0E7-4BE1-A3F6-69024A35C7B2}" type="datetimeFigureOut">
              <a:rPr lang="en-GB" smtClean="0"/>
              <a:pPr/>
              <a:t>15/02/2018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CB3B-0D8B-4834-A2B2-073248FF61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32863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2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9461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 smtClean="0"/>
              <a:t>Click To</a:t>
            </a:r>
            <a:br>
              <a:rPr lang="en-US" dirty="0" smtClean="0"/>
            </a:br>
            <a:r>
              <a:rPr lang="en-US" dirty="0" smtClean="0"/>
              <a:t>Add Title</a:t>
            </a:r>
            <a:endParaRPr lang="nb-NO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16766"/>
            <a:ext cx="8229600" cy="480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6"/>
            </p:custDataLst>
            <p:extLst>
              <p:ext uri="{D42A27DB-BD31-4B8C-83A1-F6EECF244321}">
                <p14:modId xmlns:p14="http://schemas.microsoft.com/office/powerpoint/2010/main" val="1414380941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think-cell Slide" r:id="rId19" imgW="270" imgH="270" progId="TCLayout.ActiveDocument.1">
                  <p:embed/>
                </p:oleObj>
              </mc:Choice>
              <mc:Fallback>
                <p:oleObj name="think-cell Slide" r:id="rId19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 hidden="1"/>
          <p:cNvGraphicFramePr>
            <a:graphicFrameLocks noChangeAspect="1"/>
          </p:cNvGraphicFramePr>
          <p:nvPr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1414380941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think-cell Slide" r:id="rId21" imgW="270" imgH="270" progId="TCLayout.ActiveDocument.1">
                  <p:embed/>
                </p:oleObj>
              </mc:Choice>
              <mc:Fallback>
                <p:oleObj name="think-cell Slide" r:id="rId21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08533" y="6435551"/>
            <a:ext cx="12241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C6F06-A0E7-4BE1-A3F6-69024A35C7B2}" type="datetimeFigureOut">
              <a:rPr lang="en-GB" smtClean="0"/>
              <a:pPr/>
              <a:t>15/02/2018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68445" y="6435551"/>
            <a:ext cx="4040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432" y="6435551"/>
            <a:ext cx="668456" cy="365125"/>
          </a:xfrm>
          <a:prstGeom prst="rect">
            <a:avLst/>
          </a:prstGeom>
        </p:spPr>
        <p:txBody>
          <a:bodyPr vert="horz" lIns="91440" tIns="45720" rIns="7200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6CB3B-0D8B-4834-A2B2-073248FF61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6462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</p:sldLayoutIdLst>
  <p:transition>
    <p:fade/>
  </p:transition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spcBef>
          <a:spcPct val="20000"/>
        </a:spcBef>
        <a:buClr>
          <a:srgbClr val="FF8228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61600" indent="-180000" algn="l" defTabSz="914400" rtl="0" eaLnBrk="1" latinLnBrk="0" hangingPunct="1">
        <a:spcBef>
          <a:spcPct val="20000"/>
        </a:spcBef>
        <a:buClr>
          <a:srgbClr val="FF8228"/>
        </a:buClr>
        <a:buSzPct val="90000"/>
        <a:buFont typeface="Arial" panose="020B0604020202020204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00" indent="-180000" algn="l" defTabSz="914400" rtl="0" eaLnBrk="1" latinLnBrk="0" hangingPunct="1">
        <a:spcBef>
          <a:spcPct val="20000"/>
        </a:spcBef>
        <a:buClr>
          <a:srgbClr val="FF8228"/>
        </a:buClr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476000" indent="-180000" algn="l" defTabSz="914400" rtl="0" eaLnBrk="1" latinLnBrk="0" hangingPunct="1">
        <a:spcBef>
          <a:spcPct val="20000"/>
        </a:spcBef>
        <a:buClr>
          <a:srgbClr val="FF8228"/>
        </a:buClr>
        <a:buSzPct val="70000"/>
        <a:buFont typeface="Arial" panose="020B0604020202020204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00" indent="-180000" algn="l" defTabSz="914400" rtl="0" eaLnBrk="1" latinLnBrk="0" hangingPunct="1">
        <a:spcBef>
          <a:spcPct val="20000"/>
        </a:spcBef>
        <a:buClr>
          <a:srgbClr val="FF8228"/>
        </a:buClr>
        <a:buSzPct val="6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390400" indent="-180000" algn="l" defTabSz="914400" rtl="0" eaLnBrk="1" latinLnBrk="0" hangingPunct="1">
        <a:spcBef>
          <a:spcPct val="20000"/>
        </a:spcBef>
        <a:buClr>
          <a:schemeClr val="bg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47600" indent="-180000" algn="l" defTabSz="914400" rtl="0" eaLnBrk="1" latinLnBrk="0" hangingPunct="1">
        <a:spcBef>
          <a:spcPct val="20000"/>
        </a:spcBef>
        <a:buClr>
          <a:schemeClr val="bg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304800" indent="-180000" algn="l" defTabSz="914400" rtl="0" eaLnBrk="1" latinLnBrk="0" hangingPunct="1">
        <a:spcBef>
          <a:spcPct val="20000"/>
        </a:spcBef>
        <a:buClr>
          <a:schemeClr val="bg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762000" indent="-180000" algn="l" defTabSz="914400" rtl="0" eaLnBrk="1" latinLnBrk="0" hangingPunct="1">
        <a:spcBef>
          <a:spcPct val="20000"/>
        </a:spcBef>
        <a:buClr>
          <a:schemeClr val="bg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981289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У</a:t>
            </a:r>
            <a:r>
              <a:rPr lang="ru-RU" sz="6000" b="1" dirty="0" smtClean="0"/>
              <a:t>добрения </a:t>
            </a:r>
            <a:r>
              <a:rPr lang="en-US" sz="6000" b="1" dirty="0" smtClean="0"/>
              <a:t>YARA</a:t>
            </a:r>
            <a:endParaRPr lang="fi-FI" sz="6000" b="1" dirty="0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35146" y="5099654"/>
            <a:ext cx="929342" cy="1569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KRISTALON</a:t>
            </a:r>
            <a:endParaRPr lang="ru-RU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26913"/>
              </p:ext>
            </p:extLst>
          </p:nvPr>
        </p:nvGraphicFramePr>
        <p:xfrm>
          <a:off x="323529" y="1052735"/>
          <a:ext cx="8280919" cy="4464497"/>
        </p:xfrm>
        <a:graphic>
          <a:graphicData uri="http://schemas.openxmlformats.org/drawingml/2006/table">
            <a:tbl>
              <a:tblPr/>
              <a:tblGrid>
                <a:gridCol w="1944215"/>
                <a:gridCol w="504056"/>
                <a:gridCol w="648072"/>
                <a:gridCol w="648073"/>
                <a:gridCol w="432048"/>
                <a:gridCol w="432048"/>
                <a:gridCol w="432048"/>
                <a:gridCol w="360040"/>
                <a:gridCol w="504056"/>
                <a:gridCol w="432048"/>
                <a:gridCol w="504056"/>
                <a:gridCol w="504056"/>
                <a:gridCol w="504056"/>
                <a:gridCol w="432047"/>
              </a:tblGrid>
              <a:tr h="57606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80"/>
                          </a:solidFill>
                          <a:latin typeface="Arial"/>
                        </a:rPr>
                        <a:t>Удобрение</a:t>
                      </a:r>
                      <a:endParaRPr lang="ru-RU" sz="1100" b="1" i="0" u="none" strike="noStrike" dirty="0">
                        <a:solidFill>
                          <a:srgbClr val="00008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80"/>
                          </a:solidFill>
                          <a:latin typeface="Arial"/>
                        </a:rPr>
                        <a:t>NO</a:t>
                      </a:r>
                      <a:r>
                        <a:rPr lang="ru-RU" sz="1100" b="1" i="0" u="none" strike="noStrike" baseline="-25000" dirty="0">
                          <a:solidFill>
                            <a:srgbClr val="000080"/>
                          </a:solidFill>
                          <a:latin typeface="Arial"/>
                        </a:rPr>
                        <a:t>3</a:t>
                      </a:r>
                      <a:r>
                        <a:rPr lang="ru-RU" sz="1100" b="1" i="0" u="none" strike="noStrike" dirty="0">
                          <a:solidFill>
                            <a:srgbClr val="000080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80"/>
                          </a:solidFill>
                          <a:latin typeface="Arial"/>
                        </a:rPr>
                        <a:t>NH</a:t>
                      </a:r>
                      <a:r>
                        <a:rPr lang="ru-RU" sz="1100" b="1" i="0" u="none" strike="noStrike" baseline="-25000" dirty="0">
                          <a:solidFill>
                            <a:srgbClr val="000080"/>
                          </a:solidFill>
                          <a:latin typeface="Arial"/>
                        </a:rPr>
                        <a:t>4-</a:t>
                      </a:r>
                      <a:r>
                        <a:rPr lang="ru-RU" sz="1100" b="1" i="0" u="none" strike="noStrike" dirty="0">
                          <a:solidFill>
                            <a:srgbClr val="000080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 smtClean="0">
                          <a:solidFill>
                            <a:srgbClr val="000080"/>
                          </a:solidFill>
                          <a:latin typeface="+mn-lt"/>
                        </a:rPr>
                        <a:t>(</a:t>
                      </a:r>
                      <a:r>
                        <a:rPr lang="ru-RU" sz="1100" b="1" i="0" u="none" strike="noStrike" dirty="0" smtClean="0">
                          <a:solidFill>
                            <a:srgbClr val="000080"/>
                          </a:solidFill>
                          <a:latin typeface="+mn-lt"/>
                        </a:rPr>
                        <a:t>N</a:t>
                      </a:r>
                      <a:r>
                        <a:rPr lang="en-US" sz="1100" b="1" i="0" u="none" strike="noStrike" dirty="0" smtClean="0">
                          <a:solidFill>
                            <a:srgbClr val="000080"/>
                          </a:solidFill>
                          <a:latin typeface="+mn-lt"/>
                        </a:rPr>
                        <a:t>H</a:t>
                      </a:r>
                      <a:r>
                        <a:rPr lang="en-US" sz="1100" b="1" i="0" u="none" strike="noStrike" baseline="-25000" dirty="0" smtClean="0">
                          <a:solidFill>
                            <a:srgbClr val="000080"/>
                          </a:solidFill>
                          <a:latin typeface="+mn-lt"/>
                        </a:rPr>
                        <a:t>2</a:t>
                      </a:r>
                      <a:r>
                        <a:rPr lang="en-US" sz="1100" b="1" i="0" u="none" strike="noStrike" dirty="0" smtClean="0">
                          <a:solidFill>
                            <a:srgbClr val="000080"/>
                          </a:solidFill>
                          <a:latin typeface="+mn-lt"/>
                        </a:rPr>
                        <a:t>)</a:t>
                      </a:r>
                      <a:r>
                        <a:rPr lang="ru-RU" sz="1100" b="1" i="0" u="none" strike="noStrike" baseline="-25000" dirty="0" smtClean="0">
                          <a:solidFill>
                            <a:srgbClr val="000080"/>
                          </a:solidFill>
                          <a:latin typeface="+mn-lt"/>
                        </a:rPr>
                        <a:t> 2</a:t>
                      </a:r>
                      <a:r>
                        <a:rPr lang="en-US" sz="1100" b="1" i="0" u="none" strike="noStrike" dirty="0" smtClean="0">
                          <a:solidFill>
                            <a:srgbClr val="000080"/>
                          </a:solidFill>
                          <a:latin typeface="+mn-lt"/>
                        </a:rPr>
                        <a:t>CO</a:t>
                      </a:r>
                      <a:endParaRPr lang="ru-RU" sz="1100" b="1" i="0" u="none" strike="noStrike" dirty="0" smtClean="0">
                        <a:solidFill>
                          <a:srgbClr val="000080"/>
                        </a:solidFill>
                        <a:latin typeface="+mn-lt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80"/>
                          </a:solidFill>
                          <a:latin typeface="Arial"/>
                        </a:rPr>
                        <a:t>P</a:t>
                      </a:r>
                      <a:r>
                        <a:rPr lang="ru-RU" sz="1100" b="1" i="0" u="none" strike="noStrike" baseline="-25000" dirty="0">
                          <a:solidFill>
                            <a:srgbClr val="000080"/>
                          </a:solidFill>
                          <a:latin typeface="Arial"/>
                        </a:rPr>
                        <a:t>2</a:t>
                      </a:r>
                      <a:r>
                        <a:rPr lang="ru-RU" sz="1100" b="1" i="0" u="none" strike="noStrike" dirty="0">
                          <a:solidFill>
                            <a:srgbClr val="000080"/>
                          </a:solidFill>
                          <a:latin typeface="Arial"/>
                        </a:rPr>
                        <a:t>O</a:t>
                      </a:r>
                      <a:r>
                        <a:rPr lang="ru-RU" sz="1100" b="1" i="0" u="none" strike="noStrike" baseline="-25000" dirty="0">
                          <a:solidFill>
                            <a:srgbClr val="000080"/>
                          </a:solidFill>
                          <a:latin typeface="Arial"/>
                        </a:rPr>
                        <a:t>5</a:t>
                      </a:r>
                      <a:endParaRPr lang="ru-RU" sz="1100" b="1" i="0" u="none" strike="noStrike" dirty="0">
                        <a:solidFill>
                          <a:srgbClr val="00008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80"/>
                          </a:solidFill>
                          <a:latin typeface="Arial"/>
                        </a:rPr>
                        <a:t>K</a:t>
                      </a:r>
                      <a:r>
                        <a:rPr lang="ru-RU" sz="1100" b="1" i="0" u="none" strike="noStrike" baseline="-25000" dirty="0">
                          <a:solidFill>
                            <a:srgbClr val="000080"/>
                          </a:solidFill>
                          <a:latin typeface="Arial"/>
                        </a:rPr>
                        <a:t>2</a:t>
                      </a:r>
                      <a:r>
                        <a:rPr lang="ru-RU" sz="1100" b="1" i="0" u="none" strike="noStrike" dirty="0">
                          <a:solidFill>
                            <a:srgbClr val="000080"/>
                          </a:solidFill>
                          <a:latin typeface="Arial"/>
                        </a:rPr>
                        <a:t>O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80"/>
                          </a:solidFill>
                          <a:latin typeface="Arial"/>
                        </a:rPr>
                        <a:t>MgO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80"/>
                          </a:solidFill>
                          <a:latin typeface="Arial"/>
                        </a:rPr>
                        <a:t>S</a:t>
                      </a:r>
                      <a:endParaRPr lang="ru-RU" sz="1100" b="1" i="0" u="none" strike="noStrike" dirty="0">
                        <a:solidFill>
                          <a:srgbClr val="00008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80"/>
                          </a:solidFill>
                          <a:latin typeface="Arial"/>
                        </a:rPr>
                        <a:t>B</a:t>
                      </a: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80"/>
                          </a:solidFill>
                          <a:latin typeface="Arial"/>
                        </a:rPr>
                        <a:t>Cu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80"/>
                          </a:solidFill>
                          <a:latin typeface="Arial"/>
                        </a:rPr>
                        <a:t>Fe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80"/>
                          </a:solidFill>
                          <a:latin typeface="Arial"/>
                        </a:rPr>
                        <a:t>Mn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80"/>
                          </a:solidFill>
                          <a:latin typeface="Arial"/>
                        </a:rPr>
                        <a:t>Mo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80"/>
                          </a:solidFill>
                          <a:latin typeface="Arial"/>
                        </a:rPr>
                        <a:t>Zn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8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 Желтый 13-40-13</a:t>
                      </a: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8,6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0 004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 Коричневый 3-11-38</a:t>
                      </a: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0 004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</a:t>
                      </a:r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Специальный</a:t>
                      </a:r>
                      <a:r>
                        <a:rPr lang="ru-RU" sz="1200" b="1" i="0" u="none" strike="noStrike" baseline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18-18-18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9,8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0 004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Скарлет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7,5-12-36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7,50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0 027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0 004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0 004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0 027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59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Огуречный 14-11-31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0 001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0 003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1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Красный 12-12-36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0 004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59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Оранжевый 6-12-36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0 004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59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Белый ярлык 15-5-30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11,3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0 004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23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Синий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ярлык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19-6-20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7,1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0,01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0 004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0 025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2504" y="4437112"/>
            <a:ext cx="1122236" cy="1613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2800" y="1124744"/>
            <a:ext cx="8078400" cy="4786345"/>
          </a:xfrm>
        </p:spPr>
        <p:txBody>
          <a:bodyPr/>
          <a:lstStyle/>
          <a:p>
            <a:r>
              <a:rPr lang="ru-RU" dirty="0" smtClean="0"/>
              <a:t>Однокомпонентные удобрения (при дефиците одного элемента)</a:t>
            </a:r>
          </a:p>
          <a:p>
            <a:pPr lvl="1"/>
            <a:r>
              <a:rPr lang="ru-RU" sz="1400" dirty="0" smtClean="0"/>
              <a:t>YaraVita</a:t>
            </a:r>
            <a:r>
              <a:rPr lang="ru-RU" dirty="0" smtClean="0"/>
              <a:t> </a:t>
            </a:r>
            <a:r>
              <a:rPr lang="ru-RU" sz="1400" dirty="0" smtClean="0"/>
              <a:t>Bortrac</a:t>
            </a:r>
            <a:r>
              <a:rPr lang="en-US" sz="1400" dirty="0" smtClean="0"/>
              <a:t>		</a:t>
            </a:r>
            <a:r>
              <a:rPr lang="ru-RU" sz="1400" dirty="0" smtClean="0"/>
              <a:t>150 г/л бора</a:t>
            </a:r>
            <a:r>
              <a:rPr lang="en-US" sz="1400" dirty="0" smtClean="0"/>
              <a:t>	</a:t>
            </a:r>
            <a:r>
              <a:rPr lang="ru-RU" sz="1400" dirty="0" smtClean="0"/>
              <a:t>Водный раствор</a:t>
            </a:r>
          </a:p>
          <a:p>
            <a:pPr lvl="1"/>
            <a:r>
              <a:rPr lang="ru-RU" sz="1400" dirty="0" smtClean="0"/>
              <a:t>YaraVita</a:t>
            </a:r>
            <a:r>
              <a:rPr lang="ru-RU" dirty="0" smtClean="0"/>
              <a:t> </a:t>
            </a:r>
            <a:r>
              <a:rPr lang="ru-RU" sz="1400" dirty="0" smtClean="0"/>
              <a:t>Hydromag</a:t>
            </a:r>
            <a:r>
              <a:rPr lang="en-US" sz="1400" dirty="0" smtClean="0"/>
              <a:t>		</a:t>
            </a:r>
            <a:r>
              <a:rPr lang="ru-RU" sz="1400" dirty="0" smtClean="0"/>
              <a:t>300 г/л магния</a:t>
            </a:r>
            <a:r>
              <a:rPr lang="en-US" sz="1400" dirty="0" smtClean="0"/>
              <a:t>	</a:t>
            </a:r>
            <a:r>
              <a:rPr lang="ru-RU" sz="1400" dirty="0" smtClean="0"/>
              <a:t>Концентрат суспензии</a:t>
            </a:r>
          </a:p>
          <a:p>
            <a:pPr lvl="1"/>
            <a:r>
              <a:rPr lang="ru-RU" sz="1400" dirty="0" smtClean="0"/>
              <a:t>YaraVita</a:t>
            </a:r>
            <a:r>
              <a:rPr lang="ru-RU" dirty="0" smtClean="0"/>
              <a:t> </a:t>
            </a:r>
            <a:r>
              <a:rPr lang="ru-RU" sz="1400" dirty="0" smtClean="0"/>
              <a:t>Mantrac Pro</a:t>
            </a:r>
            <a:r>
              <a:rPr lang="en-US" sz="1400" dirty="0" smtClean="0"/>
              <a:t>		</a:t>
            </a:r>
            <a:r>
              <a:rPr lang="ru-RU" sz="1400" dirty="0" smtClean="0"/>
              <a:t>500 г/л марганца</a:t>
            </a:r>
            <a:r>
              <a:rPr lang="en-US" sz="1400" dirty="0" smtClean="0"/>
              <a:t>	</a:t>
            </a:r>
            <a:r>
              <a:rPr lang="ru-RU" sz="1400" dirty="0" smtClean="0"/>
              <a:t>Концентрат суспензии</a:t>
            </a:r>
          </a:p>
          <a:p>
            <a:pPr lvl="1"/>
            <a:r>
              <a:rPr lang="ru-RU" sz="1400" dirty="0" smtClean="0"/>
              <a:t>YaraVita</a:t>
            </a:r>
            <a:r>
              <a:rPr lang="ru-RU" dirty="0" smtClean="0"/>
              <a:t> </a:t>
            </a:r>
            <a:r>
              <a:rPr lang="ru-RU" sz="1400" dirty="0" smtClean="0"/>
              <a:t>Molytrac</a:t>
            </a:r>
            <a:r>
              <a:rPr lang="en-US" sz="1400" dirty="0" smtClean="0"/>
              <a:t>		</a:t>
            </a:r>
            <a:r>
              <a:rPr lang="ru-RU" sz="1400" dirty="0" smtClean="0"/>
              <a:t>250 г/л молибдена</a:t>
            </a:r>
            <a:r>
              <a:rPr lang="en-US" sz="1400" dirty="0" smtClean="0"/>
              <a:t>	</a:t>
            </a:r>
            <a:r>
              <a:rPr lang="ru-RU" sz="1400" dirty="0" smtClean="0"/>
              <a:t>Водный раствор</a:t>
            </a:r>
          </a:p>
          <a:p>
            <a:pPr lvl="1"/>
            <a:r>
              <a:rPr lang="ru-RU" sz="1400" dirty="0" smtClean="0"/>
              <a:t>YaraVita</a:t>
            </a:r>
            <a:r>
              <a:rPr lang="ru-RU" dirty="0" smtClean="0"/>
              <a:t> </a:t>
            </a:r>
            <a:r>
              <a:rPr lang="ru-RU" sz="1400" dirty="0" smtClean="0"/>
              <a:t>Thiotrac</a:t>
            </a:r>
            <a:r>
              <a:rPr lang="en-US" sz="1400" dirty="0" smtClean="0"/>
              <a:t>		</a:t>
            </a:r>
            <a:r>
              <a:rPr lang="ru-RU" sz="1400" dirty="0" smtClean="0"/>
              <a:t>300 г/л серы </a:t>
            </a:r>
            <a:r>
              <a:rPr lang="en-US" sz="1400" dirty="0" smtClean="0"/>
              <a:t>	</a:t>
            </a:r>
            <a:r>
              <a:rPr lang="ru-RU" sz="1400" dirty="0" smtClean="0"/>
              <a:t>Водный раствор</a:t>
            </a:r>
            <a:r>
              <a:rPr lang="en-US" sz="1400" dirty="0" smtClean="0"/>
              <a:t>	</a:t>
            </a:r>
          </a:p>
          <a:p>
            <a:pPr lvl="1"/>
            <a:r>
              <a:rPr lang="ru-RU" sz="1400" dirty="0" smtClean="0"/>
              <a:t>YaraVita</a:t>
            </a:r>
            <a:r>
              <a:rPr lang="ru-RU" dirty="0" smtClean="0"/>
              <a:t> </a:t>
            </a:r>
            <a:r>
              <a:rPr lang="ru-RU" sz="1400" dirty="0" smtClean="0"/>
              <a:t>Zintrac</a:t>
            </a:r>
            <a:r>
              <a:rPr lang="en-US" sz="1400" dirty="0" smtClean="0"/>
              <a:t>		</a:t>
            </a:r>
            <a:r>
              <a:rPr lang="ru-RU" sz="1400" dirty="0" smtClean="0"/>
              <a:t>700 г/л цинка</a:t>
            </a:r>
            <a:r>
              <a:rPr lang="en-US" sz="1400" dirty="0" smtClean="0"/>
              <a:t>	</a:t>
            </a:r>
            <a:r>
              <a:rPr lang="ru-RU" sz="1400" dirty="0" smtClean="0"/>
              <a:t>Концентрат суспензии</a:t>
            </a:r>
          </a:p>
          <a:p>
            <a:pPr lvl="1"/>
            <a:endParaRPr lang="ru-RU" dirty="0" smtClean="0"/>
          </a:p>
          <a:p>
            <a:r>
              <a:rPr lang="ru-RU" dirty="0" smtClean="0"/>
              <a:t>Удобрения для конкретных культур (для повышения урожайности)</a:t>
            </a:r>
          </a:p>
          <a:p>
            <a:pPr lvl="1"/>
            <a:r>
              <a:rPr lang="ru-RU" sz="1400" dirty="0" smtClean="0"/>
              <a:t>YaraVita</a:t>
            </a:r>
            <a:r>
              <a:rPr lang="ru-RU" dirty="0" smtClean="0"/>
              <a:t> </a:t>
            </a:r>
            <a:r>
              <a:rPr lang="ru-RU" sz="1400" dirty="0" smtClean="0"/>
              <a:t>Beetrel</a:t>
            </a:r>
            <a:r>
              <a:rPr lang="en-US" sz="1400" dirty="0" smtClean="0"/>
              <a:t>		</a:t>
            </a:r>
            <a:r>
              <a:rPr lang="ru-RU" sz="1400" dirty="0" smtClean="0"/>
              <a:t>S, B, Cu, Fe, Mn, Zn</a:t>
            </a:r>
            <a:r>
              <a:rPr lang="en-US" sz="1400" dirty="0" smtClean="0"/>
              <a:t>	</a:t>
            </a:r>
            <a:r>
              <a:rPr lang="ru-RU" sz="1400" dirty="0" smtClean="0"/>
              <a:t>Порошок</a:t>
            </a:r>
          </a:p>
          <a:p>
            <a:pPr lvl="1"/>
            <a:r>
              <a:rPr lang="ru-RU" sz="1400" dirty="0" smtClean="0"/>
              <a:t>YaraVita</a:t>
            </a:r>
            <a:r>
              <a:rPr lang="ru-RU" dirty="0" smtClean="0"/>
              <a:t> </a:t>
            </a:r>
            <a:r>
              <a:rPr lang="ru-RU" sz="1400" dirty="0" smtClean="0"/>
              <a:t>Brassitrel</a:t>
            </a:r>
            <a:r>
              <a:rPr lang="en-US" sz="1400" dirty="0" smtClean="0"/>
              <a:t>		</a:t>
            </a:r>
            <a:r>
              <a:rPr lang="ru-RU" sz="1400" dirty="0" smtClean="0"/>
              <a:t>S, Mg, B, Mn, Mo</a:t>
            </a:r>
            <a:r>
              <a:rPr lang="en-US" sz="1400" dirty="0" smtClean="0"/>
              <a:t>	</a:t>
            </a:r>
            <a:r>
              <a:rPr lang="ru-RU" sz="1400" dirty="0" smtClean="0"/>
              <a:t>Порошок</a:t>
            </a:r>
          </a:p>
          <a:p>
            <a:pPr lvl="1"/>
            <a:r>
              <a:rPr lang="ru-RU" sz="1400" dirty="0" err="1"/>
              <a:t>YaraVita</a:t>
            </a:r>
            <a:r>
              <a:rPr lang="ru-RU" sz="1400" dirty="0"/>
              <a:t> </a:t>
            </a:r>
            <a:r>
              <a:rPr lang="ru-RU" sz="1400" dirty="0" err="1"/>
              <a:t>Agriphos</a:t>
            </a:r>
            <a:r>
              <a:rPr lang="en-US" sz="1400" dirty="0"/>
              <a:t>		</a:t>
            </a:r>
            <a:r>
              <a:rPr lang="ru-RU" sz="1400" dirty="0"/>
              <a:t>P, K, </a:t>
            </a:r>
            <a:r>
              <a:rPr lang="ru-RU" sz="1400" dirty="0" err="1"/>
              <a:t>Cu</a:t>
            </a:r>
            <a:r>
              <a:rPr lang="ru-RU" sz="1400" dirty="0"/>
              <a:t>, </a:t>
            </a:r>
            <a:r>
              <a:rPr lang="ru-RU" sz="1400" dirty="0" err="1"/>
              <a:t>Mn</a:t>
            </a:r>
            <a:r>
              <a:rPr lang="ru-RU" sz="1400" dirty="0"/>
              <a:t>, </a:t>
            </a:r>
            <a:r>
              <a:rPr lang="ru-RU" sz="1400" dirty="0" err="1"/>
              <a:t>Zn</a:t>
            </a:r>
            <a:r>
              <a:rPr lang="en-US" sz="1400" dirty="0"/>
              <a:t>	</a:t>
            </a:r>
            <a:r>
              <a:rPr lang="ru-RU" sz="1400" dirty="0"/>
              <a:t>Водный раствор</a:t>
            </a:r>
          </a:p>
          <a:p>
            <a:pPr lvl="1"/>
            <a:endParaRPr lang="ru-RU" sz="1400" dirty="0" smtClean="0"/>
          </a:p>
          <a:p>
            <a:r>
              <a:rPr lang="ru-RU" dirty="0" smtClean="0"/>
              <a:t>Прочие удобрения</a:t>
            </a:r>
          </a:p>
          <a:p>
            <a:pPr lvl="1"/>
            <a:r>
              <a:rPr lang="ru-RU" sz="1400" dirty="0" err="1" smtClean="0"/>
              <a:t>YaraVita</a:t>
            </a:r>
            <a:r>
              <a:rPr lang="ru-RU" dirty="0" smtClean="0"/>
              <a:t>  </a:t>
            </a:r>
            <a:r>
              <a:rPr lang="en-US" dirty="0" err="1" smtClean="0"/>
              <a:t>Tenso</a:t>
            </a:r>
            <a:r>
              <a:rPr lang="en-US" dirty="0" smtClean="0"/>
              <a:t> </a:t>
            </a:r>
            <a:r>
              <a:rPr lang="en-US" dirty="0" err="1" smtClean="0"/>
              <a:t>Coctail</a:t>
            </a:r>
            <a:r>
              <a:rPr lang="en-US" sz="1400" dirty="0" smtClean="0"/>
              <a:t>		</a:t>
            </a:r>
            <a:r>
              <a:rPr lang="ru-RU" sz="1400" dirty="0" err="1" smtClean="0"/>
              <a:t>Са</a:t>
            </a:r>
            <a:r>
              <a:rPr lang="en-US" sz="1400" dirty="0" smtClean="0"/>
              <a:t>, B, </a:t>
            </a:r>
            <a:r>
              <a:rPr lang="ru-RU" sz="1400" dirty="0" err="1" smtClean="0"/>
              <a:t>Cu</a:t>
            </a:r>
            <a:r>
              <a:rPr lang="ru-RU" sz="1400" dirty="0" smtClean="0"/>
              <a:t>, Mn, </a:t>
            </a:r>
            <a:r>
              <a:rPr lang="en-US" sz="1400" dirty="0" smtClean="0"/>
              <a:t>Fe, Mo, Zn	</a:t>
            </a:r>
            <a:r>
              <a:rPr lang="ru-RU" sz="1400" dirty="0" smtClean="0"/>
              <a:t>Порошок</a:t>
            </a:r>
          </a:p>
          <a:p>
            <a:pPr lvl="1"/>
            <a:endParaRPr lang="ru-RU" sz="1400" dirty="0" smtClean="0"/>
          </a:p>
          <a:p>
            <a:pPr lvl="1"/>
            <a:endParaRPr lang="ru-RU" dirty="0" smtClean="0"/>
          </a:p>
          <a:p>
            <a:pPr lvl="1"/>
            <a:endParaRPr lang="ru-RU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YaraVita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05840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2800" y="2060848"/>
            <a:ext cx="8078400" cy="3939919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b="1" dirty="0" err="1" smtClean="0"/>
              <a:t>Calcinit</a:t>
            </a:r>
            <a:r>
              <a:rPr lang="en-US" sz="5400" b="1" dirty="0" smtClean="0"/>
              <a:t> (N, Ca)</a:t>
            </a:r>
          </a:p>
          <a:p>
            <a:pPr marL="0" indent="0" algn="ctr">
              <a:buNone/>
            </a:pPr>
            <a:r>
              <a:rPr lang="en-US" sz="5400" b="1" dirty="0" err="1" smtClean="0"/>
              <a:t>Nitrabor</a:t>
            </a:r>
            <a:r>
              <a:rPr lang="en-US" sz="5400" b="1" dirty="0" smtClean="0"/>
              <a:t> (N, Ca, B)</a:t>
            </a:r>
            <a:endParaRPr lang="fi-FI" sz="5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YARA LIVA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EB6AC5A-69C8-4D11-96C5-FAA9D87EBEED}" type="datetime1">
              <a:rPr lang="en-GB" smtClean="0"/>
              <a:t>15/02/2018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D6CB3B-0D8B-4834-A2B2-073248FF61A2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3518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Выгодное предложение </a:t>
            </a:r>
            <a:r>
              <a:rPr lang="en-US" dirty="0" err="1" smtClean="0"/>
              <a:t>Yara</a:t>
            </a:r>
            <a:endParaRPr lang="fi-FI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17205" y="4137721"/>
            <a:ext cx="8039728" cy="846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accent6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/>
              <a:t>Yara</a:t>
            </a:r>
            <a:r>
              <a:rPr lang="en-US" sz="2800" dirty="0"/>
              <a:t> Vita </a:t>
            </a:r>
            <a:r>
              <a:rPr lang="en-US" sz="2800" dirty="0" err="1"/>
              <a:t>Tenso</a:t>
            </a:r>
            <a:r>
              <a:rPr lang="en-US" sz="2800" dirty="0"/>
              <a:t> </a:t>
            </a:r>
            <a:r>
              <a:rPr lang="en-US" sz="2800" dirty="0" err="1" smtClean="0"/>
              <a:t>Coctail</a:t>
            </a:r>
            <a:endParaRPr lang="ru-RU" sz="2800" dirty="0" smtClean="0"/>
          </a:p>
          <a:p>
            <a:r>
              <a:rPr lang="ru-RU" dirty="0" smtClean="0"/>
              <a:t> </a:t>
            </a:r>
            <a:r>
              <a:rPr lang="ru-RU" b="1" dirty="0">
                <a:solidFill>
                  <a:srgbClr val="33CC33"/>
                </a:solidFill>
                <a:latin typeface="+mn-lt"/>
              </a:rPr>
              <a:t>– препарат для предпосевной обработки </a:t>
            </a:r>
            <a:r>
              <a:rPr lang="ru-RU" b="1" dirty="0" smtClean="0">
                <a:solidFill>
                  <a:srgbClr val="33CC33"/>
                </a:solidFill>
                <a:latin typeface="+mn-lt"/>
              </a:rPr>
              <a:t>семян;</a:t>
            </a:r>
            <a:endParaRPr lang="ru-RU" b="1" dirty="0" smtClean="0">
              <a:solidFill>
                <a:srgbClr val="33CC33"/>
              </a:solidFill>
              <a:latin typeface="+mn-lt"/>
            </a:endParaRPr>
          </a:p>
          <a:p>
            <a:pPr marL="342900" indent="-342900">
              <a:buFontTx/>
              <a:buChar char="-"/>
            </a:pPr>
            <a:r>
              <a:rPr lang="ru-RU" b="1" dirty="0" err="1" smtClean="0">
                <a:solidFill>
                  <a:srgbClr val="33CC33"/>
                </a:solidFill>
                <a:latin typeface="+mn-lt"/>
              </a:rPr>
              <a:t>Са</a:t>
            </a:r>
            <a:r>
              <a:rPr lang="ru-RU" b="1" dirty="0" smtClean="0">
                <a:solidFill>
                  <a:srgbClr val="33CC33"/>
                </a:solidFill>
                <a:latin typeface="+mn-lt"/>
              </a:rPr>
              <a:t>, </a:t>
            </a:r>
            <a:r>
              <a:rPr lang="en-US" b="1" dirty="0" smtClean="0">
                <a:solidFill>
                  <a:srgbClr val="33CC33"/>
                </a:solidFill>
                <a:latin typeface="+mn-lt"/>
              </a:rPr>
              <a:t>B, Cu, Fe, </a:t>
            </a:r>
            <a:r>
              <a:rPr lang="en-US" b="1" dirty="0" err="1" smtClean="0">
                <a:solidFill>
                  <a:srgbClr val="33CC33"/>
                </a:solidFill>
                <a:latin typeface="+mn-lt"/>
              </a:rPr>
              <a:t>Mn</a:t>
            </a:r>
            <a:r>
              <a:rPr lang="en-US" b="1" dirty="0" smtClean="0">
                <a:solidFill>
                  <a:srgbClr val="33CC33"/>
                </a:solidFill>
                <a:latin typeface="+mn-lt"/>
              </a:rPr>
              <a:t>, Mo, Zn</a:t>
            </a:r>
            <a:r>
              <a:rPr lang="ru-RU" b="1" dirty="0" smtClean="0">
                <a:solidFill>
                  <a:srgbClr val="33CC33"/>
                </a:solidFill>
                <a:latin typeface="+mn-lt"/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ru-RU" b="1" dirty="0" smtClean="0">
                <a:solidFill>
                  <a:srgbClr val="33CC33"/>
                </a:solidFill>
                <a:latin typeface="+mn-lt"/>
              </a:rPr>
              <a:t>в хелатной форме</a:t>
            </a:r>
          </a:p>
          <a:p>
            <a:pPr marL="342900" indent="-342900">
              <a:buFontTx/>
              <a:buChar char="-"/>
            </a:pPr>
            <a:r>
              <a:rPr lang="ru-RU" b="1" dirty="0" smtClean="0">
                <a:solidFill>
                  <a:srgbClr val="33CC33"/>
                </a:solidFill>
                <a:latin typeface="+mn-lt"/>
              </a:rPr>
              <a:t>100 </a:t>
            </a:r>
            <a:r>
              <a:rPr lang="ru-RU" b="1" dirty="0">
                <a:solidFill>
                  <a:srgbClr val="33CC33"/>
                </a:solidFill>
                <a:latin typeface="+mn-lt"/>
              </a:rPr>
              <a:t>г /т</a:t>
            </a:r>
            <a:endParaRPr lang="fi-FI" b="1" dirty="0">
              <a:solidFill>
                <a:srgbClr val="33CC33"/>
              </a:solidFill>
              <a:latin typeface="+mn-lt"/>
            </a:endParaRPr>
          </a:p>
          <a:p>
            <a:pPr marL="342900" indent="-342900">
              <a:buFontTx/>
              <a:buChar char="-"/>
            </a:pPr>
            <a:endParaRPr lang="ru-RU" b="1" dirty="0" smtClean="0">
              <a:latin typeface="+mn-lt"/>
            </a:endParaRPr>
          </a:p>
          <a:p>
            <a:endParaRPr lang="fi-FI" b="1" dirty="0">
              <a:latin typeface="+mn-lt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39552" y="4581128"/>
            <a:ext cx="8039728" cy="846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accent6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ru-RU" sz="6000" dirty="0" smtClean="0"/>
              <a:t>34 </a:t>
            </a:r>
            <a:r>
              <a:rPr lang="ru-RU" sz="6000" dirty="0" err="1" smtClean="0"/>
              <a:t>руб</a:t>
            </a:r>
            <a:r>
              <a:rPr lang="ru-RU" sz="6000" dirty="0" smtClean="0"/>
              <a:t>/га!</a:t>
            </a:r>
            <a:endParaRPr lang="fi-FI" sz="6000" dirty="0"/>
          </a:p>
        </p:txBody>
      </p:sp>
    </p:spTree>
    <p:extLst>
      <p:ext uri="{BB962C8B-B14F-4D97-AF65-F5344CB8AC3E}">
        <p14:creationId xmlns:p14="http://schemas.microsoft.com/office/powerpoint/2010/main" val="3772247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492896"/>
            <a:ext cx="8229600" cy="946117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Региональный представитель в ПФО</a:t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Кадыров Марат Дамирович</a:t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+7 962 568 83 30</a:t>
            </a: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marat.kadyrov@yara.com</a:t>
            </a:r>
            <a:endParaRPr lang="fi-FI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8CC7-BC3C-439A-9840-B90C5CF8547E}" type="datetime1">
              <a:rPr lang="en-GB" smtClean="0"/>
              <a:t>15/02/2018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CB3B-0D8B-4834-A2B2-073248FF61A2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9626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GESET" val="4x3"/>
  <p:tag name="COLORSET" val="Yara 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ICTURE" val="Yellow Front.jpg"/>
  <p:tag name="TYPE" val="FRONT"/>
</p:tagLst>
</file>

<file path=ppt/theme/theme1.xml><?xml version="1.0" encoding="utf-8"?>
<a:theme xmlns:a="http://schemas.openxmlformats.org/drawingml/2006/main" name="4x3">
  <a:themeElements>
    <a:clrScheme name="Yara 1 2017">
      <a:dk1>
        <a:srgbClr val="000000"/>
      </a:dk1>
      <a:lt1>
        <a:srgbClr val="FFFFFF"/>
      </a:lt1>
      <a:dk2>
        <a:srgbClr val="FFFFFF"/>
      </a:dk2>
      <a:lt2>
        <a:srgbClr val="F89B28"/>
      </a:lt2>
      <a:accent1>
        <a:srgbClr val="69B3E7"/>
      </a:accent1>
      <a:accent2>
        <a:srgbClr val="78A22F"/>
      </a:accent2>
      <a:accent3>
        <a:srgbClr val="F89B28"/>
      </a:accent3>
      <a:accent4>
        <a:srgbClr val="C2CC23"/>
      </a:accent4>
      <a:accent5>
        <a:srgbClr val="FFC000"/>
      </a:accent5>
      <a:accent6>
        <a:srgbClr val="003E7E"/>
      </a:accent6>
      <a:hlink>
        <a:srgbClr val="5E8AB4"/>
      </a:hlink>
      <a:folHlink>
        <a:srgbClr val="5E8AB4"/>
      </a:folHlink>
    </a:clrScheme>
    <a:fontScheme name="Yara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t"/>
      <a:lstStyle>
        <a:defPPr marL="0" indent="0" algn="l">
          <a:buClr>
            <a:schemeClr val="bg2"/>
          </a:buClr>
          <a:buFontTx/>
          <a:buNone/>
          <a:defRPr sz="12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0" indent="0">
          <a:buClr>
            <a:schemeClr val="bg2"/>
          </a:buClr>
          <a:buFont typeface="Arial" panose="020B0604020202020204" pitchFamily="34" charset="0"/>
          <a:buNone/>
          <a:defRPr sz="12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4x3" id="{1070D5D1-9966-4C2F-8445-707E225DBD26}" vid="{045AE506-0C98-4E3A-AB4C-2571B529EA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4x3</Template>
  <TotalTime>0</TotalTime>
  <Words>264</Words>
  <Application>Microsoft Office PowerPoint</Application>
  <PresentationFormat>On-screen Show (4:3)</PresentationFormat>
  <Paragraphs>178</Paragraphs>
  <Slides>6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4x3</vt:lpstr>
      <vt:lpstr>think-cell Slide</vt:lpstr>
      <vt:lpstr>PowerPoint Presentation</vt:lpstr>
      <vt:lpstr>KRISTALON</vt:lpstr>
      <vt:lpstr>YaraVita</vt:lpstr>
      <vt:lpstr>YARA LIVA</vt:lpstr>
      <vt:lpstr>Выгодное предложение Yara</vt:lpstr>
      <vt:lpstr>Региональный представитель в ПФО Кадыров Марат Дамирович +7 962 568 83 30 marat.kadyrov@yara.com</vt:lpstr>
    </vt:vector>
  </TitlesOfParts>
  <Company>Yara International 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YaraVita</dc:title>
  <dc:creator>Yara International ASA</dc:creator>
  <cp:lastModifiedBy>Marat Kadyrov</cp:lastModifiedBy>
  <cp:revision>690</cp:revision>
  <dcterms:created xsi:type="dcterms:W3CDTF">2012-01-13T10:58:35Z</dcterms:created>
  <dcterms:modified xsi:type="dcterms:W3CDTF">2018-02-15T05:31:14Z</dcterms:modified>
</cp:coreProperties>
</file>