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1040" r:id="rId2"/>
    <p:sldId id="1394" r:id="rId3"/>
    <p:sldId id="1380" r:id="rId4"/>
    <p:sldId id="1396" r:id="rId5"/>
    <p:sldId id="1367" r:id="rId6"/>
    <p:sldId id="1227" r:id="rId7"/>
    <p:sldId id="1315" r:id="rId8"/>
    <p:sldId id="1336" r:id="rId9"/>
    <p:sldId id="1295" r:id="rId10"/>
    <p:sldId id="1405" r:id="rId11"/>
    <p:sldId id="1406" r:id="rId12"/>
    <p:sldId id="1407" r:id="rId13"/>
    <p:sldId id="1408" r:id="rId14"/>
    <p:sldId id="1410" r:id="rId15"/>
    <p:sldId id="1411" r:id="rId16"/>
    <p:sldId id="1413" r:id="rId17"/>
    <p:sldId id="1414" r:id="rId18"/>
    <p:sldId id="1415" r:id="rId19"/>
    <p:sldId id="1416" r:id="rId20"/>
    <p:sldId id="1417" r:id="rId21"/>
    <p:sldId id="1418" r:id="rId22"/>
    <p:sldId id="1419" r:id="rId23"/>
    <p:sldId id="1420" r:id="rId24"/>
    <p:sldId id="1422" r:id="rId25"/>
    <p:sldId id="1423" r:id="rId26"/>
    <p:sldId id="142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0033CC"/>
    <a:srgbClr val="15189F"/>
    <a:srgbClr val="FF0000"/>
    <a:srgbClr val="2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9" autoAdjust="0"/>
    <p:restoredTop sz="94637" autoAdjust="0"/>
  </p:normalViewPr>
  <p:slideViewPr>
    <p:cSldViewPr snapToGrid="0">
      <p:cViewPr varScale="1">
        <p:scale>
          <a:sx n="79" d="100"/>
          <a:sy n="79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6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7EB7E3F-2625-4054-812B-5323F2B0B0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4DD5DF4-FCF1-4F4A-90EF-AAB7CB1525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B8E9EEA-CB08-4385-A201-C10BAB2F27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83634C8-85B4-460E-8850-C7ABCA3C8B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966673C3-DB26-4CDE-8413-31A0F4E525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9F5E63F-E3E1-4536-9F3B-AE69DE4F8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A7FB7A-6012-4AF0-AC4F-E01762F5A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E510DA4-1D46-49BC-BEDD-A750BDDB2A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FEAFB82-B482-456E-A14D-EF276A0C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5C59842-412C-4CDB-B13F-46F0138419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8DC00B57-D09E-4A65-8471-694DAE817BF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5BE5D8F0-B48C-4455-9585-8D8CF79E3804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BC405C1A-37F3-4368-84E8-8D73B4D76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9F2FC75B-FBBB-47E6-8DC8-8757AAA858B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2009C4DC-EF4D-424E-80B4-0E4BBA877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FA594C28-CC7C-4901-83B8-B42D53690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D0F6359F-B668-42C2-B85A-0568428FD8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2716" name="Rectangle 12">
            <a:extLst>
              <a:ext uri="{FF2B5EF4-FFF2-40B4-BE49-F238E27FC236}">
                <a16:creationId xmlns:a16="http://schemas.microsoft.com/office/drawing/2014/main" id="{EC66F665-2ED4-46FA-A22F-A98AA7BD0C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6E51DCE-92AA-44BE-9BB3-6A868088D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272D4AB-6B34-4B9F-8A3F-A760B5EBB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1FFDFD6-BC70-4ABA-A34D-13618C823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25F5-A997-4657-9A45-86FEE0A1D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39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44B97-A378-49B8-AF81-E1053459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8DA28C-8E67-49DA-A8BC-2D4F1AFC7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0C06ECA-1342-449D-9795-9031B776A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62507AF-F37C-4A09-AB8C-145250225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52EA8FF-5362-435B-A95D-C64A5D299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C62F2-FFEE-4BFE-AF64-FFCBA0116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4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2E5784-FFCC-461C-B5B0-6ED2B386D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75F88B-F9EE-4CCC-8D6E-0B777909D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DE0400-49BA-42EE-8E10-480EFFE0A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379995E-86DF-4658-B401-F5CED1B0F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B2FCDAF-2577-4DE9-A6CE-B52D6FB72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429E-10CE-443E-A896-1338ADD7E2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61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8EB30-FDA3-4392-8029-F2DA4BC4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557C9-D292-4CD6-AE0F-04E130C02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8AC63-7C01-4103-A15C-0587F5912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CDD7563-15B6-45F3-967E-77F7551B6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43347FE-32C5-4478-892D-CB2322E18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DBEDDE9-F4AA-4FF5-9F8E-79D41D36A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785D-6276-478D-BDA1-421F4BA9A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05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2B217-15F2-4CB7-BE19-020EF7A4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AD6F8921-C453-44D8-877F-7D7721BD35F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E5E8B54-6B37-4571-84D5-13503E963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59C2D48-15FD-4E88-AC38-36A3841BE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75B0395-36C5-4050-AC42-D6410C131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94E73-7395-4C85-BCA6-5F957C0BCB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36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6364D-AC9B-4692-A8CA-EC34BD79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47CFD-2355-484E-A875-FFF116BCF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123660-FB7C-40B5-9CDA-C13682AC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A9134D9-C1F6-42D6-965E-78A605ABD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4E270C4-33AA-44F0-BA17-AE5B07208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552D4AC-D880-417E-A92E-7663A6D6E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51AD-4972-44F6-A495-8AD37C5435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31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0C6AC-C5B3-4F95-BFEE-A8FFAFA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CCCAAD-ABBA-4AF9-BAF7-9019A83B6B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40591-9623-4F8E-8389-45F03880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1C5C672-FB99-427C-B105-6A98F966B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99BF85D-C5C9-4B34-9E94-F7F2F4E4A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0C1A637-59C6-4437-BB91-39E50AFBC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B120-7CE3-4DE1-A23D-15D30B14B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36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AD0B0-A42C-4265-9D2D-36413586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3615CF-2111-4925-8AFC-F4B165F7E5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CEE35C-CDA0-4F87-9AC9-11ADB465383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3E44F6-CA3A-46B6-9427-1795C4D6EE8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206E26-35F1-4136-94BD-123F3C287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03B112C-1222-4D68-A323-A958C14FF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7B8C4D8-AFCE-463F-8BF9-8FDF46006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0B80-875D-4AA8-99E8-7B1B40BC8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23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8C8E558-352C-4009-816C-BBC733ED182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35AE3DF-C007-4793-A76F-EAAD0F1B9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8490119-9889-48CB-B245-6EE69880F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057ABEA-7299-4216-B160-C57E4048F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4368-8594-40F1-9FD0-1CE1DBB73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06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129CA-00D4-418B-98C3-0F3160E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CD340-0D61-4226-9AD7-D7AAC51E63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id="{C351BAF2-C127-4F32-94D5-8B03EB59A6D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22900-79A2-440C-A53F-CE73D23F4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16ADBD8-3931-4D6A-84E4-F2F6FDA8E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C9CE2D4-9EA3-4CC3-ACF6-90E78ECAC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CDA9-E076-43E7-AC35-D88C583F0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1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597D5-4129-4572-8F35-92C05B0C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2AE62-AD3D-4559-9556-89C49B12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6793EEC-1E65-418C-9317-8B4FEF4C1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38210BB-70E7-4CE2-8718-D9739D845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566D837-3CD1-49CA-8B8F-12670F85A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19BB-EA0A-4228-B934-4E65647A51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9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551AB-65B9-4F4D-AD65-C923C9EC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08A1D1-CCF3-4EAC-A836-6DB8DEAA2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A011974-FE32-4E26-89AC-81AED80F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F632E1A-7770-482C-96F8-A100F9899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3770E2-A225-4D69-82B7-2589FEE88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515AF-4CD0-4D11-B7C1-6895D73B5C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44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CC6F5-AB78-4113-9273-AE3ECFF0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01E2E-ACCC-41AD-9D05-D727EA8CA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AF3A-0206-4452-8146-D972E804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40ABC76-ABBC-4580-B0C2-8A7C935E9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DD3A508-39EA-4FE6-82D6-7B3CF9DD2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349D31-400C-40A1-B273-217A8B7A7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1AB2-78A3-46A9-AB53-1D6086EBA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29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4BE1F-E178-45C8-83DE-4AE7D614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29E1BD-4158-443F-93F7-232E128D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BADCB4-7E00-45C3-8DED-C59DBE754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017BDD-B1D6-4761-BB69-6FCD0F7E1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B1333D-4B3D-47BE-8DD5-D1F47C4AE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857ACBA-C74D-4F42-9D20-CBFA4CF38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1A46004-E486-4025-8E47-B6749ACFF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B866E3-0A56-4E8F-A08B-8574D7AC6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756C-C723-46F2-A12E-DFC3A47E0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20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33E1C-1CFA-416D-90A9-7C47FB70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D5B6988-BF21-459D-8548-AEA16FFA3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6D27425-DFE6-46E7-AF48-16A6C8155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558F27F-B97E-41FB-9647-43EF9F345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A38B-239F-4C32-A344-329A01C6F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56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77D21C3-0D7C-4787-982B-CFEE871F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A0B8129-C47C-45C1-99A0-2DF7BF655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873E710-B206-483B-BF46-B837B524F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D11E8-F716-4ED0-B305-0E65D2616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6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80E96-2A80-4E1A-BE56-8AA8322E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E9F88-AAC2-4098-8801-D64D1A41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D0166E-40D6-40B9-99D0-AA4C204F6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67E978D-457C-4896-9D2A-CAAFA8226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6C0332-503D-486B-9425-BEA897E46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A4A5CFC-D430-4E6E-8540-6DC9DAAC6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8967-B69C-48FF-AA44-93C9C4BAA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00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BB605-A934-42B8-8A41-79046D77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77C245-D935-44E9-BE7D-93464404D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C7E96-CEC9-451E-A259-7971FCC70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04FD56-B3FA-4C85-A24C-BBCAEA6B7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A9D102F-D0AB-48AE-B538-E39908BDC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634AB62-4DBF-4F84-93D8-42789EC55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9004-E84D-43C9-8DD7-40F496F5EF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3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3D1610B-DFE8-4A43-B03D-0CE71A4724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1193903B-DB37-4438-A980-6046B5EEF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B6B7B5BE-6553-4135-A700-44173C1F7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4A0CB12A-3477-417E-875F-BAF6A883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5BC185B9-36D3-452A-98A1-E36F297C4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3B140984-A60E-4608-B3B2-080DB2D92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8445C5A8-3E2E-4512-9410-F1E8D5B53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D223DAA3-4907-470B-816A-8B25296B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FB0C21A7-B6C4-448C-A689-1CA8C875AF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6465EE50-53FE-4F36-BFCE-0842755E43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F99AF08-9803-4A96-B525-CD231C3DBA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C29DAD38-D489-48B9-B4F7-C86B80ED9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http://trtworldmedia.trt.net.tr/Files/UploadedImages/9837571917tatarstan.jpg?width=850&amp;q=whijc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hyperlink" Target="http://www.dairynews.ru/bitrix/rk.php?id=1136&amp;event1=banner&amp;event2=click&amp;event3=2+/+%5b1136%5d+%5brightins06%5d+%D1%C5%CC%C8%CD%C0%D0-%CA%CE%D0%CC%CB%C5%CD%C8%C5&amp;goto=http://www.dairynews.ru/dairyevents/seminark2013/&amp;af=216c6216937d3f6dce5898593f67a076" TargetMode="Externa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wmf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4DA1644-26ED-45E6-A6F7-EE1914AD85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8638" y="419100"/>
            <a:ext cx="7192962" cy="3067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4400" b="1" i="1"/>
              <a:t>Эффективное кормопроизводство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755124-45FD-4F73-A368-EBB88763EE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1463" y="3962400"/>
            <a:ext cx="6688137" cy="1079500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chemeClr val="hlink"/>
                </a:solidFill>
              </a:rPr>
              <a:t>Быстрое реагирование на качественные изменения</a:t>
            </a:r>
          </a:p>
          <a:p>
            <a:pPr eaLnBrk="1" hangingPunct="1"/>
            <a:endParaRPr lang="ru-RU" altLang="ru-RU" b="1" i="1">
              <a:solidFill>
                <a:schemeClr val="hlink"/>
              </a:solidFill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A6D5810-90AA-4EC1-B720-48898CB1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6357938"/>
            <a:ext cx="4681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i="1"/>
              <a:t>©</a:t>
            </a:r>
            <a:r>
              <a:rPr lang="ru-RU" altLang="ru-RU" sz="1800" b="1" i="1"/>
              <a:t> Веретенникова В.Г. – к.с.-х. н., Курск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5CEDBCC-D104-440B-9A83-A97548D25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5363" name="Рисунок 4">
            <a:extLst>
              <a:ext uri="{FF2B5EF4-FFF2-40B4-BE49-F238E27FC236}">
                <a16:creationId xmlns:a16="http://schemas.microsoft.com/office/drawing/2014/main" id="{F6EBBDD9-B136-4829-B983-024F6C10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96845"/>
            <a:ext cx="79152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CB42D53-649A-4A18-99A4-00F403AE5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7" name="Рисунок 4">
            <a:extLst>
              <a:ext uri="{FF2B5EF4-FFF2-40B4-BE49-F238E27FC236}">
                <a16:creationId xmlns:a16="http://schemas.microsoft.com/office/drawing/2014/main" id="{3AAC4C13-2488-425D-A553-4208D6A7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0"/>
            <a:ext cx="8497887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1EA7F771-D4C3-451F-8D12-657775EF3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400" b="1" i="1"/>
              <a:t>VERDANE</a:t>
            </a:r>
            <a:r>
              <a:rPr lang="ru-RU" altLang="ru-RU" sz="4400" b="1" i="1"/>
              <a:t> </a:t>
            </a:r>
            <a:br>
              <a:rPr lang="ru-RU" altLang="ru-RU" sz="4400" b="1" i="1"/>
            </a:br>
            <a:endParaRPr lang="ru-RU" altLang="ru-RU"/>
          </a:p>
        </p:txBody>
      </p:sp>
      <p:sp>
        <p:nvSpPr>
          <p:cNvPr id="55299" name="Объект 3">
            <a:extLst>
              <a:ext uri="{FF2B5EF4-FFF2-40B4-BE49-F238E27FC236}">
                <a16:creationId xmlns:a16="http://schemas.microsoft.com/office/drawing/2014/main" id="{844F8024-BB89-4F63-884C-956E49A317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/>
              <a:t>сорта</a:t>
            </a:r>
          </a:p>
          <a:p>
            <a:pPr eaLnBrk="1" hangingPunct="1">
              <a:defRPr/>
            </a:pPr>
            <a:r>
              <a:rPr lang="ru-RU" altLang="ru-RU" dirty="0"/>
              <a:t>Отечественные</a:t>
            </a:r>
          </a:p>
          <a:p>
            <a:pPr eaLnBrk="1" hangingPunct="1">
              <a:defRPr/>
            </a:pPr>
            <a:r>
              <a:rPr lang="ru-RU" altLang="ru-RU" dirty="0"/>
              <a:t>_(сотрудничаем с </a:t>
            </a:r>
            <a:r>
              <a:rPr lang="ru-RU" altLang="ru-RU" dirty="0" err="1"/>
              <a:t>сортоучастками</a:t>
            </a:r>
            <a:r>
              <a:rPr lang="ru-RU" altLang="ru-RU" dirty="0"/>
              <a:t>)</a:t>
            </a:r>
          </a:p>
          <a:p>
            <a:pPr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altLang="ru-RU" dirty="0"/>
              <a:t>Немецкие</a:t>
            </a:r>
          </a:p>
          <a:p>
            <a:pPr eaLnBrk="1" hangingPunct="1">
              <a:defRPr/>
            </a:pPr>
            <a:r>
              <a:rPr lang="ru-RU" altLang="ru-RU" dirty="0"/>
              <a:t>Французские </a:t>
            </a:r>
          </a:p>
        </p:txBody>
      </p:sp>
      <p:sp>
        <p:nvSpPr>
          <p:cNvPr id="17412" name="Объект 7">
            <a:extLst>
              <a:ext uri="{FF2B5EF4-FFF2-40B4-BE49-F238E27FC236}">
                <a16:creationId xmlns:a16="http://schemas.microsoft.com/office/drawing/2014/main" id="{3DB60ECB-606A-48A2-8C79-094F123BE4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RUS</a:t>
            </a:r>
          </a:p>
          <a:p>
            <a:pPr eaLnBrk="1" hangingPunct="1"/>
            <a:r>
              <a:rPr lang="en-US" altLang="ru-RU"/>
              <a:t>KOMBI</a:t>
            </a:r>
          </a:p>
          <a:p>
            <a:pPr eaLnBrk="1" hangingPunct="1"/>
            <a:r>
              <a:rPr lang="en-US" altLang="ru-RU"/>
              <a:t>IMPORT</a:t>
            </a:r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4">
            <a:extLst>
              <a:ext uri="{FF2B5EF4-FFF2-40B4-BE49-F238E27FC236}">
                <a16:creationId xmlns:a16="http://schemas.microsoft.com/office/drawing/2014/main" id="{4E66392D-1EB0-4CA1-9B7C-49A75AEA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901"/>
            <a:ext cx="7620000" cy="632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4">
            <a:extLst>
              <a:ext uri="{FF2B5EF4-FFF2-40B4-BE49-F238E27FC236}">
                <a16:creationId xmlns:a16="http://schemas.microsoft.com/office/drawing/2014/main" id="{39D1D959-BD92-4AA8-9FBB-CE32E2BD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862"/>
            <a:ext cx="7239000" cy="60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4">
            <a:extLst>
              <a:ext uri="{FF2B5EF4-FFF2-40B4-BE49-F238E27FC236}">
                <a16:creationId xmlns:a16="http://schemas.microsoft.com/office/drawing/2014/main" id="{787F689F-F125-4938-AC57-139C8FB0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29" y="314876"/>
            <a:ext cx="7175500" cy="62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4">
            <a:extLst>
              <a:ext uri="{FF2B5EF4-FFF2-40B4-BE49-F238E27FC236}">
                <a16:creationId xmlns:a16="http://schemas.microsoft.com/office/drawing/2014/main" id="{B02FBBDE-B9A3-48C8-8E8B-AB3EBA1E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876"/>
            <a:ext cx="8009547" cy="64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>
            <a:extLst>
              <a:ext uri="{FF2B5EF4-FFF2-40B4-BE49-F238E27FC236}">
                <a16:creationId xmlns:a16="http://schemas.microsoft.com/office/drawing/2014/main" id="{EFB272ED-0F81-4ECE-BA31-BB4297BE8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3024188"/>
            <a:ext cx="10912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E72FD669-EFFE-479A-AFEE-C42A67AD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20838"/>
            <a:ext cx="4487862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0033"/>
                  </a:outerShdw>
                </a:effectLst>
              </a14:hiddenEffects>
            </a:ext>
          </a:extLst>
        </p:spPr>
      </p:pic>
      <p:sp>
        <p:nvSpPr>
          <p:cNvPr id="22533" name="Rectangle 8">
            <a:extLst>
              <a:ext uri="{FF2B5EF4-FFF2-40B4-BE49-F238E27FC236}">
                <a16:creationId xmlns:a16="http://schemas.microsoft.com/office/drawing/2014/main" id="{F87CF0F0-E132-420F-8655-B29A417A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2401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2F3A50F6-2439-4A7F-A787-25C4879F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620838"/>
            <a:ext cx="41021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0033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>
            <a:extLst>
              <a:ext uri="{FF2B5EF4-FFF2-40B4-BE49-F238E27FC236}">
                <a16:creationId xmlns:a16="http://schemas.microsoft.com/office/drawing/2014/main" id="{37F0C153-B0C1-4D7B-A782-E0EA30E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8819"/>
            <a:ext cx="7683500" cy="61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4">
            <a:extLst>
              <a:ext uri="{FF2B5EF4-FFF2-40B4-BE49-F238E27FC236}">
                <a16:creationId xmlns:a16="http://schemas.microsoft.com/office/drawing/2014/main" id="{3AD5313C-8222-4731-853E-4EDFF016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780"/>
            <a:ext cx="7518400" cy="60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F01525C-024A-47D2-A040-EC28A5289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AC2B86A-BDA9-4A74-984C-BDA9EE6CA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5124" name="Picture 5" descr="Производство%20молока%20в%20России%20по%20регионам%20-%20структура">
            <a:extLst>
              <a:ext uri="{FF2B5EF4-FFF2-40B4-BE49-F238E27FC236}">
                <a16:creationId xmlns:a16="http://schemas.microsoft.com/office/drawing/2014/main" id="{F9929406-47AB-4342-A32A-FFFCD9F6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4">
            <a:extLst>
              <a:ext uri="{FF2B5EF4-FFF2-40B4-BE49-F238E27FC236}">
                <a16:creationId xmlns:a16="http://schemas.microsoft.com/office/drawing/2014/main" id="{B96802D2-8ABC-4BEF-A973-494FB076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855"/>
            <a:ext cx="7772400" cy="62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4">
            <a:extLst>
              <a:ext uri="{FF2B5EF4-FFF2-40B4-BE49-F238E27FC236}">
                <a16:creationId xmlns:a16="http://schemas.microsoft.com/office/drawing/2014/main" id="{501A2A11-3E51-4866-A067-0CD38AF6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0826"/>
            <a:ext cx="7948613" cy="613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Объект 4">
            <a:extLst>
              <a:ext uri="{FF2B5EF4-FFF2-40B4-BE49-F238E27FC236}">
                <a16:creationId xmlns:a16="http://schemas.microsoft.com/office/drawing/2014/main" id="{B9E87338-1321-43DE-9D33-69E50DE6D9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613" y="2514600"/>
            <a:ext cx="3481387" cy="39719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4">
            <a:extLst>
              <a:ext uri="{FF2B5EF4-FFF2-40B4-BE49-F238E27FC236}">
                <a16:creationId xmlns:a16="http://schemas.microsoft.com/office/drawing/2014/main" id="{36839662-075A-4AFB-923D-7826F491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02763"/>
            <a:ext cx="7143750" cy="59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Объект 4">
            <a:extLst>
              <a:ext uri="{FF2B5EF4-FFF2-40B4-BE49-F238E27FC236}">
                <a16:creationId xmlns:a16="http://schemas.microsoft.com/office/drawing/2014/main" id="{7BD19C96-64C9-4030-BC86-8B2B7F627B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744663"/>
            <a:ext cx="4975225" cy="43259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CFDF40F-E16F-4B41-8269-581DEB28F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Качество семян травосмеси  Вердана (слева-травосмесьГолландия, справа- Вердана</a:t>
            </a:r>
            <a:r>
              <a:rPr lang="en-US" altLang="ru-RU" sz="2800"/>
              <a:t>Kombi</a:t>
            </a:r>
            <a:endParaRPr lang="ru-RU" altLang="ru-RU" sz="280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1EC9284B-BBDE-424C-B2C3-2928366DB09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05038"/>
            <a:ext cx="6418262" cy="4525962"/>
          </a:xfrm>
          <a:noFill/>
        </p:spPr>
      </p:pic>
      <p:sp>
        <p:nvSpPr>
          <p:cNvPr id="2" name="Волна 1">
            <a:extLst>
              <a:ext uri="{FF2B5EF4-FFF2-40B4-BE49-F238E27FC236}">
                <a16:creationId xmlns:a16="http://schemas.microsoft.com/office/drawing/2014/main" id="{D00F6705-7963-4BED-B36F-4B5BDED12019}"/>
              </a:ext>
            </a:extLst>
          </p:cNvPr>
          <p:cNvSpPr/>
          <p:nvPr/>
        </p:nvSpPr>
        <p:spPr>
          <a:xfrm>
            <a:off x="6985000" y="3429000"/>
            <a:ext cx="1854200" cy="3175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err="1"/>
              <a:t>голландия</a:t>
            </a:r>
            <a:endParaRPr lang="ru-RU" b="1" dirty="0"/>
          </a:p>
        </p:txBody>
      </p:sp>
      <p:sp>
        <p:nvSpPr>
          <p:cNvPr id="3" name="Волна 2">
            <a:extLst>
              <a:ext uri="{FF2B5EF4-FFF2-40B4-BE49-F238E27FC236}">
                <a16:creationId xmlns:a16="http://schemas.microsoft.com/office/drawing/2014/main" id="{F4B4FFD0-C92A-431E-9668-F6191BE13874}"/>
              </a:ext>
            </a:extLst>
          </p:cNvPr>
          <p:cNvSpPr/>
          <p:nvPr/>
        </p:nvSpPr>
        <p:spPr>
          <a:xfrm>
            <a:off x="709613" y="5737225"/>
            <a:ext cx="1612900" cy="42227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err="1">
                <a:solidFill>
                  <a:srgbClr val="FF0000"/>
                </a:solidFill>
              </a:rPr>
              <a:t>вердана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324DFC97-5E35-423D-A6E2-83CEF1B2E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23" name="Рисунок 4">
            <a:extLst>
              <a:ext uri="{FF2B5EF4-FFF2-40B4-BE49-F238E27FC236}">
                <a16:creationId xmlns:a16="http://schemas.microsoft.com/office/drawing/2014/main" id="{5A922E98-D654-4871-9D35-1C639BD0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77813"/>
            <a:ext cx="79152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FC60-2A39-CA48-832F-4856CEAC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600200"/>
            <a:ext cx="7479295" cy="4530725"/>
          </a:xfrm>
        </p:spPr>
        <p:txBody>
          <a:bodyPr/>
          <a:lstStyle/>
          <a:p>
            <a:r>
              <a:rPr lang="ru-RU"/>
              <a:t>Руководитель направления кормопроизводства – 89191785624 Веретенникова Валентина Григорьевна </a:t>
            </a:r>
          </a:p>
          <a:p>
            <a:r>
              <a:rPr lang="ru-RU"/>
              <a:t>Помощник руководителя - 89996060773 Веретенников Владимир Николаевич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6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708E233-85C6-4722-A596-6D852A22B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Татарстан, задачи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49CE45-25BA-4D96-A951-198AD16D1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600200"/>
            <a:ext cx="8245475" cy="5257800"/>
          </a:xfrm>
        </p:spPr>
        <p:txBody>
          <a:bodyPr/>
          <a:lstStyle/>
          <a:p>
            <a:pPr eaLnBrk="1" hangingPunct="1"/>
            <a:r>
              <a:rPr lang="ru-RU" altLang="ru-RU" sz="2400"/>
              <a:t>По </a:t>
            </a:r>
            <a:r>
              <a:rPr lang="ru-RU" altLang="ru-RU" sz="2400" b="1"/>
              <a:t>кормовым культурам </a:t>
            </a:r>
            <a:r>
              <a:rPr lang="ru-RU" altLang="ru-RU" sz="2400"/>
              <a:t>: </a:t>
            </a:r>
          </a:p>
          <a:p>
            <a:pPr eaLnBrk="1" hangingPunct="1"/>
            <a:r>
              <a:rPr lang="ru-RU" altLang="ru-RU" sz="2400"/>
              <a:t>– </a:t>
            </a:r>
            <a:r>
              <a:rPr lang="ru-RU" altLang="ru-RU" sz="2400" b="1">
                <a:solidFill>
                  <a:schemeClr val="hlink"/>
                </a:solidFill>
              </a:rPr>
              <a:t>снижение себестоимости кормов при повышении продуктивности кормовых угодий и их сбалансированности по обменной энергии, содержанию основных питательных и физиологически активных веществ</a:t>
            </a:r>
            <a:r>
              <a:rPr lang="ru-RU" altLang="ru-RU" sz="2400"/>
              <a:t>; </a:t>
            </a:r>
          </a:p>
          <a:p>
            <a:pPr eaLnBrk="1" hangingPunct="1"/>
            <a:r>
              <a:rPr lang="ru-RU" altLang="ru-RU" sz="2400"/>
              <a:t>– </a:t>
            </a:r>
            <a:r>
              <a:rPr lang="ru-RU" altLang="ru-RU" sz="2400" b="1"/>
              <a:t>обеспечение оптимального набора кормовых культур (в т.ч. с учетом их засухоустойчивости) для различных групп сельскохозяйственных животных</a:t>
            </a:r>
            <a:endParaRPr lang="ru-RU" altLang="ru-RU" sz="2400"/>
          </a:p>
          <a:p>
            <a:pPr eaLnBrk="1" hangingPunct="1"/>
            <a:r>
              <a:rPr lang="ru-RU" altLang="ru-RU" sz="2400"/>
              <a:t>– </a:t>
            </a:r>
            <a:r>
              <a:rPr lang="ru-RU" altLang="ru-RU" sz="2400" b="1">
                <a:solidFill>
                  <a:schemeClr val="hlink"/>
                </a:solidFill>
              </a:rPr>
              <a:t>обеспечение объема производства кормов для получения качественной животноводческой продукции.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CECEA4A3-5F42-406E-88D8-4C83E34D6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2095500"/>
            <a:ext cx="7581900" cy="4424363"/>
          </a:xfrm>
        </p:spPr>
        <p:txBody>
          <a:bodyPr/>
          <a:lstStyle/>
          <a:p>
            <a:pPr eaLnBrk="1" hangingPunct="1"/>
            <a:r>
              <a:rPr lang="ru-RU" altLang="ru-RU" b="1" i="1"/>
              <a:t>"Молочное животноводство и производство молока – это реальные деньги, которые могут получить сельхозпроизводители,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i="1"/>
              <a:t> - но Здесь нужны люди, которые хотят и могут работать".</a:t>
            </a:r>
          </a:p>
          <a:p>
            <a:pPr eaLnBrk="1" hangingPunct="1"/>
            <a:endParaRPr lang="ru-RU" altLang="ru-RU" b="1" i="1"/>
          </a:p>
          <a:p>
            <a:pPr algn="r" eaLnBrk="1" hangingPunct="1"/>
            <a:r>
              <a:rPr lang="ru-RU" altLang="ru-RU" b="1" i="1"/>
              <a:t>Рустам Минниханов</a:t>
            </a:r>
          </a:p>
          <a:p>
            <a:pPr eaLnBrk="1" hangingPunct="1"/>
            <a:r>
              <a:rPr lang="ru-RU" altLang="ru-RU"/>
              <a:t> </a:t>
            </a:r>
          </a:p>
        </p:txBody>
      </p:sp>
      <p:pic>
        <p:nvPicPr>
          <p:cNvPr id="7171" name="Picture 4" descr="9837571917tatarstan">
            <a:hlinkClick r:id="rId2"/>
            <a:extLst>
              <a:ext uri="{FF2B5EF4-FFF2-40B4-BE49-F238E27FC236}">
                <a16:creationId xmlns:a16="http://schemas.microsoft.com/office/drawing/2014/main" id="{E48236CE-2EA5-4512-B7BD-2876C770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8900"/>
            <a:ext cx="2247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5F08811-6E2D-449D-89ED-E039BBBD9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9AEE3C3-3F8D-4B7E-87E5-F6704DB1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6" name="Picture 4" descr="mol-industry-15-1024">
            <a:extLst>
              <a:ext uri="{FF2B5EF4-FFF2-40B4-BE49-F238E27FC236}">
                <a16:creationId xmlns:a16="http://schemas.microsoft.com/office/drawing/2014/main" id="{97776C93-3BF8-4AB0-8708-EB95E8CC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7536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>
            <a:extLst>
              <a:ext uri="{FF2B5EF4-FFF2-40B4-BE49-F238E27FC236}">
                <a16:creationId xmlns:a16="http://schemas.microsoft.com/office/drawing/2014/main" id="{D96224A8-082D-4C6F-A1C9-07155A7C88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CCE0485-61FA-43ED-A9A3-312FA2BD629E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243" name="Picture 3" descr="Ital_02">
            <a:hlinkClick r:id="rId2"/>
            <a:extLst>
              <a:ext uri="{FF2B5EF4-FFF2-40B4-BE49-F238E27FC236}">
                <a16:creationId xmlns:a16="http://schemas.microsoft.com/office/drawing/2014/main" id="{83B857B3-6EA8-4F79-9CE1-E482E100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50913"/>
            <a:ext cx="80581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A511D63-73BF-453B-A6B1-7C342CD5E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500" b="1"/>
              <a:t>Требования к грубым кормам в зависимости от их использования</a:t>
            </a:r>
          </a:p>
        </p:txBody>
      </p:sp>
      <p:graphicFrame>
        <p:nvGraphicFramePr>
          <p:cNvPr id="1589251" name="Group 3">
            <a:extLst>
              <a:ext uri="{FF2B5EF4-FFF2-40B4-BE49-F238E27FC236}">
                <a16:creationId xmlns:a16="http://schemas.microsoft.com/office/drawing/2014/main" id="{62CE1C14-D205-4785-BC17-0636BB8A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25234"/>
              </p:ext>
            </p:extLst>
          </p:nvPr>
        </p:nvGraphicFramePr>
        <p:xfrm>
          <a:off x="468313" y="1384300"/>
          <a:ext cx="8675687" cy="5627688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3215492509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3074609708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42713141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410307405"/>
                    </a:ext>
                  </a:extLst>
                </a:gridCol>
              </a:tblGrid>
              <a:tr h="1652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Переваримость органической массы,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сырого волокна, 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Концентрация энергии, МДж, </a:t>
                      </a: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/СВ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548748"/>
                  </a:ext>
                </a:extLst>
              </a:tr>
              <a:tr h="487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Стравливание коровами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˂210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6,7-7,0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811933"/>
                  </a:ext>
                </a:extLst>
              </a:tr>
              <a:tr h="689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Силос для высокоудойных коров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75-80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220-240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6,2-6,7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933900"/>
                  </a:ext>
                </a:extLst>
              </a:tr>
              <a:tr h="1074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Силос для молодняка до 2-х лет, 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среднепродуктивных 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коров, сено для телят,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60-70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260-300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5,2-5,8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143855"/>
                  </a:ext>
                </a:extLst>
              </a:tr>
              <a:tr h="635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Сено для откорма телят, сено для молодняка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60-65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280-300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5,0-5,5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229671"/>
                  </a:ext>
                </a:extLst>
              </a:tr>
              <a:tr h="108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Стравливание или 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скармливание сухостойными коровами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овцами, лошадьми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46147"/>
                  </a:ext>
                </a:extLst>
              </a:tr>
            </a:tbl>
          </a:graphicData>
        </a:graphic>
      </p:graphicFrame>
      <p:sp>
        <p:nvSpPr>
          <p:cNvPr id="11304" name="Oval 40">
            <a:extLst>
              <a:ext uri="{FF2B5EF4-FFF2-40B4-BE49-F238E27FC236}">
                <a16:creationId xmlns:a16="http://schemas.microsoft.com/office/drawing/2014/main" id="{0706DCD6-83E9-46D6-BDEA-81B0F1EF3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3429000"/>
            <a:ext cx="7416800" cy="172878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35C77F4-CE6C-4D7D-800B-D26AA85FF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/>
              <a:t>Роль селекции в улучшении качества корма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86EC15-A602-4653-BFD8-F1C59BDA42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00200"/>
            <a:ext cx="5399087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/>
              <a:t> </a:t>
            </a:r>
            <a:r>
              <a:rPr lang="ru-RU" altLang="ru-RU" sz="2400" b="1"/>
              <a:t>Высокоурожайные сорта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Сорта, селектированные по качественным  показателям (ОЭ, СП, переваримость)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Хорошо облиственные сорта кормовых культур, трав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С</a:t>
            </a:r>
            <a:r>
              <a:rPr lang="ru-RU" altLang="ru-RU" sz="2400" b="1"/>
              <a:t>орта</a:t>
            </a:r>
            <a:r>
              <a:rPr lang="ru-RU" altLang="ru-RU" sz="2400"/>
              <a:t> у</a:t>
            </a:r>
            <a:r>
              <a:rPr lang="ru-RU" altLang="ru-RU" sz="2400" b="1"/>
              <a:t>стойчивые к заболеваниям и неблагоприятным факторам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 </a:t>
            </a:r>
            <a:r>
              <a:rPr lang="ru-RU" altLang="ru-RU" sz="2400" b="1"/>
              <a:t>Сорта многолетних трав, образующие плотный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травостой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Семена Высоких репродукций РС1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25E5CBA-B11B-4608-B074-4B7DBC4987A5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149725"/>
            <a:ext cx="2882900" cy="2498725"/>
          </a:xfrm>
          <a:noFill/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BEF11F6D-D6ED-4220-8740-8E6B0ABA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3024188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5E008EF5-D409-4236-A2E4-C48A828EC5B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33375"/>
            <a:ext cx="8281987" cy="6364288"/>
          </a:xfrm>
          <a:noFill/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5C43435-F2BE-421C-87EB-EE34A2D2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13325"/>
            <a:ext cx="2806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19274</TotalTime>
  <Words>437</Words>
  <Application>Microsoft Office PowerPoint</Application>
  <PresentationFormat>Экран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Слои</vt:lpstr>
      <vt:lpstr>Эффективное кормопроизводство</vt:lpstr>
      <vt:lpstr>Презентация PowerPoint</vt:lpstr>
      <vt:lpstr>Татарстан, задачи</vt:lpstr>
      <vt:lpstr>Презентация PowerPoint</vt:lpstr>
      <vt:lpstr>Презентация PowerPoint</vt:lpstr>
      <vt:lpstr>Презентация PowerPoint</vt:lpstr>
      <vt:lpstr>Требования к грубым кормам в зависимости от их использования</vt:lpstr>
      <vt:lpstr>Роль селекции в улучшении качества корма</vt:lpstr>
      <vt:lpstr>Презентация PowerPoint</vt:lpstr>
      <vt:lpstr>Презентация PowerPoint</vt:lpstr>
      <vt:lpstr>Презентация PowerPoint</vt:lpstr>
      <vt:lpstr>VERDANE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семян травосмеси  Вердана (слева-травосмесьГолландия, справа- ВерданаKombi</vt:lpstr>
      <vt:lpstr>Презентация PowerPoint</vt:lpstr>
      <vt:lpstr>Презентация PowerPoint</vt:lpstr>
    </vt:vector>
  </TitlesOfParts>
  <Company>Квартира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Рациональное формирование кормовой базы</dc:title>
  <dc:creator>Николай</dc:creator>
  <cp:lastModifiedBy>Валентина Веретенникова</cp:lastModifiedBy>
  <cp:revision>543</cp:revision>
  <dcterms:created xsi:type="dcterms:W3CDTF">2013-11-21T18:39:54Z</dcterms:created>
  <dcterms:modified xsi:type="dcterms:W3CDTF">2018-02-15T08:05:05Z</dcterms:modified>
</cp:coreProperties>
</file>