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97" r:id="rId2"/>
    <p:sldId id="355" r:id="rId3"/>
    <p:sldId id="356" r:id="rId4"/>
    <p:sldId id="357" r:id="rId5"/>
    <p:sldId id="358" r:id="rId6"/>
    <p:sldId id="359" r:id="rId7"/>
    <p:sldId id="363" r:id="rId8"/>
    <p:sldId id="367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  <a:srgbClr val="E2F0D9"/>
    <a:srgbClr val="7030A0"/>
    <a:srgbClr val="51BA78"/>
    <a:srgbClr val="142127"/>
    <a:srgbClr val="276284"/>
    <a:srgbClr val="00AC95"/>
    <a:srgbClr val="E8B361"/>
    <a:srgbClr val="6A6A6A"/>
    <a:srgbClr val="538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401" autoAdjust="0"/>
  </p:normalViewPr>
  <p:slideViewPr>
    <p:cSldViewPr snapToGrid="0">
      <p:cViewPr varScale="1">
        <p:scale>
          <a:sx n="91" d="100"/>
          <a:sy n="91" d="100"/>
        </p:scale>
        <p:origin x="-102" y="-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E02F53-11C2-4DAB-BC0E-C77928BFC2B0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90B341-9DEB-4A93-BE03-D793ED4B18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5268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8B9249-3A5B-412D-9855-D57C3D868C32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6256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EC97B-5AEA-4D95-BA34-9036061BE924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1F079-36CA-43AA-9531-EF1675D7BF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2892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EC97B-5AEA-4D95-BA34-9036061BE924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1F079-36CA-43AA-9531-EF1675D7BF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0433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EC97B-5AEA-4D95-BA34-9036061BE924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1F079-36CA-43AA-9531-EF1675D7BF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2044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EC97B-5AEA-4D95-BA34-9036061BE924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1F079-36CA-43AA-9531-EF1675D7BF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7243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EC97B-5AEA-4D95-BA34-9036061BE924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1F079-36CA-43AA-9531-EF1675D7BF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6727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EC97B-5AEA-4D95-BA34-9036061BE924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1F079-36CA-43AA-9531-EF1675D7BF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0530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EC97B-5AEA-4D95-BA34-9036061BE924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1F079-36CA-43AA-9531-EF1675D7BF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8106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EC97B-5AEA-4D95-BA34-9036061BE924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1F079-36CA-43AA-9531-EF1675D7BF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867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EC97B-5AEA-4D95-BA34-9036061BE924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1F079-36CA-43AA-9531-EF1675D7BF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5510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EC97B-5AEA-4D95-BA34-9036061BE924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1F079-36CA-43AA-9531-EF1675D7BF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741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EC97B-5AEA-4D95-BA34-9036061BE924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1F079-36CA-43AA-9531-EF1675D7BF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2887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EC97B-5AEA-4D95-BA34-9036061BE924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1F079-36CA-43AA-9531-EF1675D7BF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3918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votpusk.ru/story/edit/foto/large/4642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6813" y="315105"/>
            <a:ext cx="694200" cy="69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851013" y="402775"/>
            <a:ext cx="95088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ФОНД ПОДДЕРЖКИ ПРЕДПРИНИМАТЕЛЬСТВА РЕСПУБЛИКИ ТАТАРСТАН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073785" y="2671119"/>
            <a:ext cx="1045918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0070C0"/>
                </a:solidFill>
              </a:rPr>
              <a:t>Финансовые продукты </a:t>
            </a:r>
          </a:p>
          <a:p>
            <a:r>
              <a:rPr lang="ru-RU" sz="4000" dirty="0" smtClean="0">
                <a:solidFill>
                  <a:srgbClr val="0070C0"/>
                </a:solidFill>
              </a:rPr>
              <a:t>Некоммерческой </a:t>
            </a:r>
            <a:r>
              <a:rPr lang="ru-RU" sz="4000" dirty="0" err="1" smtClean="0">
                <a:solidFill>
                  <a:srgbClr val="0070C0"/>
                </a:solidFill>
              </a:rPr>
              <a:t>микрокредитной</a:t>
            </a:r>
            <a:r>
              <a:rPr lang="ru-RU" sz="4000" dirty="0" smtClean="0">
                <a:solidFill>
                  <a:srgbClr val="0070C0"/>
                </a:solidFill>
              </a:rPr>
              <a:t> компании «Фонд поддержки предпринимательства Республики Татарстан»</a:t>
            </a:r>
            <a:endParaRPr lang="ru-RU" sz="4000" dirty="0">
              <a:solidFill>
                <a:srgbClr val="0070C0"/>
              </a:solidFill>
            </a:endParaRPr>
          </a:p>
        </p:txBody>
      </p:sp>
      <p:sp>
        <p:nvSpPr>
          <p:cNvPr id="8" name="Подзаголовок 2">
            <a:extLst>
              <a:ext uri="{FF2B5EF4-FFF2-40B4-BE49-F238E27FC236}">
                <a16:creationId xmlns="" xmlns:a16="http://schemas.microsoft.com/office/drawing/2014/main" id="{41B9E0D5-9D47-42F9-9980-56C74E04FEDD}"/>
              </a:ext>
            </a:extLst>
          </p:cNvPr>
          <p:cNvSpPr txBox="1">
            <a:spLocks/>
          </p:cNvSpPr>
          <p:nvPr/>
        </p:nvSpPr>
        <p:spPr>
          <a:xfrm>
            <a:off x="639863" y="5278387"/>
            <a:ext cx="2311360" cy="799661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4000" dirty="0">
                <a:solidFill>
                  <a:schemeClr val="accent6">
                    <a:lumMod val="75000"/>
                  </a:schemeClr>
                </a:solidFill>
              </a:rPr>
              <a:t>201</a:t>
            </a:r>
            <a:r>
              <a:rPr lang="en-US" sz="4000" dirty="0">
                <a:solidFill>
                  <a:schemeClr val="accent6">
                    <a:lumMod val="75000"/>
                  </a:schemeClr>
                </a:solidFill>
              </a:rPr>
              <a:t>8</a:t>
            </a:r>
            <a:endParaRPr lang="ru-RU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9" name="Группа 8">
            <a:extLst>
              <a:ext uri="{FF2B5EF4-FFF2-40B4-BE49-F238E27FC236}">
                <a16:creationId xmlns="" xmlns:a16="http://schemas.microsoft.com/office/drawing/2014/main" id="{62EA836E-D7B7-427F-9A21-B9448E7D619A}"/>
              </a:ext>
            </a:extLst>
          </p:cNvPr>
          <p:cNvGrpSpPr/>
          <p:nvPr/>
        </p:nvGrpSpPr>
        <p:grpSpPr>
          <a:xfrm>
            <a:off x="8995" y="5654072"/>
            <a:ext cx="12183005" cy="2271"/>
            <a:chOff x="500034" y="4257147"/>
            <a:chExt cx="9137253" cy="2270"/>
          </a:xfrm>
        </p:grpSpPr>
        <p:cxnSp>
          <p:nvCxnSpPr>
            <p:cNvPr id="10" name="Прямая соединительная линия 9">
              <a:extLst>
                <a:ext uri="{FF2B5EF4-FFF2-40B4-BE49-F238E27FC236}">
                  <a16:creationId xmlns="" xmlns:a16="http://schemas.microsoft.com/office/drawing/2014/main" id="{5E4E57BC-2AC5-454E-9D69-F466B901B73B}"/>
                </a:ext>
              </a:extLst>
            </p:cNvPr>
            <p:cNvCxnSpPr/>
            <p:nvPr/>
          </p:nvCxnSpPr>
          <p:spPr>
            <a:xfrm flipV="1">
              <a:off x="500034" y="4259417"/>
              <a:ext cx="810000" cy="0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>
              <a:extLst>
                <a:ext uri="{FF2B5EF4-FFF2-40B4-BE49-F238E27FC236}">
                  <a16:creationId xmlns="" xmlns:a16="http://schemas.microsoft.com/office/drawing/2014/main" id="{90C3096F-D29D-4E3E-A571-F43B2FF5A478}"/>
                </a:ext>
              </a:extLst>
            </p:cNvPr>
            <p:cNvCxnSpPr>
              <a:cxnSpLocks/>
            </p:cNvCxnSpPr>
            <p:nvPr/>
          </p:nvCxnSpPr>
          <p:spPr>
            <a:xfrm>
              <a:off x="2358329" y="4257147"/>
              <a:ext cx="7278958" cy="0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54692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040216" y="4365104"/>
            <a:ext cx="2627784" cy="24928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8540662" y="6484330"/>
            <a:ext cx="2133600" cy="365125"/>
          </a:xfrm>
        </p:spPr>
        <p:txBody>
          <a:bodyPr/>
          <a:lstStyle/>
          <a:p>
            <a:pPr>
              <a:defRPr/>
            </a:pPr>
            <a:fld id="{FE8D53E1-8F45-402D-BB0F-C7C059F0B42A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989235" y="1459600"/>
            <a:ext cx="10083926" cy="4464496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u="sng" dirty="0"/>
          </a:p>
          <a:p>
            <a:r>
              <a:rPr lang="ru-RU" sz="2800" dirty="0">
                <a:solidFill>
                  <a:srgbClr val="7030A0"/>
                </a:solidFill>
              </a:rPr>
              <a:t>Условия программы «СТАНДАРТ»:</a:t>
            </a:r>
          </a:p>
          <a:p>
            <a:pPr algn="ctr"/>
            <a:endParaRPr lang="ru-RU" sz="2800" dirty="0">
              <a:solidFill>
                <a:srgbClr val="7030A0"/>
              </a:solidFill>
            </a:endParaRPr>
          </a:p>
          <a:p>
            <a:pPr marL="342900" indent="-342900" algn="just">
              <a:buFontTx/>
              <a:buChar char="-"/>
            </a:pPr>
            <a:r>
              <a:rPr lang="ru-RU" sz="2800" dirty="0">
                <a:solidFill>
                  <a:schemeClr val="tx1"/>
                </a:solidFill>
              </a:rPr>
              <a:t>Сумма займа  до  3 млн рублей;</a:t>
            </a:r>
          </a:p>
          <a:p>
            <a:pPr marL="342900" indent="-342900" algn="just">
              <a:buFontTx/>
              <a:buChar char="-"/>
            </a:pPr>
            <a:r>
              <a:rPr lang="ru-RU" sz="2800" dirty="0">
                <a:solidFill>
                  <a:schemeClr val="tx1"/>
                </a:solidFill>
              </a:rPr>
              <a:t>Процентная ставка – до 8 % годовых;</a:t>
            </a:r>
          </a:p>
          <a:p>
            <a:pPr marL="342900" indent="-342900" algn="just">
              <a:buFontTx/>
              <a:buChar char="-"/>
            </a:pPr>
            <a:r>
              <a:rPr lang="ru-RU" sz="2800" dirty="0">
                <a:solidFill>
                  <a:schemeClr val="tx1"/>
                </a:solidFill>
              </a:rPr>
              <a:t>Срок займа – до 3-х лет;</a:t>
            </a:r>
          </a:p>
          <a:p>
            <a:pPr marL="342900" indent="-342900" algn="just">
              <a:buFontTx/>
              <a:buChar char="-"/>
            </a:pPr>
            <a:r>
              <a:rPr lang="ru-RU" sz="2800" dirty="0">
                <a:solidFill>
                  <a:schemeClr val="tx1"/>
                </a:solidFill>
              </a:rPr>
              <a:t>Залоговое обеспечение – недвижимость, автотранспорт и иное ликвидное имущество</a:t>
            </a:r>
          </a:p>
          <a:p>
            <a:pPr algn="just"/>
            <a:endParaRPr lang="ru-RU" sz="2800" dirty="0">
              <a:solidFill>
                <a:srgbClr val="7030A0"/>
              </a:solidFill>
            </a:endParaRPr>
          </a:p>
          <a:p>
            <a:pPr algn="just"/>
            <a:r>
              <a:rPr lang="ru-RU" sz="2800" i="1" dirty="0">
                <a:solidFill>
                  <a:srgbClr val="7030A0"/>
                </a:solidFill>
              </a:rPr>
              <a:t>При сумме займа до 300 000 рублей - без залога имущества, под поручительство</a:t>
            </a:r>
          </a:p>
          <a:p>
            <a:endParaRPr lang="ru-RU" sz="2400" b="1" dirty="0">
              <a:solidFill>
                <a:srgbClr val="C00000"/>
              </a:solidFill>
            </a:endParaRPr>
          </a:p>
          <a:p>
            <a:pPr algn="ctr"/>
            <a:endParaRPr lang="ru-RU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69234" y="5998615"/>
            <a:ext cx="72831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chemeClr val="accent6">
                    <a:lumMod val="75000"/>
                  </a:schemeClr>
                </a:solidFill>
              </a:rPr>
              <a:t>www.fpprt.ru</a:t>
            </a:r>
            <a:endParaRPr lang="ru-RU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1969E191-0241-4ECD-AEEB-6E4EF236A9D2}"/>
              </a:ext>
            </a:extLst>
          </p:cNvPr>
          <p:cNvSpPr/>
          <p:nvPr/>
        </p:nvSpPr>
        <p:spPr>
          <a:xfrm>
            <a:off x="6378838" y="261600"/>
            <a:ext cx="4932761" cy="748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4267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МИКРОЗАЙМЫ 2017</a:t>
            </a:r>
          </a:p>
        </p:txBody>
      </p:sp>
      <p:grpSp>
        <p:nvGrpSpPr>
          <p:cNvPr id="8" name="Группа 7">
            <a:extLst>
              <a:ext uri="{FF2B5EF4-FFF2-40B4-BE49-F238E27FC236}">
                <a16:creationId xmlns="" xmlns:a16="http://schemas.microsoft.com/office/drawing/2014/main" id="{2D2049C4-5EB7-4F91-AB43-7AEBC101E029}"/>
              </a:ext>
            </a:extLst>
          </p:cNvPr>
          <p:cNvGrpSpPr/>
          <p:nvPr/>
        </p:nvGrpSpPr>
        <p:grpSpPr>
          <a:xfrm>
            <a:off x="627218" y="636094"/>
            <a:ext cx="11442437" cy="2940"/>
            <a:chOff x="500034" y="4259417"/>
            <a:chExt cx="8581828" cy="2939"/>
          </a:xfrm>
        </p:grpSpPr>
        <p:cxnSp>
          <p:nvCxnSpPr>
            <p:cNvPr id="9" name="Прямая соединительная линия 8">
              <a:extLst>
                <a:ext uri="{FF2B5EF4-FFF2-40B4-BE49-F238E27FC236}">
                  <a16:creationId xmlns="" xmlns:a16="http://schemas.microsoft.com/office/drawing/2014/main" id="{99D79A2E-9D38-4F80-BFA3-EE21E189F388}"/>
                </a:ext>
              </a:extLst>
            </p:cNvPr>
            <p:cNvCxnSpPr>
              <a:cxnSpLocks/>
              <a:endCxn id="7" idx="1"/>
            </p:cNvCxnSpPr>
            <p:nvPr/>
          </p:nvCxnSpPr>
          <p:spPr>
            <a:xfrm>
              <a:off x="500034" y="4259417"/>
              <a:ext cx="4313715" cy="0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>
              <a:extLst>
                <a:ext uri="{FF2B5EF4-FFF2-40B4-BE49-F238E27FC236}">
                  <a16:creationId xmlns="" xmlns:a16="http://schemas.microsoft.com/office/drawing/2014/main" id="{A5977FDE-22C1-4C4E-BD52-99A254B068A3}"/>
                </a:ext>
              </a:extLst>
            </p:cNvPr>
            <p:cNvCxnSpPr/>
            <p:nvPr/>
          </p:nvCxnSpPr>
          <p:spPr>
            <a:xfrm>
              <a:off x="8595862" y="4260086"/>
              <a:ext cx="486000" cy="2270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Группа 11">
            <a:extLst>
              <a:ext uri="{FF2B5EF4-FFF2-40B4-BE49-F238E27FC236}">
                <a16:creationId xmlns="" xmlns:a16="http://schemas.microsoft.com/office/drawing/2014/main" id="{86AC96F0-0932-4234-B748-97B76AFBABC6}"/>
              </a:ext>
            </a:extLst>
          </p:cNvPr>
          <p:cNvGrpSpPr/>
          <p:nvPr/>
        </p:nvGrpSpPr>
        <p:grpSpPr>
          <a:xfrm>
            <a:off x="627218" y="1362779"/>
            <a:ext cx="466956" cy="439356"/>
            <a:chOff x="6554003" y="2599354"/>
            <a:chExt cx="466956" cy="439356"/>
          </a:xfrm>
        </p:grpSpPr>
        <p:pic>
          <p:nvPicPr>
            <p:cNvPr id="13" name="Рисунок 12">
              <a:extLst>
                <a:ext uri="{FF2B5EF4-FFF2-40B4-BE49-F238E27FC236}">
                  <a16:creationId xmlns="" xmlns:a16="http://schemas.microsoft.com/office/drawing/2014/main" id="{E834F5AB-6931-419E-8B16-889DFE4AEF7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rcRect l="54271" t="27963" r="22644" b="48889"/>
            <a:stretch/>
          </p:blipFill>
          <p:spPr>
            <a:xfrm rot="20223962">
              <a:off x="6554003" y="2599354"/>
              <a:ext cx="423843" cy="239065"/>
            </a:xfrm>
            <a:prstGeom prst="rect">
              <a:avLst/>
            </a:prstGeom>
          </p:spPr>
        </p:pic>
        <p:pic>
          <p:nvPicPr>
            <p:cNvPr id="14" name="Рисунок 13">
              <a:extLst>
                <a:ext uri="{FF2B5EF4-FFF2-40B4-BE49-F238E27FC236}">
                  <a16:creationId xmlns="" xmlns:a16="http://schemas.microsoft.com/office/drawing/2014/main" id="{D4F6070B-6277-4AA0-A7FE-08EB9ECD659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rcRect l="55837" t="30585" r="23744" b="50706"/>
            <a:stretch/>
          </p:blipFill>
          <p:spPr>
            <a:xfrm>
              <a:off x="6655914" y="2745545"/>
              <a:ext cx="336550" cy="173453"/>
            </a:xfrm>
            <a:prstGeom prst="rect">
              <a:avLst/>
            </a:prstGeom>
          </p:spPr>
        </p:pic>
        <p:pic>
          <p:nvPicPr>
            <p:cNvPr id="15" name="Рисунок 14">
              <a:extLst>
                <a:ext uri="{FF2B5EF4-FFF2-40B4-BE49-F238E27FC236}">
                  <a16:creationId xmlns="" xmlns:a16="http://schemas.microsoft.com/office/drawing/2014/main" id="{6ECB8A16-C3D0-4BA9-B7F1-3DC17889C00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rcRect l="55837" t="30585" r="23744" b="50706"/>
            <a:stretch/>
          </p:blipFill>
          <p:spPr>
            <a:xfrm rot="757301">
              <a:off x="6684409" y="2865257"/>
              <a:ext cx="336550" cy="1734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84911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85F477D6-D422-4D9E-86A6-42676371FA00}"/>
              </a:ext>
            </a:extLst>
          </p:cNvPr>
          <p:cNvSpPr/>
          <p:nvPr/>
        </p:nvSpPr>
        <p:spPr>
          <a:xfrm>
            <a:off x="8541751" y="854985"/>
            <a:ext cx="2842162" cy="297235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ru-RU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ДОКУМЕНТЫ, ПОДТВЕРЖДАЮЩИЕ ПРАВОСПОСОБНОСТЬ ЗАЕМЩИКА:</a:t>
            </a:r>
            <a:endParaRPr lang="ru-RU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 startAt="20"/>
            </a:pPr>
            <a:r>
              <a:rPr lang="ru-RU" sz="1600" dirty="0">
                <a:effectLst/>
                <a:ea typeface="Times New Roman" panose="02020603050405020304" pitchFamily="18" charset="0"/>
              </a:rPr>
              <a:t>Анкета -з</a:t>
            </a:r>
            <a:r>
              <a:rPr lang="ru-RU" sz="1600" dirty="0">
                <a:effectLst/>
                <a:ea typeface="Calibri" panose="020F0502020204030204" pitchFamily="34" charset="0"/>
              </a:rPr>
              <a:t>аявка</a:t>
            </a:r>
            <a:endParaRPr lang="ru-RU" sz="1600" dirty="0">
              <a:effectLst/>
              <a:ea typeface="Times New Roman" panose="02020603050405020304" pitchFamily="18" charset="0"/>
            </a:endParaRPr>
          </a:p>
          <a:p>
            <a:pPr marL="342900" lvl="1" indent="-342900">
              <a:spcAft>
                <a:spcPts val="0"/>
              </a:spcAft>
              <a:buFont typeface="+mj-lt"/>
              <a:buAutoNum type="arabicParenR" startAt="20"/>
            </a:pPr>
            <a:r>
              <a:rPr lang="ru-RU" sz="1600" dirty="0">
                <a:effectLst/>
                <a:ea typeface="Calibri" panose="020F0502020204030204" pitchFamily="34" charset="0"/>
              </a:rPr>
              <a:t>Устав (Положение</a:t>
            </a:r>
          </a:p>
          <a:p>
            <a:pPr marL="342900" lvl="1" indent="-342900">
              <a:spcAft>
                <a:spcPts val="0"/>
              </a:spcAft>
              <a:buFont typeface="+mj-lt"/>
              <a:buAutoNum type="arabicParenR" startAt="20"/>
            </a:pPr>
            <a:r>
              <a:rPr lang="ru-RU" sz="1600" dirty="0">
                <a:effectLst/>
                <a:ea typeface="Calibri" panose="020F0502020204030204" pitchFamily="34" charset="0"/>
              </a:rPr>
              <a:t>Свидетельство ОГРН</a:t>
            </a:r>
            <a:endParaRPr lang="ru-RU" sz="1600" dirty="0">
              <a:effectLst/>
              <a:ea typeface="Times New Roman" panose="02020603050405020304" pitchFamily="18" charset="0"/>
            </a:endParaRPr>
          </a:p>
          <a:p>
            <a:pPr marL="342900" lvl="1" indent="-342900">
              <a:spcAft>
                <a:spcPts val="0"/>
              </a:spcAft>
              <a:buFont typeface="+mj-lt"/>
              <a:buAutoNum type="arabicParenR" startAt="20"/>
            </a:pPr>
            <a:r>
              <a:rPr lang="ru-RU" sz="1600" dirty="0">
                <a:effectLst/>
                <a:ea typeface="Calibri" panose="020F0502020204030204" pitchFamily="34" charset="0"/>
              </a:rPr>
              <a:t>ИНН</a:t>
            </a:r>
            <a:endParaRPr lang="ru-RU" sz="1600" dirty="0">
              <a:effectLst/>
              <a:ea typeface="Times New Roman" panose="02020603050405020304" pitchFamily="18" charset="0"/>
            </a:endParaRPr>
          </a:p>
          <a:p>
            <a:pPr marL="342900" lvl="1" indent="-342900">
              <a:spcAft>
                <a:spcPts val="0"/>
              </a:spcAft>
              <a:buFont typeface="+mj-lt"/>
              <a:buAutoNum type="arabicParenR" startAt="20"/>
            </a:pPr>
            <a:r>
              <a:rPr lang="ru-RU" sz="1600" dirty="0">
                <a:effectLst/>
                <a:ea typeface="Times New Roman" panose="02020603050405020304" pitchFamily="18" charset="0"/>
              </a:rPr>
              <a:t>Анкета бенефициара</a:t>
            </a:r>
          </a:p>
          <a:p>
            <a:pPr marL="342900" lvl="1" indent="-342900">
              <a:spcAft>
                <a:spcPts val="0"/>
              </a:spcAft>
              <a:buFont typeface="+mj-lt"/>
              <a:buAutoNum type="arabicParenR" startAt="20"/>
            </a:pPr>
            <a:r>
              <a:rPr lang="ru-RU" sz="1600" dirty="0">
                <a:effectLst/>
                <a:ea typeface="Calibri" panose="020F0502020204030204" pitchFamily="34" charset="0"/>
              </a:rPr>
              <a:t>Паспорт руководителя</a:t>
            </a:r>
            <a:endParaRPr lang="ru-RU" sz="1600" dirty="0">
              <a:effectLst/>
              <a:ea typeface="Times New Roman" panose="02020603050405020304" pitchFamily="18" charset="0"/>
            </a:endParaRPr>
          </a:p>
          <a:p>
            <a:pPr marL="342900" lvl="1" indent="-342900">
              <a:spcAft>
                <a:spcPts val="0"/>
              </a:spcAft>
              <a:buFont typeface="+mj-lt"/>
              <a:buAutoNum type="arabicParenR" startAt="20"/>
            </a:pPr>
            <a:r>
              <a:rPr lang="ru-RU" sz="1600" dirty="0">
                <a:effectLst/>
                <a:ea typeface="Calibri" panose="020F0502020204030204" pitchFamily="34" charset="0"/>
              </a:rPr>
              <a:t>СНИЛС руководителя</a:t>
            </a:r>
            <a:endParaRPr lang="ru-RU" sz="16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B041199E-21FF-4330-9334-6DCFD469134F}"/>
              </a:ext>
            </a:extLst>
          </p:cNvPr>
          <p:cNvSpPr/>
          <p:nvPr/>
        </p:nvSpPr>
        <p:spPr>
          <a:xfrm>
            <a:off x="4073236" y="3102478"/>
            <a:ext cx="4150367" cy="769441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/>
            <a:r>
              <a:rPr lang="ru-RU" sz="2200" spc="300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ПАКЕТ ДОКУМЕНТОВ ДЛЯ ЗАЯВКИ НА МИКРОЗАЙМ</a:t>
            </a:r>
            <a:endParaRPr lang="ru-RU" sz="2200" spc="300" dirty="0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5957D1D6-458D-4A33-8E4B-203B54AB508B}"/>
              </a:ext>
            </a:extLst>
          </p:cNvPr>
          <p:cNvSpPr/>
          <p:nvPr/>
        </p:nvSpPr>
        <p:spPr>
          <a:xfrm>
            <a:off x="294965" y="854985"/>
            <a:ext cx="3673434" cy="43396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547370" algn="just">
              <a:spcAft>
                <a:spcPts val="0"/>
              </a:spcAft>
            </a:pPr>
            <a:r>
              <a:rPr lang="ru-RU" sz="1200" dirty="0">
                <a:effectLst/>
                <a:ea typeface="Times New Roman" panose="02020603050405020304" pitchFamily="18" charset="0"/>
              </a:rPr>
              <a:t>1 </a:t>
            </a:r>
            <a:r>
              <a:rPr lang="ru-RU" sz="1200" b="1" dirty="0">
                <a:effectLst/>
                <a:ea typeface="Calibri" panose="020F0502020204030204" pitchFamily="34" charset="0"/>
              </a:rPr>
              <a:t>ФИНАНСОВЫЕ ДОКУМЕНТЫ:</a:t>
            </a:r>
            <a:endParaRPr lang="ru-RU" sz="1200" dirty="0">
              <a:effectLst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</a:pPr>
            <a:r>
              <a:rPr lang="ru-RU" sz="1200" dirty="0">
                <a:effectLst/>
                <a:ea typeface="Calibri" panose="020F0502020204030204" pitchFamily="34" charset="0"/>
              </a:rPr>
              <a:t>Документы, подтверждающие отсутствие задолженности перед бюджетами и внебюджетными фондами из ИФНС (код 1120101), ФСС,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</a:pPr>
            <a:r>
              <a:rPr lang="ru-RU" sz="1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Справка из ИФНС об открытых расчетных счетах.</a:t>
            </a:r>
            <a:endParaRPr lang="ru-RU" sz="1200" dirty="0">
              <a:effectLst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</a:pPr>
            <a:r>
              <a:rPr lang="ru-RU" sz="1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Справки из обслуживающих банков о движении денежных средств по расчетному счету за последние 6 месяцев.</a:t>
            </a:r>
            <a:endParaRPr lang="ru-RU" sz="1200" dirty="0">
              <a:effectLst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</a:pPr>
            <a:r>
              <a:rPr lang="ru-RU" sz="1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Справки из обслуживающих банков о наличии кредитов.</a:t>
            </a:r>
            <a:endParaRPr lang="ru-RU" sz="1200" dirty="0">
              <a:effectLst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</a:pPr>
            <a:r>
              <a:rPr lang="ru-RU" sz="1200" dirty="0">
                <a:effectLst/>
                <a:ea typeface="Calibri" panose="020F0502020204030204" pitchFamily="34" charset="0"/>
              </a:rPr>
              <a:t>Кредитные договоры 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</a:pPr>
            <a:r>
              <a:rPr lang="ru-RU" sz="1200" dirty="0">
                <a:effectLst/>
                <a:ea typeface="Calibri" panose="020F0502020204030204" pitchFamily="34" charset="0"/>
              </a:rPr>
              <a:t>Уведомление в банк о взятии займа</a:t>
            </a:r>
            <a:endParaRPr lang="ru-RU" sz="1200" dirty="0">
              <a:effectLst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</a:pPr>
            <a:r>
              <a:rPr lang="ru-RU" sz="1200" dirty="0">
                <a:effectLst/>
                <a:ea typeface="Times New Roman" panose="02020603050405020304" pitchFamily="18" charset="0"/>
              </a:rPr>
              <a:t>Бухгалтерская отчетность: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</a:pPr>
            <a:r>
              <a:rPr lang="ru-RU" sz="1200" dirty="0">
                <a:effectLst/>
                <a:ea typeface="Calibri" panose="020F0502020204030204" pitchFamily="34" charset="0"/>
              </a:rPr>
              <a:t>Сведения о среднесписочной численности (копия декларации РСВ1 или 4-ФСС).</a:t>
            </a:r>
            <a:endParaRPr lang="ru-RU" sz="1200" dirty="0">
              <a:effectLst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</a:pPr>
            <a:r>
              <a:rPr lang="ru-RU" sz="1200" dirty="0">
                <a:effectLst/>
                <a:ea typeface="Calibri" panose="020F0502020204030204" pitchFamily="34" charset="0"/>
              </a:rPr>
              <a:t>Управленческая отчетность (по формам Фонда): управленческий баланс, отчет о прибылях и убытках на дату обращения за получением займа</a:t>
            </a:r>
            <a:endParaRPr lang="ru-RU" sz="1200" dirty="0">
              <a:effectLst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</a:pPr>
            <a:r>
              <a:rPr lang="ru-RU" sz="1200" dirty="0">
                <a:effectLst/>
                <a:ea typeface="Times New Roman" panose="02020603050405020304" pitchFamily="18" charset="0"/>
              </a:rPr>
              <a:t>Протокол (Решение) об одобрении крупной сделки - при необходимости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670F7302-7901-4D7E-842A-F89E6088330D}"/>
              </a:ext>
            </a:extLst>
          </p:cNvPr>
          <p:cNvSpPr/>
          <p:nvPr/>
        </p:nvSpPr>
        <p:spPr>
          <a:xfrm>
            <a:off x="4073236" y="854985"/>
            <a:ext cx="4150367" cy="206210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284480" algn="just">
              <a:spcAft>
                <a:spcPts val="0"/>
              </a:spcAft>
            </a:pPr>
            <a:r>
              <a:rPr lang="ru-RU" sz="1600" dirty="0">
                <a:ea typeface="Times New Roman" panose="02020603050405020304" pitchFamily="18" charset="0"/>
              </a:rPr>
              <a:t>3</a:t>
            </a:r>
            <a:r>
              <a:rPr lang="ru-RU" sz="1600" b="1" dirty="0">
                <a:ea typeface="Times New Roman" panose="02020603050405020304" pitchFamily="18" charset="0"/>
              </a:rPr>
              <a:t> ДОКУМЕНТЫ ПО ПОРУЧИТЕЛЮ:</a:t>
            </a:r>
            <a:endParaRPr lang="ru-RU" sz="1600" dirty="0"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 startAt="15"/>
            </a:pPr>
            <a:r>
              <a:rPr lang="ru-RU" sz="1600" dirty="0">
                <a:ea typeface="Calibri" panose="020F0502020204030204" pitchFamily="34" charset="0"/>
              </a:rPr>
              <a:t>Паспорт гражданина РФ</a:t>
            </a:r>
            <a:endParaRPr lang="ru-RU" sz="1600" dirty="0"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 startAt="15"/>
            </a:pPr>
            <a:r>
              <a:rPr lang="ru-RU" sz="1600" dirty="0">
                <a:ea typeface="Calibri" panose="020F0502020204030204" pitchFamily="34" charset="0"/>
              </a:rPr>
              <a:t>ИНН</a:t>
            </a:r>
            <a:endParaRPr lang="ru-RU" sz="1600" dirty="0"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 startAt="15"/>
            </a:pPr>
            <a:r>
              <a:rPr lang="ru-RU" sz="1600" dirty="0">
                <a:ea typeface="Calibri" panose="020F0502020204030204" pitchFamily="34" charset="0"/>
              </a:rPr>
              <a:t>СНИЛС</a:t>
            </a:r>
            <a:endParaRPr lang="ru-RU" sz="1600" dirty="0"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 startAt="15"/>
              <a:tabLst>
                <a:tab pos="270510" algn="l"/>
              </a:tabLst>
            </a:pPr>
            <a:r>
              <a:rPr lang="ru-RU" sz="1600" dirty="0">
                <a:ea typeface="Calibri" panose="020F0502020204030204" pitchFamily="34" charset="0"/>
              </a:rPr>
              <a:t>Документы, подтверждающие доход (2-НДФЛ, декларации)</a:t>
            </a:r>
            <a:endParaRPr lang="ru-RU" sz="1600" dirty="0"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 startAt="15"/>
              <a:tabLst>
                <a:tab pos="270510" algn="l"/>
              </a:tabLst>
            </a:pPr>
            <a:r>
              <a:rPr lang="ru-RU" sz="1600" dirty="0">
                <a:ea typeface="Calibri" panose="020F0502020204030204" pitchFamily="34" charset="0"/>
              </a:rPr>
              <a:t>Согласие на обработку персональных данных.</a:t>
            </a:r>
            <a:endParaRPr lang="ru-RU" sz="1600" dirty="0">
              <a:ea typeface="Times New Roman" panose="02020603050405020304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CB119D9F-1DB3-40D5-B357-7B2D5CE2C69D}"/>
              </a:ext>
            </a:extLst>
          </p:cNvPr>
          <p:cNvSpPr/>
          <p:nvPr/>
        </p:nvSpPr>
        <p:spPr>
          <a:xfrm>
            <a:off x="8251280" y="5272774"/>
            <a:ext cx="3132633" cy="138499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marL="285750" indent="-285750"/>
            <a:r>
              <a:rPr lang="ru-RU" sz="1400" b="1" dirty="0"/>
              <a:t>4 ДОКУМЕНТЫ ПРИ ЗАЛОГЕ АВТОТРАНСПОРТА</a:t>
            </a:r>
          </a:p>
          <a:p>
            <a:pPr marL="342900" lvl="1" indent="-342900" algn="just">
              <a:buFont typeface="+mj-lt"/>
              <a:buAutoNum type="arabicParenR" startAt="26"/>
            </a:pPr>
            <a:r>
              <a:rPr lang="ru-RU" sz="1400" dirty="0"/>
              <a:t> ПТС или ПСМ </a:t>
            </a:r>
          </a:p>
          <a:p>
            <a:pPr marL="342900" lvl="1" indent="-342900" algn="just">
              <a:buFont typeface="+mj-lt"/>
              <a:buAutoNum type="arabicParenR" startAt="26"/>
            </a:pPr>
            <a:r>
              <a:rPr lang="ru-RU" sz="1400" dirty="0"/>
              <a:t>договор купли-продажи</a:t>
            </a:r>
          </a:p>
          <a:p>
            <a:pPr marL="342900" lvl="1" indent="-342900" algn="just">
              <a:buFont typeface="+mj-lt"/>
              <a:buAutoNum type="arabicParenR" startAt="26"/>
            </a:pPr>
            <a:r>
              <a:rPr lang="ru-RU" sz="1400" dirty="0"/>
              <a:t>документы, подтверждающие оплату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A4D53E69-9758-494C-A46B-E937D4F2489B}"/>
              </a:ext>
            </a:extLst>
          </p:cNvPr>
          <p:cNvSpPr/>
          <p:nvPr/>
        </p:nvSpPr>
        <p:spPr>
          <a:xfrm>
            <a:off x="294965" y="5357284"/>
            <a:ext cx="4302826" cy="128721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ru-RU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ДОКУМЕНТЫ ПО ЗАЛОГОДАТЕЛЮ</a:t>
            </a:r>
            <a:endParaRPr lang="ru-RU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 startAt="11"/>
            </a:pPr>
            <a:r>
              <a:rPr lang="ru-RU" sz="1400" dirty="0">
                <a:ea typeface="Calibri" panose="020F0502020204030204" pitchFamily="34" charset="0"/>
              </a:rPr>
              <a:t>Паспорт</a:t>
            </a:r>
            <a:endParaRPr lang="ru-RU" sz="1400" dirty="0"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 startAt="11"/>
            </a:pPr>
            <a:r>
              <a:rPr lang="ru-RU" sz="1400" dirty="0">
                <a:ea typeface="Calibri" panose="020F0502020204030204" pitchFamily="34" charset="0"/>
              </a:rPr>
              <a:t>ИНН</a:t>
            </a:r>
            <a:endParaRPr lang="ru-RU" sz="1400" dirty="0"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 startAt="11"/>
            </a:pPr>
            <a:r>
              <a:rPr lang="ru-RU" sz="1400" dirty="0">
                <a:ea typeface="Calibri" panose="020F0502020204030204" pitchFamily="34" charset="0"/>
              </a:rPr>
              <a:t>СНИЛС</a:t>
            </a:r>
            <a:endParaRPr lang="ru-RU" sz="1400" dirty="0"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 startAt="11"/>
            </a:pPr>
            <a:r>
              <a:rPr lang="ru-RU" sz="1400" dirty="0">
                <a:ea typeface="Calibri" panose="020F0502020204030204" pitchFamily="34" charset="0"/>
              </a:rPr>
              <a:t>Согласие на обработку персональных данных</a:t>
            </a:r>
            <a:endParaRPr lang="ru-RU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9C081645-F444-4759-B4B7-DDABE4510017}"/>
              </a:ext>
            </a:extLst>
          </p:cNvPr>
          <p:cNvSpPr/>
          <p:nvPr/>
        </p:nvSpPr>
        <p:spPr>
          <a:xfrm>
            <a:off x="4674302" y="4073002"/>
            <a:ext cx="6709611" cy="95410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marL="285750" indent="-285750" algn="just"/>
            <a:r>
              <a:rPr lang="ru-RU" sz="1400" b="1" dirty="0"/>
              <a:t>4 ДОКУМЕНТЫ ПРИ ЗАЛОГЕ НЕДВИЖИМОСТИ:</a:t>
            </a:r>
          </a:p>
          <a:p>
            <a:pPr marL="342900" lvl="1" indent="-342900" algn="just">
              <a:buFont typeface="+mj-lt"/>
              <a:buAutoNum type="arabicParenR" startAt="26"/>
            </a:pPr>
            <a:r>
              <a:rPr lang="ru-RU" sz="1400" dirty="0"/>
              <a:t>свидетельство о государственной регистрации права </a:t>
            </a:r>
          </a:p>
          <a:p>
            <a:pPr marL="342900" lvl="1" indent="-342900" algn="just">
              <a:buFont typeface="+mj-lt"/>
              <a:buAutoNum type="arabicParenR" startAt="26"/>
            </a:pPr>
            <a:r>
              <a:rPr lang="ru-RU" sz="1400" dirty="0"/>
              <a:t>документы-основания возникновения права</a:t>
            </a:r>
          </a:p>
          <a:p>
            <a:pPr marL="342900" lvl="1" indent="-342900" algn="just">
              <a:buFont typeface="+mj-lt"/>
              <a:buAutoNum type="arabicParenR" startAt="26"/>
            </a:pPr>
            <a:r>
              <a:rPr lang="ru-RU" sz="1400" dirty="0"/>
              <a:t>кадастровый паспорта объекта недвижимости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19E65F15-B2F4-48AC-B9A7-3B5FFEE80210}"/>
              </a:ext>
            </a:extLst>
          </p:cNvPr>
          <p:cNvSpPr/>
          <p:nvPr/>
        </p:nvSpPr>
        <p:spPr>
          <a:xfrm>
            <a:off x="4674302" y="5279227"/>
            <a:ext cx="3467100" cy="138499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marL="285750" indent="-285750"/>
            <a:r>
              <a:rPr lang="ru-RU" sz="1400" b="1" dirty="0"/>
              <a:t>4 ДОКУМЕНТЫ ПРИ ЗАЛОГЕ ОБОРУДОВАНИЯ:</a:t>
            </a:r>
          </a:p>
          <a:p>
            <a:pPr marL="342900" lvl="1" indent="-342900" algn="just">
              <a:buFont typeface="+mj-lt"/>
              <a:buAutoNum type="arabicParenR" startAt="26"/>
            </a:pPr>
            <a:r>
              <a:rPr lang="ru-RU" sz="1400" dirty="0"/>
              <a:t>договор купли-продажи</a:t>
            </a:r>
          </a:p>
          <a:p>
            <a:pPr marL="342900" lvl="1" indent="-342900" algn="just">
              <a:buFont typeface="+mj-lt"/>
              <a:buAutoNum type="arabicParenR" startAt="26"/>
            </a:pPr>
            <a:r>
              <a:rPr lang="ru-RU" sz="1400" dirty="0"/>
              <a:t>накладные</a:t>
            </a:r>
          </a:p>
          <a:p>
            <a:pPr marL="342900" lvl="1" indent="-342900" algn="just">
              <a:buFont typeface="+mj-lt"/>
              <a:buAutoNum type="arabicParenR" startAt="26"/>
            </a:pPr>
            <a:r>
              <a:rPr lang="ru-RU" sz="1400" dirty="0"/>
              <a:t>документы, подтверждающие оплату</a:t>
            </a:r>
          </a:p>
          <a:p>
            <a:pPr marL="342900" lvl="1" indent="-342900" algn="just">
              <a:buFont typeface="+mj-lt"/>
              <a:buAutoNum type="arabicParenR" startAt="26"/>
            </a:pPr>
            <a:r>
              <a:rPr lang="ru-RU" sz="1400" dirty="0"/>
              <a:t>паспорт и гарантийный талон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AA90D337-AC8B-4AB4-B36C-C164B03B6B81}"/>
              </a:ext>
            </a:extLst>
          </p:cNvPr>
          <p:cNvSpPr/>
          <p:nvPr/>
        </p:nvSpPr>
        <p:spPr>
          <a:xfrm>
            <a:off x="294965" y="193778"/>
            <a:ext cx="89849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spc="3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ПОЛНЫЙ ПАКЕТ</a:t>
            </a:r>
          </a:p>
        </p:txBody>
      </p:sp>
    </p:spTree>
    <p:extLst>
      <p:ext uri="{BB962C8B-B14F-4D97-AF65-F5344CB8AC3E}">
        <p14:creationId xmlns:p14="http://schemas.microsoft.com/office/powerpoint/2010/main" val="3417919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85F477D6-D422-4D9E-86A6-42676371FA00}"/>
              </a:ext>
            </a:extLst>
          </p:cNvPr>
          <p:cNvSpPr/>
          <p:nvPr/>
        </p:nvSpPr>
        <p:spPr>
          <a:xfrm>
            <a:off x="8541751" y="854985"/>
            <a:ext cx="2842162" cy="24799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ru-RU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ДОКУМЕНТЫ, ПОДТВЕРЖДАЮЩИЕ ПРАВОСПОСОБНОСТЬ ЗАЕМЩИКА</a:t>
            </a:r>
            <a:endParaRPr lang="ru-RU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1" indent="-342900">
              <a:spcAft>
                <a:spcPts val="0"/>
              </a:spcAft>
              <a:buFont typeface="+mj-lt"/>
              <a:buAutoNum type="arabicParenR" startAt="20"/>
            </a:pPr>
            <a:r>
              <a:rPr lang="ru-RU" sz="1600" dirty="0">
                <a:effectLst/>
                <a:ea typeface="Calibri" panose="020F0502020204030204" pitchFamily="34" charset="0"/>
              </a:rPr>
              <a:t>Устав (Положение</a:t>
            </a:r>
          </a:p>
          <a:p>
            <a:pPr marL="342900" lvl="1" indent="-342900">
              <a:spcAft>
                <a:spcPts val="0"/>
              </a:spcAft>
              <a:buFont typeface="+mj-lt"/>
              <a:buAutoNum type="arabicParenR" startAt="20"/>
            </a:pPr>
            <a:r>
              <a:rPr lang="ru-RU" sz="1600" dirty="0">
                <a:effectLst/>
                <a:ea typeface="Calibri" panose="020F0502020204030204" pitchFamily="34" charset="0"/>
              </a:rPr>
              <a:t>Свидетельство ОГРН</a:t>
            </a:r>
            <a:endParaRPr lang="ru-RU" sz="1600" dirty="0">
              <a:effectLst/>
              <a:ea typeface="Times New Roman" panose="02020603050405020304" pitchFamily="18" charset="0"/>
            </a:endParaRPr>
          </a:p>
          <a:p>
            <a:pPr marL="342900" lvl="1" indent="-342900">
              <a:spcAft>
                <a:spcPts val="0"/>
              </a:spcAft>
              <a:buFont typeface="+mj-lt"/>
              <a:buAutoNum type="arabicParenR" startAt="20"/>
            </a:pPr>
            <a:r>
              <a:rPr lang="ru-RU" sz="1600" dirty="0">
                <a:effectLst/>
                <a:ea typeface="Calibri" panose="020F0502020204030204" pitchFamily="34" charset="0"/>
              </a:rPr>
              <a:t>ИНН</a:t>
            </a:r>
            <a:endParaRPr lang="ru-RU" sz="1600" dirty="0">
              <a:effectLst/>
              <a:ea typeface="Times New Roman" panose="02020603050405020304" pitchFamily="18" charset="0"/>
            </a:endParaRPr>
          </a:p>
          <a:p>
            <a:pPr marL="342900" lvl="1" indent="-342900">
              <a:spcAft>
                <a:spcPts val="0"/>
              </a:spcAft>
              <a:buFont typeface="+mj-lt"/>
              <a:buAutoNum type="arabicParenR" startAt="20"/>
            </a:pPr>
            <a:r>
              <a:rPr lang="ru-RU" sz="1600" dirty="0">
                <a:effectLst/>
                <a:ea typeface="Calibri" panose="020F0502020204030204" pitchFamily="34" charset="0"/>
              </a:rPr>
              <a:t>Паспорт руководителя</a:t>
            </a:r>
            <a:endParaRPr lang="ru-RU" sz="1600" dirty="0">
              <a:effectLst/>
              <a:ea typeface="Times New Roman" panose="02020603050405020304" pitchFamily="18" charset="0"/>
            </a:endParaRPr>
          </a:p>
          <a:p>
            <a:pPr marL="342900" lvl="1" indent="-342900">
              <a:spcAft>
                <a:spcPts val="0"/>
              </a:spcAft>
              <a:buFont typeface="+mj-lt"/>
              <a:buAutoNum type="arabicParenR" startAt="20"/>
            </a:pPr>
            <a:r>
              <a:rPr lang="ru-RU" sz="1600" dirty="0">
                <a:effectLst/>
                <a:ea typeface="Calibri" panose="020F0502020204030204" pitchFamily="34" charset="0"/>
              </a:rPr>
              <a:t>СНИЛС руководителя</a:t>
            </a:r>
            <a:endParaRPr lang="ru-RU" sz="16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B041199E-21FF-4330-9334-6DCFD469134F}"/>
              </a:ext>
            </a:extLst>
          </p:cNvPr>
          <p:cNvSpPr/>
          <p:nvPr/>
        </p:nvSpPr>
        <p:spPr>
          <a:xfrm>
            <a:off x="4073236" y="2578374"/>
            <a:ext cx="4150367" cy="769441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/>
            <a:r>
              <a:rPr lang="ru-RU" sz="2200" spc="300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ПАКЕТ ДОКУМЕНТОВ ДЛЯ ЗАЯВКИ НА МИКРОЗАЙМ</a:t>
            </a:r>
            <a:endParaRPr lang="ru-RU" sz="2200" spc="300" dirty="0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5957D1D6-458D-4A33-8E4B-203B54AB508B}"/>
              </a:ext>
            </a:extLst>
          </p:cNvPr>
          <p:cNvSpPr/>
          <p:nvPr/>
        </p:nvSpPr>
        <p:spPr>
          <a:xfrm>
            <a:off x="294965" y="854985"/>
            <a:ext cx="3673434" cy="15696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547370" algn="just">
              <a:spcAft>
                <a:spcPts val="0"/>
              </a:spcAft>
            </a:pPr>
            <a:r>
              <a:rPr lang="ru-RU" sz="1600" dirty="0">
                <a:effectLst/>
                <a:ea typeface="Times New Roman" panose="02020603050405020304" pitchFamily="18" charset="0"/>
              </a:rPr>
              <a:t>1 </a:t>
            </a:r>
            <a:r>
              <a:rPr lang="ru-RU" sz="1600" b="1" dirty="0">
                <a:effectLst/>
                <a:ea typeface="Calibri" panose="020F0502020204030204" pitchFamily="34" charset="0"/>
              </a:rPr>
              <a:t>ФИНАНСОВЫЕ ДОКУМЕНТЫ</a:t>
            </a:r>
            <a:endParaRPr lang="ru-RU" sz="16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1600" dirty="0">
                <a:effectLst/>
                <a:ea typeface="Calibri" panose="020F0502020204030204" pitchFamily="34" charset="0"/>
              </a:rPr>
              <a:t>Кредитные договоры 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1600" dirty="0">
                <a:effectLst/>
                <a:ea typeface="Times New Roman" panose="02020603050405020304" pitchFamily="18" charset="0"/>
              </a:rPr>
              <a:t>Бухгалтерская отчетность: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1600" dirty="0">
                <a:effectLst/>
                <a:ea typeface="Calibri" panose="020F0502020204030204" pitchFamily="34" charset="0"/>
              </a:rPr>
              <a:t>Сведения о среднесписочной численности (копия декларации РСВ1 или 4-ФСС).</a:t>
            </a:r>
            <a:endParaRPr lang="ru-RU" sz="16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670F7302-7901-4D7E-842A-F89E6088330D}"/>
              </a:ext>
            </a:extLst>
          </p:cNvPr>
          <p:cNvSpPr/>
          <p:nvPr/>
        </p:nvSpPr>
        <p:spPr>
          <a:xfrm>
            <a:off x="4073236" y="854985"/>
            <a:ext cx="4150367" cy="15696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284480" algn="just">
              <a:spcAft>
                <a:spcPts val="0"/>
              </a:spcAft>
            </a:pPr>
            <a:r>
              <a:rPr lang="ru-RU" sz="1600" dirty="0">
                <a:ea typeface="Times New Roman" panose="02020603050405020304" pitchFamily="18" charset="0"/>
              </a:rPr>
              <a:t>3</a:t>
            </a:r>
            <a:r>
              <a:rPr lang="ru-RU" sz="1600" b="1" dirty="0">
                <a:ea typeface="Times New Roman" panose="02020603050405020304" pitchFamily="18" charset="0"/>
              </a:rPr>
              <a:t> ДОКУМЕНТЫ ПО ПОРУЧИТЕЛЮ</a:t>
            </a:r>
            <a:endParaRPr lang="ru-RU" sz="1600" dirty="0"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 startAt="15"/>
            </a:pPr>
            <a:r>
              <a:rPr lang="ru-RU" sz="1600" dirty="0" smtClean="0">
                <a:ea typeface="Calibri" panose="020F0502020204030204" pitchFamily="34" charset="0"/>
              </a:rPr>
              <a:t>Паспорт гражданина РФ</a:t>
            </a:r>
            <a:endParaRPr lang="ru-RU" sz="1600" dirty="0" smtClean="0"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 startAt="15"/>
            </a:pPr>
            <a:r>
              <a:rPr lang="ru-RU" sz="1600" dirty="0" smtClean="0">
                <a:ea typeface="Calibri" panose="020F0502020204030204" pitchFamily="34" charset="0"/>
              </a:rPr>
              <a:t>ИНН</a:t>
            </a:r>
            <a:endParaRPr lang="ru-RU" sz="1600" dirty="0" smtClean="0"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 startAt="15"/>
            </a:pPr>
            <a:r>
              <a:rPr lang="ru-RU" sz="1600" dirty="0" smtClean="0">
                <a:ea typeface="Calibri" panose="020F0502020204030204" pitchFamily="34" charset="0"/>
              </a:rPr>
              <a:t>СНИЛС</a:t>
            </a:r>
            <a:endParaRPr lang="ru-RU" sz="1600" dirty="0" smtClean="0"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 startAt="15"/>
              <a:tabLst>
                <a:tab pos="270510" algn="l"/>
              </a:tabLst>
            </a:pPr>
            <a:r>
              <a:rPr lang="ru-RU" sz="1600" dirty="0" smtClean="0">
                <a:ea typeface="Calibri" panose="020F0502020204030204" pitchFamily="34" charset="0"/>
              </a:rPr>
              <a:t>Документы, подтверждающие доход (2-НДФЛ, декларации)</a:t>
            </a:r>
            <a:endParaRPr lang="ru-RU" sz="1600" dirty="0" smtClean="0">
              <a:ea typeface="Times New Roman" panose="02020603050405020304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CB119D9F-1DB3-40D5-B357-7B2D5CE2C69D}"/>
              </a:ext>
            </a:extLst>
          </p:cNvPr>
          <p:cNvSpPr/>
          <p:nvPr/>
        </p:nvSpPr>
        <p:spPr>
          <a:xfrm>
            <a:off x="8251280" y="4692911"/>
            <a:ext cx="3132633" cy="156966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marL="285750" indent="-285750"/>
            <a:r>
              <a:rPr lang="ru-RU" sz="1600" b="1" dirty="0"/>
              <a:t>4 ДОКУМЕНТЫ ПРИ ЗАЛОГЕ АВТОТРАНСПОРТА</a:t>
            </a:r>
          </a:p>
          <a:p>
            <a:pPr marL="342900" lvl="1" indent="-342900" algn="just">
              <a:buFont typeface="+mj-lt"/>
              <a:buAutoNum type="arabicParenR" startAt="26"/>
            </a:pPr>
            <a:r>
              <a:rPr lang="ru-RU" sz="1600" dirty="0"/>
              <a:t> ПТС или ПСМ </a:t>
            </a:r>
          </a:p>
          <a:p>
            <a:pPr marL="342900" lvl="1" indent="-342900" algn="just">
              <a:buFont typeface="+mj-lt"/>
              <a:buAutoNum type="arabicParenR" startAt="26"/>
            </a:pPr>
            <a:r>
              <a:rPr lang="ru-RU" sz="1600" dirty="0"/>
              <a:t>договор купли-продажи</a:t>
            </a:r>
          </a:p>
          <a:p>
            <a:pPr marL="342900" lvl="1" indent="-342900" algn="just">
              <a:buFont typeface="+mj-lt"/>
              <a:buAutoNum type="arabicParenR" startAt="26"/>
            </a:pPr>
            <a:r>
              <a:rPr lang="ru-RU" sz="1600" dirty="0"/>
              <a:t>документы, подтверждающие оплату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A4D53E69-9758-494C-A46B-E937D4F2489B}"/>
              </a:ext>
            </a:extLst>
          </p:cNvPr>
          <p:cNvSpPr/>
          <p:nvPr/>
        </p:nvSpPr>
        <p:spPr>
          <a:xfrm>
            <a:off x="294965" y="5283926"/>
            <a:ext cx="4302826" cy="119705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ru-RU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ДОКУМЕНТЫ ПО ЗАЛОГОДАТЕЛЮ</a:t>
            </a:r>
            <a:endParaRPr lang="ru-RU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 startAt="11"/>
            </a:pPr>
            <a:r>
              <a:rPr lang="ru-RU" sz="1600" dirty="0">
                <a:ea typeface="Calibri" panose="020F0502020204030204" pitchFamily="34" charset="0"/>
              </a:rPr>
              <a:t>Паспорт</a:t>
            </a:r>
            <a:endParaRPr lang="ru-RU" sz="1600" dirty="0"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 startAt="11"/>
            </a:pPr>
            <a:r>
              <a:rPr lang="ru-RU" sz="1600" dirty="0">
                <a:ea typeface="Calibri" panose="020F0502020204030204" pitchFamily="34" charset="0"/>
              </a:rPr>
              <a:t>ИНН</a:t>
            </a:r>
            <a:endParaRPr lang="ru-RU" sz="1600" dirty="0"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 startAt="11"/>
            </a:pPr>
            <a:r>
              <a:rPr lang="ru-RU" sz="1600" dirty="0">
                <a:ea typeface="Calibri" panose="020F0502020204030204" pitchFamily="34" charset="0"/>
              </a:rPr>
              <a:t>СНИЛС</a:t>
            </a:r>
            <a:endParaRPr lang="ru-RU" sz="1600" dirty="0">
              <a:ea typeface="Times New Roman" panose="02020603050405020304" pitchFamily="18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9C081645-F444-4759-B4B7-DDABE4510017}"/>
              </a:ext>
            </a:extLst>
          </p:cNvPr>
          <p:cNvSpPr/>
          <p:nvPr/>
        </p:nvSpPr>
        <p:spPr>
          <a:xfrm>
            <a:off x="4674302" y="3493141"/>
            <a:ext cx="6709611" cy="107721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marL="285750" indent="-285750" algn="just"/>
            <a:r>
              <a:rPr lang="ru-RU" sz="1600" b="1" dirty="0"/>
              <a:t>4 ДОКУМЕНТЫ ПРИ ЗАЛОГЕ НЕДВИЖИМОСТИ</a:t>
            </a:r>
          </a:p>
          <a:p>
            <a:pPr marL="342900" lvl="1" indent="-342900" algn="just">
              <a:buFont typeface="+mj-lt"/>
              <a:buAutoNum type="arabicParenR" startAt="26"/>
            </a:pPr>
            <a:r>
              <a:rPr lang="ru-RU" sz="1600" dirty="0"/>
              <a:t>свидетельство о государственной регистрации права </a:t>
            </a:r>
          </a:p>
          <a:p>
            <a:pPr marL="342900" lvl="1" indent="-342900" algn="just">
              <a:buFont typeface="+mj-lt"/>
              <a:buAutoNum type="arabicParenR" startAt="26"/>
            </a:pPr>
            <a:r>
              <a:rPr lang="ru-RU" sz="1600" dirty="0"/>
              <a:t>документы-основания возникновения права</a:t>
            </a:r>
          </a:p>
          <a:p>
            <a:pPr marL="342900" lvl="1" indent="-342900" algn="just">
              <a:buFont typeface="+mj-lt"/>
              <a:buAutoNum type="arabicParenR" startAt="26"/>
            </a:pPr>
            <a:r>
              <a:rPr lang="ru-RU" sz="1600" dirty="0"/>
              <a:t>кадастровый паспорта объекта недвижимости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19E65F15-B2F4-48AC-B9A7-3B5FFEE80210}"/>
              </a:ext>
            </a:extLst>
          </p:cNvPr>
          <p:cNvSpPr/>
          <p:nvPr/>
        </p:nvSpPr>
        <p:spPr>
          <a:xfrm>
            <a:off x="4674302" y="4688215"/>
            <a:ext cx="3467100" cy="181588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marL="285750" indent="-285750"/>
            <a:r>
              <a:rPr lang="ru-RU" sz="1600" b="1" dirty="0"/>
              <a:t>4 ДОКУМЕНТЫ ПРИ ЗАЛОГЕ ОБОРУДОВАНИЯ</a:t>
            </a:r>
          </a:p>
          <a:p>
            <a:pPr marL="342900" lvl="1" indent="-342900" algn="just">
              <a:buFont typeface="+mj-lt"/>
              <a:buAutoNum type="arabicParenR" startAt="26"/>
            </a:pPr>
            <a:r>
              <a:rPr lang="ru-RU" sz="1600" dirty="0"/>
              <a:t>договор купли-продажи</a:t>
            </a:r>
          </a:p>
          <a:p>
            <a:pPr marL="342900" lvl="1" indent="-342900" algn="just">
              <a:buFont typeface="+mj-lt"/>
              <a:buAutoNum type="arabicParenR" startAt="26"/>
            </a:pPr>
            <a:r>
              <a:rPr lang="ru-RU" sz="1600" dirty="0"/>
              <a:t>накладные</a:t>
            </a:r>
          </a:p>
          <a:p>
            <a:pPr marL="342900" lvl="1" indent="-342900" algn="just">
              <a:buFont typeface="+mj-lt"/>
              <a:buAutoNum type="arabicParenR" startAt="26"/>
            </a:pPr>
            <a:r>
              <a:rPr lang="ru-RU" sz="1600" dirty="0"/>
              <a:t>документы, подтверждающие оплату</a:t>
            </a:r>
          </a:p>
          <a:p>
            <a:pPr marL="342900" lvl="1" indent="-342900" algn="just">
              <a:buFont typeface="+mj-lt"/>
              <a:buAutoNum type="arabicParenR" startAt="26"/>
            </a:pPr>
            <a:r>
              <a:rPr lang="ru-RU" sz="1600" dirty="0"/>
              <a:t>паспорт и гарантийный талон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AA90D337-AC8B-4AB4-B36C-C164B03B6B81}"/>
              </a:ext>
            </a:extLst>
          </p:cNvPr>
          <p:cNvSpPr/>
          <p:nvPr/>
        </p:nvSpPr>
        <p:spPr>
          <a:xfrm>
            <a:off x="294965" y="193778"/>
            <a:ext cx="89849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spc="3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ВЗЯТЬ ИЗ ТУМБОЧКИ</a:t>
            </a:r>
          </a:p>
        </p:txBody>
      </p:sp>
    </p:spTree>
    <p:extLst>
      <p:ext uri="{BB962C8B-B14F-4D97-AF65-F5344CB8AC3E}">
        <p14:creationId xmlns:p14="http://schemas.microsoft.com/office/powerpoint/2010/main" val="73038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85F477D6-D422-4D9E-86A6-42676371FA00}"/>
              </a:ext>
            </a:extLst>
          </p:cNvPr>
          <p:cNvSpPr/>
          <p:nvPr/>
        </p:nvSpPr>
        <p:spPr>
          <a:xfrm>
            <a:off x="8541751" y="854985"/>
            <a:ext cx="2842162" cy="174124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ru-RU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ДОКУМЕНТЫ, ПОДТВЕРЖДАЮЩИЕ ПРАВОСПОСОБНОСТЬ ЗАЕМЩИКА</a:t>
            </a:r>
            <a:endParaRPr lang="ru-RU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 startAt="20"/>
            </a:pPr>
            <a:r>
              <a:rPr lang="ru-RU" sz="1600" dirty="0">
                <a:effectLst/>
                <a:ea typeface="Times New Roman" panose="02020603050405020304" pitchFamily="18" charset="0"/>
              </a:rPr>
              <a:t>Анкета -з</a:t>
            </a:r>
            <a:r>
              <a:rPr lang="ru-RU" sz="1600" dirty="0">
                <a:effectLst/>
                <a:ea typeface="Calibri" panose="020F0502020204030204" pitchFamily="34" charset="0"/>
              </a:rPr>
              <a:t>аявка</a:t>
            </a:r>
            <a:endParaRPr lang="ru-RU" sz="1600" dirty="0">
              <a:effectLst/>
              <a:ea typeface="Times New Roman" panose="02020603050405020304" pitchFamily="18" charset="0"/>
            </a:endParaRPr>
          </a:p>
          <a:p>
            <a:pPr marL="342900" lvl="1" indent="-342900">
              <a:spcAft>
                <a:spcPts val="0"/>
              </a:spcAft>
              <a:buFont typeface="+mj-lt"/>
              <a:buAutoNum type="arabicParenR" startAt="20"/>
            </a:pPr>
            <a:r>
              <a:rPr lang="ru-RU" sz="1600" dirty="0">
                <a:effectLst/>
                <a:ea typeface="Times New Roman" panose="02020603050405020304" pitchFamily="18" charset="0"/>
              </a:rPr>
              <a:t>Анкета бенефициара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B041199E-21FF-4330-9334-6DCFD469134F}"/>
              </a:ext>
            </a:extLst>
          </p:cNvPr>
          <p:cNvSpPr/>
          <p:nvPr/>
        </p:nvSpPr>
        <p:spPr>
          <a:xfrm>
            <a:off x="4184748" y="3511137"/>
            <a:ext cx="4150367" cy="769441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/>
            <a:r>
              <a:rPr lang="ru-RU" sz="2200" spc="300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ПАКЕТ ДОКУМЕНТОВ ДЛЯ ЗАЯВКИ НА МИКРОЗАЙМ</a:t>
            </a:r>
            <a:endParaRPr lang="ru-RU" sz="2200" spc="300" dirty="0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5957D1D6-458D-4A33-8E4B-203B54AB508B}"/>
              </a:ext>
            </a:extLst>
          </p:cNvPr>
          <p:cNvSpPr/>
          <p:nvPr/>
        </p:nvSpPr>
        <p:spPr>
          <a:xfrm>
            <a:off x="294965" y="854985"/>
            <a:ext cx="3673434" cy="25545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547370" algn="just">
              <a:spcAft>
                <a:spcPts val="0"/>
              </a:spcAft>
            </a:pPr>
            <a:r>
              <a:rPr lang="ru-RU" sz="1600" dirty="0">
                <a:effectLst/>
                <a:ea typeface="Times New Roman" panose="02020603050405020304" pitchFamily="18" charset="0"/>
              </a:rPr>
              <a:t>1 </a:t>
            </a:r>
            <a:r>
              <a:rPr lang="ru-RU" sz="1600" b="1" dirty="0">
                <a:effectLst/>
                <a:ea typeface="Calibri" panose="020F0502020204030204" pitchFamily="34" charset="0"/>
              </a:rPr>
              <a:t>ФИНАНСОВЫЕ ДОКУМЕНТЫ</a:t>
            </a:r>
            <a:endParaRPr lang="ru-RU" sz="1600" dirty="0">
              <a:effectLst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</a:pPr>
            <a:r>
              <a:rPr lang="ru-RU" sz="1600" dirty="0">
                <a:effectLst/>
                <a:ea typeface="Calibri" panose="020F0502020204030204" pitchFamily="34" charset="0"/>
              </a:rPr>
              <a:t>Уведомление в банк о взятии займа</a:t>
            </a:r>
            <a:endParaRPr lang="ru-RU" sz="1600" dirty="0">
              <a:effectLst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</a:pPr>
            <a:r>
              <a:rPr lang="ru-RU" sz="1600" dirty="0">
                <a:effectLst/>
                <a:ea typeface="Calibri" panose="020F0502020204030204" pitchFamily="34" charset="0"/>
              </a:rPr>
              <a:t>Управленческая отчетность (по формам Фонда): управленческий баланс, отчет о прибылях и убытках на дату обращения за получением займа</a:t>
            </a:r>
            <a:endParaRPr lang="ru-RU" sz="1600" dirty="0">
              <a:effectLst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</a:pPr>
            <a:r>
              <a:rPr lang="ru-RU" sz="1600" dirty="0">
                <a:effectLst/>
                <a:ea typeface="Times New Roman" panose="02020603050405020304" pitchFamily="18" charset="0"/>
              </a:rPr>
              <a:t>Протокол (Решение) об одобрении крупной сделки - при необходимости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670F7302-7901-4D7E-842A-F89E6088330D}"/>
              </a:ext>
            </a:extLst>
          </p:cNvPr>
          <p:cNvSpPr/>
          <p:nvPr/>
        </p:nvSpPr>
        <p:spPr>
          <a:xfrm>
            <a:off x="4073236" y="854985"/>
            <a:ext cx="4150367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284480" algn="just">
              <a:spcAft>
                <a:spcPts val="0"/>
              </a:spcAft>
            </a:pPr>
            <a:r>
              <a:rPr lang="ru-RU" sz="1600" dirty="0">
                <a:ea typeface="Times New Roman" panose="02020603050405020304" pitchFamily="18" charset="0"/>
              </a:rPr>
              <a:t>3</a:t>
            </a:r>
            <a:r>
              <a:rPr lang="ru-RU" sz="1600" b="1" dirty="0">
                <a:ea typeface="Times New Roman" panose="02020603050405020304" pitchFamily="18" charset="0"/>
              </a:rPr>
              <a:t> ДОКУМЕНТЫ ПО ПОРУЧИТЕЛЮ</a:t>
            </a:r>
            <a:endParaRPr lang="ru-RU" sz="1600" dirty="0"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 startAt="15"/>
              <a:tabLst>
                <a:tab pos="270510" algn="l"/>
              </a:tabLst>
            </a:pPr>
            <a:r>
              <a:rPr lang="ru-RU" sz="1600" dirty="0" smtClean="0">
                <a:ea typeface="Calibri" panose="020F0502020204030204" pitchFamily="34" charset="0"/>
              </a:rPr>
              <a:t>Согласие </a:t>
            </a:r>
            <a:r>
              <a:rPr lang="ru-RU" sz="1600" dirty="0">
                <a:ea typeface="Calibri" panose="020F0502020204030204" pitchFamily="34" charset="0"/>
              </a:rPr>
              <a:t>на обработку персональных данных.</a:t>
            </a:r>
            <a:endParaRPr lang="ru-RU" sz="1600" dirty="0">
              <a:ea typeface="Times New Roman" panose="02020603050405020304" pitchFamily="18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A4D53E69-9758-494C-A46B-E937D4F2489B}"/>
              </a:ext>
            </a:extLst>
          </p:cNvPr>
          <p:cNvSpPr/>
          <p:nvPr/>
        </p:nvSpPr>
        <p:spPr>
          <a:xfrm>
            <a:off x="294965" y="5357284"/>
            <a:ext cx="4302826" cy="10452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ru-RU" b="1" dirty="0">
                <a:ea typeface="Calibri" panose="020F0502020204030204" pitchFamily="34" charset="0"/>
                <a:cs typeface="Times New Roman" panose="02020603050405020304" pitchFamily="18" charset="0"/>
              </a:rPr>
              <a:t>ДОКУМЕНТЫ ПО ЗАЛОГОДАТЕЛЮ</a:t>
            </a:r>
            <a:endParaRPr lang="ru-RU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 startAt="11"/>
            </a:pPr>
            <a:r>
              <a:rPr lang="ru-RU" dirty="0">
                <a:ea typeface="Calibri" panose="020F0502020204030204" pitchFamily="34" charset="0"/>
              </a:rPr>
              <a:t>Согласие на обработку персональных данных</a:t>
            </a:r>
            <a:endParaRPr lang="ru-RU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AA90D337-AC8B-4AB4-B36C-C164B03B6B81}"/>
              </a:ext>
            </a:extLst>
          </p:cNvPr>
          <p:cNvSpPr/>
          <p:nvPr/>
        </p:nvSpPr>
        <p:spPr>
          <a:xfrm>
            <a:off x="294965" y="193778"/>
            <a:ext cx="89849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spc="3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ЗАПОЛНИТЬ САМОМУ</a:t>
            </a:r>
          </a:p>
        </p:txBody>
      </p:sp>
    </p:spTree>
    <p:extLst>
      <p:ext uri="{BB962C8B-B14F-4D97-AF65-F5344CB8AC3E}">
        <p14:creationId xmlns:p14="http://schemas.microsoft.com/office/powerpoint/2010/main" val="2294307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B041199E-21FF-4330-9334-6DCFD469134F}"/>
              </a:ext>
            </a:extLst>
          </p:cNvPr>
          <p:cNvSpPr/>
          <p:nvPr/>
        </p:nvSpPr>
        <p:spPr>
          <a:xfrm>
            <a:off x="4302936" y="3624974"/>
            <a:ext cx="4150367" cy="769441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/>
            <a:r>
              <a:rPr lang="ru-RU" sz="2200" spc="300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ПАКЕТ ДОКУМЕНТОВ ДЛЯ ЗАЯВКИ НА МИКРОЗАЙМ</a:t>
            </a:r>
            <a:endParaRPr lang="ru-RU" sz="2200" spc="300" dirty="0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5957D1D6-458D-4A33-8E4B-203B54AB508B}"/>
              </a:ext>
            </a:extLst>
          </p:cNvPr>
          <p:cNvSpPr/>
          <p:nvPr/>
        </p:nvSpPr>
        <p:spPr>
          <a:xfrm>
            <a:off x="294965" y="854985"/>
            <a:ext cx="3673434" cy="35394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547370" algn="just">
              <a:spcAft>
                <a:spcPts val="0"/>
              </a:spcAft>
            </a:pPr>
            <a:r>
              <a:rPr lang="ru-RU" sz="1600" dirty="0">
                <a:effectLst/>
                <a:ea typeface="Times New Roman" panose="02020603050405020304" pitchFamily="18" charset="0"/>
              </a:rPr>
              <a:t>1 </a:t>
            </a:r>
            <a:r>
              <a:rPr lang="ru-RU" sz="1600" b="1" dirty="0">
                <a:effectLst/>
                <a:ea typeface="Calibri" panose="020F0502020204030204" pitchFamily="34" charset="0"/>
              </a:rPr>
              <a:t>ФИНАНСОВЫЕ ДОКУМЕНТЫ:</a:t>
            </a:r>
            <a:endParaRPr lang="ru-RU" sz="1600" dirty="0">
              <a:effectLst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</a:pPr>
            <a:r>
              <a:rPr lang="ru-RU" sz="1600" dirty="0">
                <a:effectLst/>
                <a:ea typeface="Calibri" panose="020F0502020204030204" pitchFamily="34" charset="0"/>
              </a:rPr>
              <a:t>Документы, подтверждающие отсутствие задолженности перед бюджетами и внебюджетными фондами из ИФНС (код 1120101), ФСС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</a:pPr>
            <a:r>
              <a:rPr lang="ru-RU" sz="16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Справка из ИФНС об открытых расчетных счетах.</a:t>
            </a:r>
            <a:endParaRPr lang="ru-RU" sz="1600" dirty="0">
              <a:effectLst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</a:pPr>
            <a:r>
              <a:rPr lang="ru-RU" sz="16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Справки из обслуживающих банков о движении денежных средств по расчетному счету за последние 6 месяцев.</a:t>
            </a:r>
            <a:endParaRPr lang="ru-RU" sz="1600" dirty="0">
              <a:effectLst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</a:pPr>
            <a:r>
              <a:rPr lang="ru-RU" sz="16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Справки из обслуживающих банков о наличии кредитов.</a:t>
            </a:r>
            <a:endParaRPr lang="ru-RU" sz="16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3DB5FFAE-7A58-4D27-A87C-87B1D844390D}"/>
              </a:ext>
            </a:extLst>
          </p:cNvPr>
          <p:cNvSpPr/>
          <p:nvPr/>
        </p:nvSpPr>
        <p:spPr>
          <a:xfrm>
            <a:off x="294965" y="193778"/>
            <a:ext cx="89849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spc="3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ПРОЙТИ НОГАМИ</a:t>
            </a:r>
          </a:p>
        </p:txBody>
      </p:sp>
    </p:spTree>
    <p:extLst>
      <p:ext uri="{BB962C8B-B14F-4D97-AF65-F5344CB8AC3E}">
        <p14:creationId xmlns:p14="http://schemas.microsoft.com/office/powerpoint/2010/main" val="4078752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>
            <a:extLst>
              <a:ext uri="{FF2B5EF4-FFF2-40B4-BE49-F238E27FC236}">
                <a16:creationId xmlns="" xmlns:a16="http://schemas.microsoft.com/office/drawing/2014/main" id="{2D0F347F-A9E3-4161-BA31-A328A995D97E}"/>
              </a:ext>
            </a:extLst>
          </p:cNvPr>
          <p:cNvSpPr/>
          <p:nvPr/>
        </p:nvSpPr>
        <p:spPr>
          <a:xfrm>
            <a:off x="8081221" y="0"/>
            <a:ext cx="4110780" cy="40611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+mj-lt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6578FD03-2A43-407B-97FF-F5E94349266E}"/>
              </a:ext>
            </a:extLst>
          </p:cNvPr>
          <p:cNvSpPr/>
          <p:nvPr/>
        </p:nvSpPr>
        <p:spPr>
          <a:xfrm>
            <a:off x="-1" y="2157817"/>
            <a:ext cx="5046817" cy="72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+mj-lt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="" xmlns:a16="http://schemas.microsoft.com/office/drawing/2014/main" id="{5DEDED8D-0A21-40C6-B24E-CC0A44682467}"/>
              </a:ext>
            </a:extLst>
          </p:cNvPr>
          <p:cNvSpPr/>
          <p:nvPr/>
        </p:nvSpPr>
        <p:spPr>
          <a:xfrm>
            <a:off x="738433" y="3341108"/>
            <a:ext cx="4239596" cy="72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+mj-lt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7F245B3E-C57C-4C45-818A-A108552D2F4B}"/>
              </a:ext>
            </a:extLst>
          </p:cNvPr>
          <p:cNvSpPr/>
          <p:nvPr/>
        </p:nvSpPr>
        <p:spPr>
          <a:xfrm>
            <a:off x="880946" y="5913598"/>
            <a:ext cx="10569525" cy="41809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+mj-lt"/>
              </a:rPr>
              <a:t>ОЦЕНИВАЕМ ПЛАТЕЖЕСПОСОБНОСТЬ ТОРГОВОЙ СЕТИ, А НЕ ОТДЕЛЬНОГО ПРЕДПРИНИМАТЕЛЯ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A4477582-3993-47BF-B2FB-08CAD1073F76}"/>
              </a:ext>
            </a:extLst>
          </p:cNvPr>
          <p:cNvSpPr txBox="1"/>
          <p:nvPr/>
        </p:nvSpPr>
        <p:spPr>
          <a:xfrm>
            <a:off x="1450326" y="3351951"/>
            <a:ext cx="35277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schemeClr val="bg1"/>
                </a:solidFill>
                <a:latin typeface="+mj-lt"/>
              </a:rPr>
              <a:t>СТАВКА ФОНДА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AD2CF9C3-8214-4C81-9739-2467290C7FDA}"/>
              </a:ext>
            </a:extLst>
          </p:cNvPr>
          <p:cNvSpPr/>
          <p:nvPr/>
        </p:nvSpPr>
        <p:spPr>
          <a:xfrm>
            <a:off x="5188448" y="3089263"/>
            <a:ext cx="299152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7200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12-15%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78AF16B2-AFD7-4CB3-94E3-29EB01F8A6EC}"/>
              </a:ext>
            </a:extLst>
          </p:cNvPr>
          <p:cNvSpPr/>
          <p:nvPr/>
        </p:nvSpPr>
        <p:spPr>
          <a:xfrm>
            <a:off x="5241003" y="4777527"/>
            <a:ext cx="42707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Без минимальных ограничений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9376BDFF-EE9E-4EE5-BE6F-7280F6DE2098}"/>
              </a:ext>
            </a:extLst>
          </p:cNvPr>
          <p:cNvSpPr txBox="1"/>
          <p:nvPr/>
        </p:nvSpPr>
        <p:spPr>
          <a:xfrm>
            <a:off x="258876" y="2229393"/>
            <a:ext cx="59367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solidFill>
                  <a:schemeClr val="bg1"/>
                </a:solidFill>
                <a:latin typeface="+mj-lt"/>
              </a:rPr>
              <a:t>МАКСИМАЛЬНЫЙ СРОК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2863D445-EA77-4B87-8FBF-ED5BD19631DE}"/>
              </a:ext>
            </a:extLst>
          </p:cNvPr>
          <p:cNvSpPr/>
          <p:nvPr/>
        </p:nvSpPr>
        <p:spPr>
          <a:xfrm>
            <a:off x="5211679" y="2073600"/>
            <a:ext cx="249619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180 </a:t>
            </a:r>
            <a:r>
              <a:rPr lang="ru-RU" sz="3600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дней</a:t>
            </a:r>
            <a:endParaRPr lang="ru-RU" sz="7200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20C3BAD7-1344-47D2-A382-1207516B578D}"/>
              </a:ext>
            </a:extLst>
          </p:cNvPr>
          <p:cNvSpPr/>
          <p:nvPr/>
        </p:nvSpPr>
        <p:spPr>
          <a:xfrm>
            <a:off x="470992" y="793225"/>
            <a:ext cx="720000" cy="9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+mj-lt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B75C2F9C-D258-41C2-A504-FCC9DE6FDDE5}"/>
              </a:ext>
            </a:extLst>
          </p:cNvPr>
          <p:cNvSpPr/>
          <p:nvPr/>
        </p:nvSpPr>
        <p:spPr>
          <a:xfrm>
            <a:off x="1327987" y="455725"/>
            <a:ext cx="5511445" cy="748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ru-RU" sz="4267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УСЛОВИЯ ФАКТОРИНГА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6010B00B-9F6A-47E2-9AFB-42D73972F864}"/>
              </a:ext>
            </a:extLst>
          </p:cNvPr>
          <p:cNvSpPr/>
          <p:nvPr/>
        </p:nvSpPr>
        <p:spPr>
          <a:xfrm>
            <a:off x="7016363" y="805516"/>
            <a:ext cx="720000" cy="9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+mj-lt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="" xmlns:a16="http://schemas.microsoft.com/office/drawing/2014/main" id="{0380997F-1E77-47E5-A5BD-FEFC3BB7F70A}"/>
              </a:ext>
            </a:extLst>
          </p:cNvPr>
          <p:cNvSpPr/>
          <p:nvPr/>
        </p:nvSpPr>
        <p:spPr>
          <a:xfrm>
            <a:off x="1792383" y="4585255"/>
            <a:ext cx="3185646" cy="72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+mj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280C08EE-8390-4D28-A7B9-0951CB5D4F10}"/>
              </a:ext>
            </a:extLst>
          </p:cNvPr>
          <p:cNvSpPr txBox="1"/>
          <p:nvPr/>
        </p:nvSpPr>
        <p:spPr>
          <a:xfrm>
            <a:off x="3066210" y="4639038"/>
            <a:ext cx="28140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schemeClr val="bg1"/>
                </a:solidFill>
                <a:latin typeface="+mj-lt"/>
              </a:rPr>
              <a:t>РАЗМЕР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3DE23FC8-0566-47A9-96EE-E84F0BEB2824}"/>
              </a:ext>
            </a:extLst>
          </p:cNvPr>
          <p:cNvSpPr txBox="1"/>
          <p:nvPr/>
        </p:nvSpPr>
        <p:spPr>
          <a:xfrm>
            <a:off x="8226441" y="1466027"/>
            <a:ext cx="396555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0070C0"/>
                </a:solidFill>
                <a:latin typeface="+mj-lt"/>
              </a:rPr>
              <a:t>РЫНОЧНАЯ СТАВКА ФАКТОРИНГА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2A59AB3D-74A9-4FF5-912D-CD384E995282}"/>
              </a:ext>
            </a:extLst>
          </p:cNvPr>
          <p:cNvSpPr txBox="1"/>
          <p:nvPr/>
        </p:nvSpPr>
        <p:spPr>
          <a:xfrm>
            <a:off x="8210955" y="2495226"/>
            <a:ext cx="28280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70C0"/>
                </a:solidFill>
                <a:latin typeface="+mj-lt"/>
              </a:rPr>
              <a:t>В ТАТАРСТАНЕ</a:t>
            </a:r>
          </a:p>
        </p:txBody>
      </p:sp>
      <p:sp>
        <p:nvSpPr>
          <p:cNvPr id="23" name="Прямоугольник 22">
            <a:extLst>
              <a:ext uri="{FF2B5EF4-FFF2-40B4-BE49-F238E27FC236}">
                <a16:creationId xmlns="" xmlns:a16="http://schemas.microsoft.com/office/drawing/2014/main" id="{901D999E-60A7-4E37-96A9-562F398C6B20}"/>
              </a:ext>
            </a:extLst>
          </p:cNvPr>
          <p:cNvSpPr/>
          <p:nvPr/>
        </p:nvSpPr>
        <p:spPr>
          <a:xfrm>
            <a:off x="8306262" y="2934456"/>
            <a:ext cx="3512699" cy="26004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+mj-lt"/>
              </a:rPr>
              <a:t>СРЕДНИЙ РАЗМЕР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="" xmlns:a16="http://schemas.microsoft.com/office/drawing/2014/main" id="{C6F215F4-DAA8-451D-BCB0-83F9A23EC356}"/>
              </a:ext>
            </a:extLst>
          </p:cNvPr>
          <p:cNvSpPr/>
          <p:nvPr/>
        </p:nvSpPr>
        <p:spPr>
          <a:xfrm>
            <a:off x="8315497" y="3194501"/>
            <a:ext cx="3503464" cy="73836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0070C0"/>
                </a:solidFill>
                <a:latin typeface="+mj-lt"/>
              </a:rPr>
              <a:t>ОТ</a:t>
            </a:r>
            <a:r>
              <a:rPr lang="ru-RU" sz="4000" dirty="0">
                <a:solidFill>
                  <a:srgbClr val="0070C0"/>
                </a:solidFill>
                <a:latin typeface="+mj-lt"/>
              </a:rPr>
              <a:t> 20%</a:t>
            </a:r>
            <a:endParaRPr lang="ru-RU" sz="4400" dirty="0">
              <a:solidFill>
                <a:srgbClr val="0070C0"/>
              </a:solidFill>
              <a:latin typeface="+mj-lt"/>
            </a:endParaRPr>
          </a:p>
        </p:txBody>
      </p:sp>
      <p:cxnSp>
        <p:nvCxnSpPr>
          <p:cNvPr id="26" name="Прямая соединительная линия 25">
            <a:extLst>
              <a:ext uri="{FF2B5EF4-FFF2-40B4-BE49-F238E27FC236}">
                <a16:creationId xmlns="" xmlns:a16="http://schemas.microsoft.com/office/drawing/2014/main" id="{E26CE625-9C48-4710-A375-C09649B07AD1}"/>
              </a:ext>
            </a:extLst>
          </p:cNvPr>
          <p:cNvCxnSpPr/>
          <p:nvPr/>
        </p:nvCxnSpPr>
        <p:spPr>
          <a:xfrm>
            <a:off x="8306262" y="2508874"/>
            <a:ext cx="3240000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9296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19636" y="2564904"/>
            <a:ext cx="65527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Остались вопросы?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600" b="1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+ 7 (843) 524-90-90</a:t>
            </a:r>
          </a:p>
        </p:txBody>
      </p:sp>
    </p:spTree>
    <p:extLst>
      <p:ext uri="{BB962C8B-B14F-4D97-AF65-F5344CB8AC3E}">
        <p14:creationId xmlns:p14="http://schemas.microsoft.com/office/powerpoint/2010/main" val="3341001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2207</TotalTime>
  <Words>599</Words>
  <Application>Microsoft Office PowerPoint</Application>
  <PresentationFormat>Произвольный</PresentationFormat>
  <Paragraphs>131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FPP</dc:creator>
  <cp:lastModifiedBy>Gumerov</cp:lastModifiedBy>
  <cp:revision>464</cp:revision>
  <dcterms:created xsi:type="dcterms:W3CDTF">2016-09-26T13:33:12Z</dcterms:created>
  <dcterms:modified xsi:type="dcterms:W3CDTF">2018-02-21T05:24:51Z</dcterms:modified>
</cp:coreProperties>
</file>