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53" r:id="rId2"/>
    <p:sldId id="378" r:id="rId3"/>
    <p:sldId id="380" r:id="rId4"/>
    <p:sldId id="420" r:id="rId5"/>
    <p:sldId id="439" r:id="rId6"/>
    <p:sldId id="440" r:id="rId7"/>
    <p:sldId id="441" r:id="rId8"/>
    <p:sldId id="426" r:id="rId9"/>
    <p:sldId id="427" r:id="rId10"/>
    <p:sldId id="421" r:id="rId11"/>
    <p:sldId id="422" r:id="rId12"/>
    <p:sldId id="442" r:id="rId13"/>
    <p:sldId id="443" r:id="rId14"/>
    <p:sldId id="451" r:id="rId15"/>
    <p:sldId id="444" r:id="rId16"/>
    <p:sldId id="445" r:id="rId17"/>
    <p:sldId id="423" r:id="rId18"/>
    <p:sldId id="433" r:id="rId19"/>
    <p:sldId id="446" r:id="rId20"/>
    <p:sldId id="447" r:id="rId21"/>
    <p:sldId id="425" r:id="rId22"/>
    <p:sldId id="448" r:id="rId23"/>
    <p:sldId id="449" r:id="rId24"/>
    <p:sldId id="438" r:id="rId25"/>
    <p:sldId id="450" r:id="rId26"/>
    <p:sldId id="437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7BE818"/>
    <a:srgbClr val="6BDE1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2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D7146B31-342E-457C-B498-D4019EB0B671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BFBC0348-BD18-4151-B3D8-80A9546A4C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BC0348-BD18-4151-B3D8-80A9546A4C0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факторы роста и развития растений—свет, тепло,  воздух, вода, питание. Все эти факторы одинаково необходимы и выполняют определенные функции в жизни растений.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C1362-4D81-4D07-BC1B-214A483F978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671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F8C3-CB3A-4E12-96BF-0F30EFE33BEB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34EE8-6088-4187-9BE1-D5F53F5223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3E589-24A1-4CFB-AEF6-E54F794215E4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9360A-6865-4E4F-AC69-2049B73052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F313-8F54-436F-85E5-042D109F760B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1A18D-71DA-4FF6-A9F6-5A894FAF74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0CA00-43AF-4798-940A-A1C0296C7BF1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CF019-6DAA-4806-9057-0492BBAA3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A4A93-BE48-410C-BAF4-591546C1443D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F3AB5-4F82-491C-90EF-875A393D8F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D98DC-EB88-4148-826C-F39EC8EC41C9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80F45-84A0-4A57-9B8D-2835191654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33662-B42E-4328-A846-298FF7B5C730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56880-0740-4182-B263-8584CBC5A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49CF2-4382-4755-B4FF-0362249A34B6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A8D59-864C-4414-B29A-1476B7692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777B5-75EF-4A14-A87B-87FEB373C963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8C4B7-9ACC-46A2-895E-CDC329051D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912D1-BCC7-4D73-82ED-D68548868058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21BF-3DA4-4589-9746-6CA14D163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EEBF-12E0-4F9D-AC59-919FD1ED7B6A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D19A4-7667-4B68-9366-CE03630E0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BE818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A8DDD2-0DAF-4D38-A99C-9F107B26B795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8A10A30-AFEB-4D90-A14D-D78627053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ransition spd="slow" advTm="5000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rolevagro.ru/" TargetMode="External"/><Relationship Id="rId2" Type="http://schemas.openxmlformats.org/officeDocument/2006/relationships/hyperlink" Target="http://www.yug-poliv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hyperlink" Target="http://www.&#1092;&#1088;&#1080;&#1075;&#1086;.&#1088;&#1092;/" TargetMode="External"/><Relationship Id="rId4" Type="http://schemas.openxmlformats.org/officeDocument/2006/relationships/hyperlink" Target="http://www.fitofert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95536" y="2060848"/>
            <a:ext cx="8280920" cy="1470025"/>
          </a:xfrm>
        </p:spPr>
        <p:txBody>
          <a:bodyPr/>
          <a:lstStyle/>
          <a:p>
            <a:r>
              <a:rPr lang="ru-RU" sz="4000" b="1" dirty="0" smtClean="0"/>
              <a:t>Капельное орошение, как элемент  интенсивных технологий </a:t>
            </a:r>
            <a:br>
              <a:rPr lang="ru-RU" sz="4000" b="1" dirty="0" smtClean="0"/>
            </a:br>
            <a:r>
              <a:rPr lang="ru-RU" sz="4000" b="1" dirty="0" smtClean="0"/>
              <a:t> в современных садах и ягодниках</a:t>
            </a:r>
            <a:endParaRPr lang="ru-RU" sz="4000" b="1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ru-RU" b="1" dirty="0" smtClean="0"/>
              <a:t>Крючков Владимир Викторович</a:t>
            </a:r>
          </a:p>
          <a:p>
            <a:pPr algn="just"/>
            <a:r>
              <a:rPr lang="ru-RU" sz="2000" b="1" i="1" dirty="0" smtClean="0"/>
              <a:t>Коммерческий директор ООО «ЮГПОЛИВ»,</a:t>
            </a:r>
          </a:p>
          <a:p>
            <a:endParaRPr lang="ru-RU" dirty="0"/>
          </a:p>
        </p:txBody>
      </p:sp>
      <p:pic>
        <p:nvPicPr>
          <p:cNvPr id="4" name="Рисунок 3" descr="C:\Users\Пользователь\Desktop\2016\Blank Юг-полив горизонт шапка 2016_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48" y="0"/>
            <a:ext cx="9114252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Современные системы капельного орошения и питания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Calibri Light" pitchFamily="34" charset="0"/>
              </a:rPr>
              <a:t> </a:t>
            </a:r>
            <a:r>
              <a:rPr lang="ru-RU" dirty="0" err="1" smtClean="0">
                <a:latin typeface="Calibri Light" pitchFamily="34" charset="0"/>
              </a:rPr>
              <a:t>Фильтростанции</a:t>
            </a:r>
            <a:r>
              <a:rPr lang="ru-RU" dirty="0" smtClean="0">
                <a:latin typeface="Calibri Light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Calibri Light" pitchFamily="34" charset="0"/>
              </a:rPr>
              <a:t> Узлы внесения удобрений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Calibri Light" pitchFamily="34" charset="0"/>
              </a:rPr>
              <a:t> Счетчики, </a:t>
            </a:r>
            <a:r>
              <a:rPr lang="ru-RU" dirty="0" err="1" smtClean="0">
                <a:latin typeface="Calibri Light" pitchFamily="34" charset="0"/>
              </a:rPr>
              <a:t>гидроклапана</a:t>
            </a:r>
            <a:r>
              <a:rPr lang="ru-RU" dirty="0" smtClean="0">
                <a:latin typeface="Calibri Light" pitchFamily="34" charset="0"/>
              </a:rPr>
              <a:t> и крановые группы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Calibri Light" pitchFamily="34" charset="0"/>
              </a:rPr>
              <a:t> Магистральные трубопроводы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Calibri Light" pitchFamily="34" charset="0"/>
              </a:rPr>
              <a:t> Капельные линии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Calibri Light" pitchFamily="34" charset="0"/>
              </a:rPr>
              <a:t> Автоматизация и средства контроля</a:t>
            </a:r>
            <a:endParaRPr lang="ru-RU" dirty="0">
              <a:latin typeface="Calibri Light" pitchFamily="34" charset="0"/>
            </a:endParaRPr>
          </a:p>
        </p:txBody>
      </p:sp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pPr algn="l"/>
            <a:r>
              <a:rPr lang="ru-RU" b="1" dirty="0" err="1" smtClean="0">
                <a:latin typeface="Calibri Light" pitchFamily="34" charset="0"/>
                <a:cs typeface="Times New Roman" pitchFamily="18" charset="0"/>
              </a:rPr>
              <a:t>Фильтростанции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-108520" y="1600200"/>
            <a:ext cx="5112568" cy="4525963"/>
          </a:xfrm>
        </p:spPr>
        <p:txBody>
          <a:bodyPr/>
          <a:lstStyle/>
          <a:p>
            <a:pPr>
              <a:buNone/>
            </a:pPr>
            <a:r>
              <a:rPr lang="ru-RU" smtClean="0">
                <a:latin typeface="Calibri Light" pitchFamily="34" charset="0"/>
              </a:rPr>
              <a:t>	 </a:t>
            </a:r>
            <a:r>
              <a:rPr lang="ru-RU" sz="4000" dirty="0" smtClean="0">
                <a:latin typeface="Calibri Light" pitchFamily="34" charset="0"/>
              </a:rPr>
              <a:t>Дисковые </a:t>
            </a:r>
            <a:r>
              <a:rPr lang="ru-RU" sz="4000" dirty="0" smtClean="0">
                <a:latin typeface="Calibri Light" pitchFamily="34" charset="0"/>
              </a:rPr>
              <a:t>               фильтра</a:t>
            </a:r>
            <a:endParaRPr lang="ru-RU" sz="4000" dirty="0" smtClean="0">
              <a:latin typeface="Calibri Light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4000" dirty="0" smtClean="0">
              <a:latin typeface="Calibri Light" pitchFamily="34" charset="0"/>
            </a:endParaRPr>
          </a:p>
          <a:p>
            <a:pPr>
              <a:buNone/>
            </a:pPr>
            <a:r>
              <a:rPr lang="ru-RU" sz="4000" dirty="0" smtClean="0">
                <a:latin typeface="Calibri Light" pitchFamily="34" charset="0"/>
              </a:rPr>
              <a:t>	</a:t>
            </a:r>
            <a:r>
              <a:rPr lang="ru-RU" sz="4000" dirty="0" smtClean="0">
                <a:latin typeface="Calibri Light" pitchFamily="34" charset="0"/>
              </a:rPr>
              <a:t>Полуавтоматические </a:t>
            </a:r>
            <a:r>
              <a:rPr lang="ru-RU" sz="4000" dirty="0" smtClean="0">
                <a:latin typeface="Calibri Light" pitchFamily="34" charset="0"/>
              </a:rPr>
              <a:t>фильтра </a:t>
            </a:r>
            <a:endParaRPr lang="ru-RU" sz="4000" dirty="0" smtClean="0">
              <a:latin typeface="Calibri Light" pitchFamily="34" charset="0"/>
            </a:endParaRPr>
          </a:p>
          <a:p>
            <a:pPr>
              <a:buNone/>
            </a:pPr>
            <a:r>
              <a:rPr lang="ru-RU" sz="4000" dirty="0" smtClean="0">
                <a:latin typeface="Calibri Light" pitchFamily="34" charset="0"/>
              </a:rPr>
              <a:t>	</a:t>
            </a:r>
            <a:r>
              <a:rPr lang="ru-RU" sz="4000" dirty="0" err="1" smtClean="0">
                <a:latin typeface="Calibri Light" pitchFamily="34" charset="0"/>
              </a:rPr>
              <a:t>Сканвей</a:t>
            </a:r>
            <a:endParaRPr lang="ru-RU" sz="4000" dirty="0" smtClean="0">
              <a:latin typeface="Calibri Light" pitchFamily="34" charset="0"/>
            </a:endParaRPr>
          </a:p>
          <a:p>
            <a:pPr>
              <a:buNone/>
            </a:pPr>
            <a:endParaRPr lang="ru-RU" sz="2000" dirty="0">
              <a:latin typeface="Calibri Light" pitchFamily="34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4624"/>
            <a:ext cx="381642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645024"/>
            <a:ext cx="24482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pPr algn="l"/>
            <a:r>
              <a:rPr lang="ru-RU" b="1" dirty="0" err="1" smtClean="0">
                <a:latin typeface="Calibri Light" pitchFamily="34" charset="0"/>
                <a:cs typeface="Times New Roman" pitchFamily="18" charset="0"/>
              </a:rPr>
              <a:t>Фильтростанции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/>
          <a:lstStyle/>
          <a:p>
            <a:pPr>
              <a:buNone/>
            </a:pPr>
            <a:r>
              <a:rPr lang="ru-RU" sz="2500" dirty="0" smtClean="0">
                <a:latin typeface="Calibri Light" pitchFamily="34" charset="0"/>
              </a:rPr>
              <a:t>	</a:t>
            </a:r>
            <a:r>
              <a:rPr lang="ru-RU" sz="2500" b="1" dirty="0" smtClean="0">
                <a:latin typeface="Calibri Light" pitchFamily="34" charset="0"/>
              </a:rPr>
              <a:t>Сетчатые фильтра с ручной и автоматической промывкой</a:t>
            </a:r>
          </a:p>
          <a:p>
            <a:pPr>
              <a:buNone/>
            </a:pPr>
            <a:endParaRPr lang="ru-RU" sz="2500" dirty="0" smtClean="0">
              <a:latin typeface="Calibri Light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Calibri Light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692696"/>
            <a:ext cx="295232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5580112" y="3619440"/>
          <a:ext cx="2952328" cy="2719249"/>
        </p:xfrm>
        <a:graphic>
          <a:graphicData uri="http://schemas.openxmlformats.org/presentationml/2006/ole">
            <p:oleObj spid="_x0000_s1025" name="Точечный рисунок" r:id="rId4" imgW="3839111" imgH="3524742" progId="PBrush">
              <p:embed/>
            </p:oleObj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39552" y="2276872"/>
          <a:ext cx="4464496" cy="2025225"/>
        </p:xfrm>
        <a:graphic>
          <a:graphicData uri="http://schemas.openxmlformats.org/presentationml/2006/ole">
            <p:oleObj spid="_x0000_s1027" name="Точечный рисунок" r:id="rId5" imgW="4476190" imgH="2809524" progId="PBrush">
              <p:embed/>
            </p:oleObj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467544" y="4581128"/>
          <a:ext cx="4608512" cy="2010875"/>
        </p:xfrm>
        <a:graphic>
          <a:graphicData uri="http://schemas.openxmlformats.org/presentationml/2006/ole">
            <p:oleObj spid="_x0000_s1029" name="Точечный рисунок" r:id="rId6" imgW="5990476" imgH="3086531" progId="PBrush">
              <p:embed/>
            </p:oleObj>
          </a:graphicData>
        </a:graphic>
      </p:graphicFrame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pPr algn="l"/>
            <a:r>
              <a:rPr lang="ru-RU" b="1" dirty="0" err="1" smtClean="0">
                <a:latin typeface="Calibri Light" pitchFamily="34" charset="0"/>
                <a:cs typeface="Times New Roman" pitchFamily="18" charset="0"/>
              </a:rPr>
              <a:t>Фильтростанции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/>
          <a:lstStyle/>
          <a:p>
            <a:pPr>
              <a:buNone/>
            </a:pPr>
            <a:r>
              <a:rPr lang="ru-RU" sz="2500" b="1" dirty="0" err="1" smtClean="0">
                <a:latin typeface="Calibri Light" pitchFamily="34" charset="0"/>
              </a:rPr>
              <a:t>Песчанно-гравийные</a:t>
            </a:r>
            <a:r>
              <a:rPr lang="ru-RU" sz="2500" b="1" dirty="0" smtClean="0">
                <a:latin typeface="Calibri Light" pitchFamily="34" charset="0"/>
              </a:rPr>
              <a:t> фильтра</a:t>
            </a:r>
          </a:p>
          <a:p>
            <a:pPr>
              <a:buNone/>
            </a:pPr>
            <a:r>
              <a:rPr lang="ru-RU" sz="2500" b="1" dirty="0" smtClean="0">
                <a:latin typeface="Calibri Light" pitchFamily="34" charset="0"/>
              </a:rPr>
              <a:t>с ручной и автоматической промывкой</a:t>
            </a:r>
          </a:p>
          <a:p>
            <a:pPr>
              <a:buNone/>
            </a:pPr>
            <a:endParaRPr lang="ru-RU" sz="2500" dirty="0" smtClean="0">
              <a:latin typeface="Calibri Light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Calibri Light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9925"/>
            <a:ext cx="42862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614" y="1"/>
            <a:ext cx="4794385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985" y="3140969"/>
            <a:ext cx="4716016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371"/>
            <a:ext cx="9120956" cy="687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6512" y="-27384"/>
            <a:ext cx="8229600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Узлы внесения удобрений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538736" cy="154076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Calibri Light" pitchFamily="34" charset="0"/>
              </a:rPr>
              <a:t> </a:t>
            </a:r>
            <a:r>
              <a:rPr lang="ru-RU" sz="3000" dirty="0" smtClean="0">
                <a:latin typeface="Calibri Light" pitchFamily="34" charset="0"/>
              </a:rPr>
              <a:t>Инжектор </a:t>
            </a: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Calibri Light" pitchFamily="34" charset="0"/>
            </a:endParaRPr>
          </a:p>
        </p:txBody>
      </p:sp>
      <p:pic>
        <p:nvPicPr>
          <p:cNvPr id="5" name="Содержимое 4" descr="SDC11467"/>
          <p:cNvPicPr>
            <a:picLocks noGrp="1"/>
          </p:cNvPicPr>
          <p:nvPr>
            <p:ph sz="half" idx="2"/>
          </p:nvPr>
        </p:nvPicPr>
        <p:blipFill>
          <a:blip r:embed="rId2" cstate="print"/>
          <a:srcRect l="3084" t="37219" r="5655" b="17311"/>
          <a:stretch>
            <a:fillRect/>
          </a:stretch>
        </p:blipFill>
        <p:spPr bwMode="auto">
          <a:xfrm>
            <a:off x="4644008" y="980728"/>
            <a:ext cx="4499992" cy="280831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Рисунок 7" descr="http://www.nextonmarket.com/u/3571/p/640x480/eb6eec4b5b90e71ef5d4bc864b2103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389436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 b="33168"/>
          <a:stretch>
            <a:fillRect/>
          </a:stretch>
        </p:blipFill>
        <p:spPr bwMode="auto">
          <a:xfrm>
            <a:off x="4644008" y="4077072"/>
            <a:ext cx="449999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6512" y="-27384"/>
            <a:ext cx="8229600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Узлы внесения </a:t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удобрений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35496" y="1600201"/>
            <a:ext cx="3970784" cy="1252736"/>
          </a:xfrm>
        </p:spPr>
        <p:txBody>
          <a:bodyPr/>
          <a:lstStyle/>
          <a:p>
            <a:pPr>
              <a:buNone/>
            </a:pPr>
            <a:r>
              <a:rPr lang="ru-RU" sz="3000" dirty="0" err="1" smtClean="0">
                <a:latin typeface="Calibri Light" pitchFamily="34" charset="0"/>
              </a:rPr>
              <a:t>Фертигационный</a:t>
            </a:r>
            <a:r>
              <a:rPr lang="ru-RU" sz="3000" dirty="0" smtClean="0">
                <a:latin typeface="Calibri Light" pitchFamily="34" charset="0"/>
              </a:rPr>
              <a:t> бак</a:t>
            </a:r>
          </a:p>
          <a:p>
            <a:pPr>
              <a:buNone/>
            </a:pPr>
            <a:r>
              <a:rPr lang="ru-RU" sz="3000" dirty="0" smtClean="0">
                <a:latin typeface="Calibri Light" pitchFamily="34" charset="0"/>
              </a:rPr>
              <a:t> </a:t>
            </a:r>
            <a:endParaRPr lang="ru-RU" sz="2000" dirty="0">
              <a:latin typeface="Calibri Light" pitchFamily="34" charset="0"/>
            </a:endParaRPr>
          </a:p>
        </p:txBody>
      </p:sp>
      <p:pic>
        <p:nvPicPr>
          <p:cNvPr id="8" name="Рисунок 7" descr="C:\Users\user\Desktop\Семинар 2014 Мирошниченко\узел внесения удобрений\Фертибак\Изображение 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0"/>
            <a:ext cx="392392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15871" r="15433"/>
          <a:stretch>
            <a:fillRect/>
          </a:stretch>
        </p:blipFill>
        <p:spPr bwMode="auto">
          <a:xfrm>
            <a:off x="0" y="3143250"/>
            <a:ext cx="33909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3929" y="3717032"/>
            <a:ext cx="522007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6512" y="-27384"/>
            <a:ext cx="4392488" cy="1143000"/>
          </a:xfrm>
        </p:spPr>
        <p:txBody>
          <a:bodyPr/>
          <a:lstStyle/>
          <a:p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Узлы внесения удобрений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3000" dirty="0" err="1" smtClean="0">
                <a:latin typeface="Calibri Light" pitchFamily="34" charset="0"/>
              </a:rPr>
              <a:t>Фертигационный</a:t>
            </a:r>
            <a:r>
              <a:rPr lang="ru-RU" sz="3000" dirty="0" smtClean="0">
                <a:latin typeface="Calibri Light" pitchFamily="34" charset="0"/>
              </a:rPr>
              <a:t> насос</a:t>
            </a: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Calibri Light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19375" t="7878" r="31609" b="14897"/>
          <a:stretch>
            <a:fillRect/>
          </a:stretch>
        </p:blipFill>
        <p:spPr bwMode="auto">
          <a:xfrm>
            <a:off x="5724128" y="188640"/>
            <a:ext cx="3168352" cy="249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2708920"/>
            <a:ext cx="8280920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ntent Placeholder 2">
            <a:extLst>
              <a:ext uri="{FF2B5EF4-FFF2-40B4-BE49-F238E27FC236}">
                <a16:creationId xmlns="" xmlns:a16="http://schemas.microsoft.com/office/drawing/2014/main" id="{0F37902F-A9D8-4E84-8696-7561CADB33BA}"/>
              </a:ext>
            </a:extLst>
          </p:cNvPr>
          <p:cNvSpPr txBox="1">
            <a:spLocks/>
          </p:cNvSpPr>
          <p:nvPr/>
        </p:nvSpPr>
        <p:spPr>
          <a:xfrm>
            <a:off x="185738" y="1341438"/>
            <a:ext cx="8915400" cy="5207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sr-Cyrl-R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0" name="7-Point Star 6">
            <a:extLst>
              <a:ext uri="{FF2B5EF4-FFF2-40B4-BE49-F238E27FC236}">
                <a16:creationId xmlns="" xmlns:a16="http://schemas.microsoft.com/office/drawing/2014/main" id="{4A337906-D896-4A92-89CC-DC56A258ECC1}"/>
              </a:ext>
            </a:extLst>
          </p:cNvPr>
          <p:cNvSpPr/>
          <p:nvPr/>
        </p:nvSpPr>
        <p:spPr>
          <a:xfrm rot="754736">
            <a:off x="615612" y="2021103"/>
            <a:ext cx="2533650" cy="2300287"/>
          </a:xfrm>
          <a:prstGeom prst="star7">
            <a:avLst>
              <a:gd name="adj" fmla="val 26588"/>
              <a:gd name="hf" fmla="val 102572"/>
              <a:gd name="vf" fmla="val 10521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1" name="Rectangle 7">
            <a:extLst>
              <a:ext uri="{FF2B5EF4-FFF2-40B4-BE49-F238E27FC236}">
                <a16:creationId xmlns="" xmlns:a16="http://schemas.microsoft.com/office/drawing/2014/main" id="{3763049B-965B-4E4A-84C8-FF1D25CAE7D9}"/>
              </a:ext>
            </a:extLst>
          </p:cNvPr>
          <p:cNvSpPr/>
          <p:nvPr/>
        </p:nvSpPr>
        <p:spPr>
          <a:xfrm>
            <a:off x="1170972" y="2546793"/>
            <a:ext cx="1424494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</a:t>
            </a:r>
          </a:p>
          <a:p>
            <a:pPr algn="ctr" eaLnBrk="1" hangingPunct="1"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контроль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2" name="Rectangle 8">
            <a:extLst>
              <a:ext uri="{FF2B5EF4-FFF2-40B4-BE49-F238E27FC236}">
                <a16:creationId xmlns="" xmlns:a16="http://schemas.microsoft.com/office/drawing/2014/main" id="{1A3F6762-3A60-46E0-A847-DD1331840CB6}"/>
              </a:ext>
            </a:extLst>
          </p:cNvPr>
          <p:cNvSpPr/>
          <p:nvPr/>
        </p:nvSpPr>
        <p:spPr>
          <a:xfrm>
            <a:off x="7293129" y="2530052"/>
            <a:ext cx="8899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sr-Cyrl-R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</a:p>
        </p:txBody>
      </p:sp>
      <p:sp>
        <p:nvSpPr>
          <p:cNvPr id="73" name="Curved Down Arrow 9">
            <a:extLst>
              <a:ext uri="{FF2B5EF4-FFF2-40B4-BE49-F238E27FC236}">
                <a16:creationId xmlns="" xmlns:a16="http://schemas.microsoft.com/office/drawing/2014/main" id="{116A3A8F-51B7-4CAE-BFDC-F26F675277A7}"/>
              </a:ext>
            </a:extLst>
          </p:cNvPr>
          <p:cNvSpPr/>
          <p:nvPr/>
        </p:nvSpPr>
        <p:spPr>
          <a:xfrm rot="14993100">
            <a:off x="6316886" y="2751738"/>
            <a:ext cx="1216025" cy="7318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 11">
            <a:extLst>
              <a:ext uri="{FF2B5EF4-FFF2-40B4-BE49-F238E27FC236}">
                <a16:creationId xmlns="" xmlns:a16="http://schemas.microsoft.com/office/drawing/2014/main" id="{145B8A93-D53A-4E0D-B4DD-EDC5A28DA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085184"/>
            <a:ext cx="25105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b="1" dirty="0"/>
              <a:t>Регулирует </a:t>
            </a:r>
            <a:r>
              <a:rPr lang="ru-RU" altLang="en-US" b="1" dirty="0" err="1"/>
              <a:t>рН</a:t>
            </a:r>
            <a:r>
              <a:rPr lang="ru-RU" altLang="en-US" b="1" dirty="0"/>
              <a:t> </a:t>
            </a:r>
            <a:r>
              <a:rPr lang="ru-RU" altLang="en-US" b="1" dirty="0" smtClean="0"/>
              <a:t>поливной </a:t>
            </a:r>
            <a:r>
              <a:rPr lang="ru-RU" altLang="en-US" b="1" dirty="0"/>
              <a:t>воды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b="1" dirty="0"/>
              <a:t>до оптимального уровня</a:t>
            </a:r>
            <a:endParaRPr lang="sr-Latn-RS" altLang="en-US" b="1" dirty="0"/>
          </a:p>
        </p:txBody>
      </p:sp>
      <p:sp>
        <p:nvSpPr>
          <p:cNvPr id="75" name="Rectangle 12">
            <a:extLst>
              <a:ext uri="{FF2B5EF4-FFF2-40B4-BE49-F238E27FC236}">
                <a16:creationId xmlns="" xmlns:a16="http://schemas.microsoft.com/office/drawing/2014/main" id="{A70BD8C7-33F3-4424-9DB9-CAF192E08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3" y="3933056"/>
            <a:ext cx="252243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b="1" dirty="0"/>
              <a:t>Высокая концентрация активных веществ в удобрении</a:t>
            </a:r>
            <a:r>
              <a:rPr lang="sr-Latn-RS" altLang="en-US" b="1" dirty="0"/>
              <a:t>, </a:t>
            </a:r>
            <a:r>
              <a:rPr lang="ru-RU" altLang="en-US" b="1" dirty="0"/>
              <a:t>идеальное соотношение питательных элементов и микроэлементов</a:t>
            </a:r>
            <a:endParaRPr lang="sr-Cyrl-RS" altLang="en-US" b="1" dirty="0"/>
          </a:p>
        </p:txBody>
      </p:sp>
      <p:sp>
        <p:nvSpPr>
          <p:cNvPr id="76" name="Rectangle 13">
            <a:extLst>
              <a:ext uri="{FF2B5EF4-FFF2-40B4-BE49-F238E27FC236}">
                <a16:creationId xmlns="" xmlns:a16="http://schemas.microsoft.com/office/drawing/2014/main" id="{D791C777-7EDE-4E43-87F4-205E705C3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132" y="4797152"/>
            <a:ext cx="31930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b="1" dirty="0" smtClean="0"/>
              <a:t>Баланс элементов по фазам развития ФИТОФЕРТ </a:t>
            </a:r>
            <a:r>
              <a:rPr lang="ru-RU" altLang="en-US" b="1" dirty="0"/>
              <a:t>АКТИВ 15-5-33</a:t>
            </a:r>
            <a:endParaRPr lang="sr-Latn-RS" altLang="en-US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RS" altLang="en-US" b="1" dirty="0"/>
              <a:t>N:K</a:t>
            </a:r>
            <a:r>
              <a:rPr lang="sr-Cyrl-RS" altLang="en-US" b="1" dirty="0"/>
              <a:t> - </a:t>
            </a:r>
            <a:r>
              <a:rPr lang="sr-Latn-RS" altLang="en-US" b="1" dirty="0"/>
              <a:t>1:2</a:t>
            </a:r>
            <a:endParaRPr lang="en-US" altLang="en-US" dirty="0"/>
          </a:p>
        </p:txBody>
      </p:sp>
      <p:pic>
        <p:nvPicPr>
          <p:cNvPr id="77" name="Picture 5">
            <a:extLst>
              <a:ext uri="{FF2B5EF4-FFF2-40B4-BE49-F238E27FC236}">
                <a16:creationId xmlns="" xmlns:a16="http://schemas.microsoft.com/office/drawing/2014/main" id="{403C835A-1028-4C39-8C3A-0CDC399C3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56792"/>
            <a:ext cx="1971637" cy="3184194"/>
          </a:xfrm>
          <a:prstGeom prst="rect">
            <a:avLst/>
          </a:prstGeom>
        </p:spPr>
      </p:pic>
      <p:sp>
        <p:nvSpPr>
          <p:cNvPr id="78" name="Заголовок 77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lvl="0"/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err="1" smtClean="0"/>
              <a:t>Водорастворимость</a:t>
            </a:r>
            <a:r>
              <a:rPr lang="sr-Latn-RS" sz="3000" b="1" dirty="0" smtClean="0"/>
              <a:t>, </a:t>
            </a:r>
            <a:r>
              <a:rPr lang="ru-RU" sz="3000" b="1" dirty="0" smtClean="0"/>
              <a:t>регулировка</a:t>
            </a:r>
            <a:r>
              <a:rPr lang="sr-Latn-RS" sz="3000" b="1" dirty="0" smtClean="0"/>
              <a:t> EC </a:t>
            </a:r>
            <a:r>
              <a:rPr lang="ru-RU" sz="3000" b="1" dirty="0" smtClean="0"/>
              <a:t>и</a:t>
            </a:r>
            <a:r>
              <a:rPr lang="sr-Latn-RS" sz="3000" b="1" dirty="0" smtClean="0"/>
              <a:t> pH </a:t>
            </a:r>
            <a:r>
              <a:rPr lang="ru-RU" sz="3000" b="1" dirty="0" smtClean="0"/>
              <a:t>поливной воды</a:t>
            </a:r>
            <a:r>
              <a:rPr lang="sr-Cyrl-RS" sz="3000" b="1" dirty="0" smtClean="0"/>
              <a:t/>
            </a:r>
            <a:br>
              <a:rPr lang="sr-Cyrl-RS" sz="3000" b="1" dirty="0" smtClean="0"/>
            </a:br>
            <a:endParaRPr lang="ru-RU" sz="3000" dirty="0"/>
          </a:p>
        </p:txBody>
      </p:sp>
    </p:spTree>
    <p:extLst>
      <p:ext uri="{BB962C8B-B14F-4D97-AF65-F5344CB8AC3E}">
        <p14:creationId xmlns="" xmlns:p14="http://schemas.microsoft.com/office/powerpoint/2010/main" val="749722487"/>
      </p:ext>
    </p:extLst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6512" y="-27384"/>
            <a:ext cx="4392488" cy="1143000"/>
          </a:xfrm>
        </p:spPr>
        <p:txBody>
          <a:bodyPr/>
          <a:lstStyle/>
          <a:p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Узлы внесения удобрений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3000" dirty="0" smtClean="0">
                <a:latin typeface="Calibri Light" pitchFamily="34" charset="0"/>
              </a:rPr>
              <a:t>Растворный узел </a:t>
            </a:r>
            <a:r>
              <a:rPr lang="ru-RU" sz="3000" dirty="0" err="1" smtClean="0">
                <a:latin typeface="Calibri Light" pitchFamily="34" charset="0"/>
              </a:rPr>
              <a:t>АгроДжет</a:t>
            </a:r>
            <a:endParaRPr lang="ru-RU" sz="3000" dirty="0" smtClean="0">
              <a:latin typeface="Calibri Light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Calibri Light" pitchFamily="34" charset="0"/>
            </a:endParaRPr>
          </a:p>
        </p:txBody>
      </p:sp>
      <p:pic>
        <p:nvPicPr>
          <p:cNvPr id="10" name="Рисунок 9" descr="לכידה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0"/>
            <a:ext cx="350605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4984"/>
            <a:ext cx="914400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sz="half" idx="1"/>
          </p:nvPr>
        </p:nvSpPr>
        <p:spPr>
          <a:xfrm>
            <a:off x="216024" y="1600200"/>
            <a:ext cx="8748464" cy="4997152"/>
          </a:xfrm>
        </p:spPr>
        <p:txBody>
          <a:bodyPr/>
          <a:lstStyle/>
          <a:p>
            <a:pPr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b="1" dirty="0" smtClean="0"/>
              <a:t>	</a:t>
            </a: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ЮГПОЛИВ основана в 2007 году и в настоящий момент одной из ведущих инжиниринговых ирригационных компаний в России</a:t>
            </a:r>
          </a:p>
          <a:p>
            <a:pPr algn="just">
              <a:spcBef>
                <a:spcPts val="0"/>
              </a:spcBef>
              <a:buNone/>
            </a:pPr>
            <a:endParaRPr lang="en-US" sz="2500" dirty="0" smtClean="0">
              <a:latin typeface="Calibri Light" pitchFamily="34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Char char="Ø"/>
            </a:pPr>
            <a:r>
              <a:rPr lang="en-US" sz="2500" dirty="0" smtClean="0">
                <a:latin typeface="Calibri Light" pitchFamily="34" charset="0"/>
                <a:cs typeface="Times New Roman" pitchFamily="18" charset="0"/>
              </a:rPr>
              <a:t>	</a:t>
            </a: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В штате нашей компании работает свыше 50 человек, специализация и стаж работы ведущих специалистов более 10 лет.</a:t>
            </a:r>
          </a:p>
          <a:p>
            <a:pPr algn="just">
              <a:spcBef>
                <a:spcPts val="0"/>
              </a:spcBef>
              <a:buNone/>
            </a:pPr>
            <a:endParaRPr lang="ru-RU" sz="2500" dirty="0" smtClean="0">
              <a:latin typeface="Calibri Light" pitchFamily="34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За указанный период спроектировано и установлено систем орошения на площади свыше 25 000 га по всей территории России и странах СНГ.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Ø"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None/>
            </a:pPr>
            <a:endParaRPr lang="ru-RU" sz="2400" b="1" dirty="0" smtClean="0"/>
          </a:p>
          <a:p>
            <a:pPr algn="ctr">
              <a:spcBef>
                <a:spcPts val="0"/>
              </a:spcBef>
            </a:pPr>
            <a:endParaRPr lang="ru-RU" sz="2400" b="1" dirty="0"/>
          </a:p>
        </p:txBody>
      </p:sp>
      <p:pic>
        <p:nvPicPr>
          <p:cNvPr id="4" name="Рисунок 3" descr="C:\Users\Пользователь\Desktop\2016\Blank Юг-полив горизонт шапка 2016_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6512" y="-27384"/>
            <a:ext cx="4392488" cy="1143000"/>
          </a:xfrm>
        </p:spPr>
        <p:txBody>
          <a:bodyPr/>
          <a:lstStyle/>
          <a:p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Узлы внесения удобрений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3000" dirty="0" smtClean="0">
                <a:latin typeface="Calibri Light" pitchFamily="34" charset="0"/>
              </a:rPr>
              <a:t>Узел предварительного смешивания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 smtClean="0">
                <a:latin typeface="Calibri Light" pitchFamily="34" charset="0"/>
              </a:rPr>
              <a:t> Маточные баки</a:t>
            </a:r>
          </a:p>
          <a:p>
            <a:pPr>
              <a:buNone/>
            </a:pPr>
            <a:endParaRPr lang="ru-RU" sz="3000" dirty="0" smtClean="0">
              <a:latin typeface="Calibri Light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Calibri Light" pitchFamily="34" charset="0"/>
            </a:endParaRPr>
          </a:p>
        </p:txBody>
      </p:sp>
      <p:pic>
        <p:nvPicPr>
          <p:cNvPr id="6" name="Рисунок 5" descr="IMG_20160417_143830_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356992"/>
            <a:ext cx="385192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_20150320_155434"/>
          <p:cNvPicPr/>
          <p:nvPr/>
        </p:nvPicPr>
        <p:blipFill>
          <a:blip r:embed="rId3" cstate="print"/>
          <a:srcRect l="39816" t="26997" b="11827"/>
          <a:stretch>
            <a:fillRect/>
          </a:stretch>
        </p:blipFill>
        <p:spPr bwMode="auto">
          <a:xfrm>
            <a:off x="0" y="4003482"/>
            <a:ext cx="4982017" cy="28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SC03832"/>
          <p:cNvPicPr/>
          <p:nvPr/>
        </p:nvPicPr>
        <p:blipFill>
          <a:blip r:embed="rId4" cstate="print"/>
          <a:srcRect r="6076" b="5292"/>
          <a:stretch>
            <a:fillRect/>
          </a:stretch>
        </p:blipFill>
        <p:spPr bwMode="auto">
          <a:xfrm>
            <a:off x="5148064" y="0"/>
            <a:ext cx="399593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6512" y="-27384"/>
            <a:ext cx="4474840" cy="1143000"/>
          </a:xfrm>
        </p:spPr>
        <p:txBody>
          <a:bodyPr/>
          <a:lstStyle/>
          <a:p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Капельные линии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35496" y="1412776"/>
            <a:ext cx="4244280" cy="964703"/>
          </a:xfrm>
        </p:spPr>
        <p:txBody>
          <a:bodyPr/>
          <a:lstStyle/>
          <a:p>
            <a:pPr>
              <a:buNone/>
            </a:pPr>
            <a:r>
              <a:rPr lang="ru-RU" sz="3000" dirty="0" smtClean="0">
                <a:latin typeface="Calibri Light" pitchFamily="34" charset="0"/>
              </a:rPr>
              <a:t>Некомпенсированные</a:t>
            </a: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Calibri Light" pitchFamily="34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6096" y="0"/>
            <a:ext cx="3707904" cy="270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60848"/>
            <a:ext cx="365428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944" y="3198635"/>
            <a:ext cx="4932040" cy="354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6512" y="-27384"/>
            <a:ext cx="4896544" cy="1143000"/>
          </a:xfrm>
        </p:spPr>
        <p:txBody>
          <a:bodyPr/>
          <a:lstStyle/>
          <a:p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Капельные линии компенсированные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pic>
        <p:nvPicPr>
          <p:cNvPr id="6" name="Picture 17" descr="_C4R0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60212"/>
            <a:ext cx="3851920" cy="286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_C4R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645024"/>
            <a:ext cx="3707904" cy="310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49080"/>
            <a:ext cx="529208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1340768"/>
            <a:ext cx="4824536" cy="270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6512" y="-27384"/>
            <a:ext cx="4474840" cy="1143000"/>
          </a:xfrm>
        </p:spPr>
        <p:txBody>
          <a:bodyPr/>
          <a:lstStyle/>
          <a:p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Капельные линии – внешние капельницы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0" y="2204864"/>
          <a:ext cx="3995936" cy="2916465"/>
        </p:xfrm>
        <a:graphic>
          <a:graphicData uri="http://schemas.openxmlformats.org/presentationml/2006/ole">
            <p:oleObj spid="_x0000_s45057" name="Точечный рисунок" r:id="rId3" imgW="11476190" imgH="8333333" progId="PBrush">
              <p:embed/>
            </p:oleObj>
          </a:graphicData>
        </a:graphic>
      </p:graphicFrame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4657235" y="0"/>
          <a:ext cx="4486766" cy="2996952"/>
        </p:xfrm>
        <a:graphic>
          <a:graphicData uri="http://schemas.openxmlformats.org/presentationml/2006/ole">
            <p:oleObj spid="_x0000_s45059" name="Точечный рисунок" r:id="rId4" imgW="3209524" imgH="2114845" progId="PBrush">
              <p:embed/>
            </p:oleObj>
          </a:graphicData>
        </a:graphic>
      </p:graphicFrame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3205" y="3068960"/>
            <a:ext cx="5040795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/>
          <a:lstStyle/>
          <a:p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Системы автоматизации и контроля полива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98830"/>
            <a:ext cx="3200288" cy="413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888" y="1700808"/>
            <a:ext cx="52482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36512" y="44624"/>
            <a:ext cx="8229600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Системы автоматизации и контроля полива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SzPct val="75000"/>
              <a:buNone/>
              <a:defRPr/>
            </a:pPr>
            <a:endParaRPr lang="en-US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u="sng" dirty="0" smtClean="0">
              <a:latin typeface="Calibri Light" pitchFamily="34" charset="0"/>
            </a:endParaRPr>
          </a:p>
          <a:p>
            <a:endParaRPr lang="ru-RU" sz="1600" u="sng" dirty="0" smtClean="0">
              <a:latin typeface="Calibri Light" pitchFamily="34" charset="0"/>
            </a:endParaRPr>
          </a:p>
          <a:p>
            <a:endParaRPr lang="ru-RU" sz="1600" u="sng" dirty="0" smtClean="0">
              <a:latin typeface="Calibri Light" pitchFamily="34" charset="0"/>
            </a:endParaRPr>
          </a:p>
          <a:p>
            <a:endParaRPr lang="ru-RU" sz="1600" u="sng" dirty="0" smtClean="0">
              <a:latin typeface="Calibri Light" pitchFamily="34" charset="0"/>
            </a:endParaRPr>
          </a:p>
          <a:p>
            <a:endParaRPr lang="ru-RU" sz="1600" u="sng" dirty="0" smtClean="0">
              <a:latin typeface="Calibri Light" pitchFamily="34" charset="0"/>
            </a:endParaRPr>
          </a:p>
          <a:p>
            <a:r>
              <a:rPr lang="ru-RU" sz="1600" u="sng" dirty="0" smtClean="0">
                <a:latin typeface="Calibri Light" pitchFamily="34" charset="0"/>
              </a:rPr>
              <a:t>Возможности управления контролера </a:t>
            </a:r>
            <a:endParaRPr lang="ru-RU" sz="1600" dirty="0" smtClean="0">
              <a:latin typeface="Calibri Light" pitchFamily="34" charset="0"/>
            </a:endParaRPr>
          </a:p>
          <a:p>
            <a:pPr lvl="0"/>
            <a:r>
              <a:rPr lang="ru-RU" sz="1600" dirty="0" smtClean="0">
                <a:latin typeface="Calibri Light" pitchFamily="34" charset="0"/>
              </a:rPr>
              <a:t>До 50 линий орошения</a:t>
            </a:r>
          </a:p>
          <a:p>
            <a:pPr lvl="0"/>
            <a:r>
              <a:rPr lang="ru-RU" sz="1600" dirty="0" smtClean="0">
                <a:latin typeface="Calibri Light" pitchFamily="34" charset="0"/>
              </a:rPr>
              <a:t>До 200 оросительных клапанов</a:t>
            </a:r>
          </a:p>
          <a:p>
            <a:pPr lvl="0"/>
            <a:r>
              <a:rPr lang="ru-RU" sz="1600" dirty="0" smtClean="0">
                <a:latin typeface="Calibri Light" pitchFamily="34" charset="0"/>
              </a:rPr>
              <a:t>До 100 счетчиков воды</a:t>
            </a:r>
          </a:p>
          <a:p>
            <a:pPr lvl="0"/>
            <a:r>
              <a:rPr lang="ru-RU" sz="1600" dirty="0" smtClean="0">
                <a:latin typeface="Calibri Light" pitchFamily="34" charset="0"/>
              </a:rPr>
              <a:t>Внесение удобрений</a:t>
            </a:r>
          </a:p>
          <a:p>
            <a:pPr lvl="1"/>
            <a:r>
              <a:rPr lang="ru-RU" sz="1600" dirty="0" smtClean="0">
                <a:latin typeface="Calibri Light" pitchFamily="34" charset="0"/>
              </a:rPr>
              <a:t>До 40  </a:t>
            </a:r>
            <a:r>
              <a:rPr lang="ru-RU" sz="1600" dirty="0" err="1" smtClean="0">
                <a:latin typeface="Calibri Light" pitchFamily="34" charset="0"/>
              </a:rPr>
              <a:t>фертигационных</a:t>
            </a:r>
            <a:r>
              <a:rPr lang="ru-RU" sz="1600" dirty="0" smtClean="0">
                <a:latin typeface="Calibri Light" pitchFamily="34" charset="0"/>
              </a:rPr>
              <a:t> баков</a:t>
            </a:r>
          </a:p>
          <a:p>
            <a:pPr lvl="1"/>
            <a:r>
              <a:rPr lang="ru-RU" sz="1600" dirty="0" smtClean="0">
                <a:latin typeface="Calibri Light" pitchFamily="34" charset="0"/>
              </a:rPr>
              <a:t>До 8 Растворных узлов </a:t>
            </a:r>
          </a:p>
          <a:p>
            <a:pPr lvl="0"/>
            <a:r>
              <a:rPr lang="ru-RU" sz="1600" dirty="0" smtClean="0">
                <a:latin typeface="Calibri Light" pitchFamily="34" charset="0"/>
              </a:rPr>
              <a:t>До 5 насосных станций</a:t>
            </a:r>
          </a:p>
          <a:p>
            <a:pPr lvl="0"/>
            <a:r>
              <a:rPr lang="ru-RU" sz="1600" dirty="0" smtClean="0">
                <a:latin typeface="Calibri Light" pitchFamily="34" charset="0"/>
              </a:rPr>
              <a:t>Контроль </a:t>
            </a:r>
            <a:r>
              <a:rPr lang="en-US" sz="1600" dirty="0" smtClean="0">
                <a:latin typeface="Calibri Light" pitchFamily="34" charset="0"/>
              </a:rPr>
              <a:t>EC/PH </a:t>
            </a:r>
            <a:endParaRPr lang="ru-RU" sz="1600" dirty="0" smtClean="0">
              <a:latin typeface="Calibri Light" pitchFamily="34" charset="0"/>
            </a:endParaRPr>
          </a:p>
          <a:p>
            <a:r>
              <a:rPr lang="ru-RU" sz="1600" dirty="0" smtClean="0">
                <a:latin typeface="Calibri Light" pitchFamily="34" charset="0"/>
              </a:rPr>
              <a:t>До 2</a:t>
            </a:r>
            <a:r>
              <a:rPr lang="en-US" sz="1600" dirty="0" smtClean="0">
                <a:latin typeface="Calibri Light" pitchFamily="34" charset="0"/>
              </a:rPr>
              <a:t>00 </a:t>
            </a:r>
            <a:r>
              <a:rPr lang="ru-RU" sz="1600" dirty="0" smtClean="0">
                <a:latin typeface="Calibri Light" pitchFamily="34" charset="0"/>
              </a:rPr>
              <a:t>оросительных и </a:t>
            </a:r>
            <a:r>
              <a:rPr lang="ru-RU" sz="1600" dirty="0" err="1" smtClean="0">
                <a:latin typeface="Calibri Light" pitchFamily="34" charset="0"/>
              </a:rPr>
              <a:t>фертигационных</a:t>
            </a:r>
            <a:r>
              <a:rPr lang="ru-RU" sz="1600" dirty="0" smtClean="0">
                <a:latin typeface="Calibri Light" pitchFamily="34" charset="0"/>
              </a:rPr>
              <a:t> программ</a:t>
            </a:r>
          </a:p>
          <a:p>
            <a:endParaRPr lang="ru-RU" dirty="0"/>
          </a:p>
        </p:txBody>
      </p:sp>
      <p:pic>
        <p:nvPicPr>
          <p:cNvPr id="6" name="Picture 7" descr="C:\Users\sharon\Dropbox\Ag brochures\Photos\Open field screen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434094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548680"/>
            <a:ext cx="3816424" cy="296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97152"/>
          </a:xfrm>
        </p:spPr>
        <p:txBody>
          <a:bodyPr/>
          <a:lstStyle/>
          <a:p>
            <a:pPr>
              <a:buNone/>
            </a:pPr>
            <a:endParaRPr lang="ru-RU" sz="3600" u="sng" dirty="0" smtClean="0">
              <a:hlinkClick r:id="rId2"/>
            </a:endParaRPr>
          </a:p>
          <a:p>
            <a:pPr>
              <a:buNone/>
            </a:pPr>
            <a:r>
              <a:rPr lang="en-US" sz="3600" b="1" u="sng" dirty="0" smtClean="0">
                <a:hlinkClick r:id="rId2"/>
              </a:rPr>
              <a:t>www</a:t>
            </a:r>
            <a:r>
              <a:rPr lang="ru-RU" sz="3600" b="1" u="sng" dirty="0" smtClean="0">
                <a:hlinkClick r:id="rId2"/>
              </a:rPr>
              <a:t>.</a:t>
            </a:r>
            <a:r>
              <a:rPr lang="en-US" sz="3600" b="1" u="sng" dirty="0" err="1" smtClean="0">
                <a:hlinkClick r:id="rId2"/>
              </a:rPr>
              <a:t>yug</a:t>
            </a:r>
            <a:r>
              <a:rPr lang="ru-RU" sz="3600" b="1" u="sng" dirty="0" smtClean="0">
                <a:hlinkClick r:id="rId2"/>
              </a:rPr>
              <a:t>-</a:t>
            </a:r>
            <a:r>
              <a:rPr lang="en-US" sz="3600" b="1" u="sng" dirty="0" err="1" smtClean="0">
                <a:hlinkClick r:id="rId2"/>
              </a:rPr>
              <a:t>poliv</a:t>
            </a:r>
            <a:r>
              <a:rPr lang="ru-RU" sz="3600" b="1" u="sng" dirty="0" smtClean="0">
                <a:hlinkClick r:id="rId2"/>
              </a:rPr>
              <a:t>.</a:t>
            </a:r>
            <a:r>
              <a:rPr lang="en-US" sz="3600" b="1" u="sng" dirty="0" err="1" smtClean="0">
                <a:hlinkClick r:id="rId2"/>
              </a:rPr>
              <a:t>ru</a:t>
            </a:r>
            <a:r>
              <a:rPr lang="ru-RU" sz="3600" b="1" dirty="0" smtClean="0"/>
              <a:t>      </a:t>
            </a:r>
            <a:r>
              <a:rPr lang="ru-RU" sz="2600" b="1" dirty="0" smtClean="0"/>
              <a:t>- системы орошения открытого 				     грунта                               </a:t>
            </a:r>
          </a:p>
          <a:p>
            <a:pPr>
              <a:buNone/>
            </a:pPr>
            <a:r>
              <a:rPr lang="en-US" sz="3600" b="1" u="sng" dirty="0" smtClean="0">
                <a:hlinkClick r:id="rId3"/>
              </a:rPr>
              <a:t>www</a:t>
            </a:r>
            <a:r>
              <a:rPr lang="ru-RU" sz="3600" b="1" u="sng" dirty="0" smtClean="0">
                <a:hlinkClick r:id="rId3"/>
              </a:rPr>
              <a:t>.</a:t>
            </a:r>
            <a:r>
              <a:rPr lang="en-US" sz="3600" b="1" u="sng" dirty="0" err="1" smtClean="0">
                <a:hlinkClick r:id="rId3"/>
              </a:rPr>
              <a:t>korolevagro</a:t>
            </a:r>
            <a:r>
              <a:rPr lang="ru-RU" sz="3600" b="1" u="sng" dirty="0" smtClean="0">
                <a:hlinkClick r:id="rId3"/>
              </a:rPr>
              <a:t>.</a:t>
            </a:r>
            <a:r>
              <a:rPr lang="en-US" sz="3600" b="1" u="sng" dirty="0" err="1" smtClean="0">
                <a:hlinkClick r:id="rId3"/>
              </a:rPr>
              <a:t>ru</a:t>
            </a:r>
            <a:r>
              <a:rPr lang="ru-RU" sz="3600" dirty="0" smtClean="0"/>
              <a:t> -</a:t>
            </a:r>
            <a:r>
              <a:rPr lang="ru-RU" sz="2600" b="1" dirty="0" smtClean="0"/>
              <a:t> современное оборудование 				      для теплиц</a:t>
            </a:r>
          </a:p>
          <a:p>
            <a:pPr>
              <a:buNone/>
            </a:pPr>
            <a:r>
              <a:rPr lang="en-US" sz="3600" b="1" u="sng" dirty="0" smtClean="0">
                <a:hlinkClick r:id="rId4"/>
              </a:rPr>
              <a:t>www</a:t>
            </a:r>
            <a:r>
              <a:rPr lang="ru-RU" sz="3600" b="1" u="sng" dirty="0" smtClean="0">
                <a:hlinkClick r:id="rId4"/>
              </a:rPr>
              <a:t>.</a:t>
            </a:r>
            <a:r>
              <a:rPr lang="en-US" sz="3600" b="1" u="sng" dirty="0" err="1" smtClean="0">
                <a:hlinkClick r:id="rId4"/>
              </a:rPr>
              <a:t>fitofert</a:t>
            </a:r>
            <a:r>
              <a:rPr lang="ru-RU" sz="3600" b="1" u="sng" dirty="0" smtClean="0">
                <a:hlinkClick r:id="rId4"/>
              </a:rPr>
              <a:t>.</a:t>
            </a:r>
            <a:r>
              <a:rPr lang="en-US" sz="3600" b="1" u="sng" dirty="0" err="1" smtClean="0">
                <a:hlinkClick r:id="rId4"/>
              </a:rPr>
              <a:t>ru</a:t>
            </a:r>
            <a:r>
              <a:rPr lang="ru-RU" sz="3600" b="1" dirty="0" smtClean="0"/>
              <a:t> </a:t>
            </a:r>
            <a:r>
              <a:rPr lang="ru-RU" sz="3600" dirty="0" smtClean="0"/>
              <a:t>	   -</a:t>
            </a:r>
            <a:r>
              <a:rPr lang="ru-RU" sz="2500" b="1" dirty="0" smtClean="0"/>
              <a:t> комплексные удобрения и 					      биостимуляторы</a:t>
            </a:r>
          </a:p>
          <a:p>
            <a:pPr>
              <a:buNone/>
            </a:pPr>
            <a:r>
              <a:rPr lang="en-US" sz="3600" b="1" u="sng" dirty="0" smtClean="0">
                <a:hlinkClick r:id="rId5"/>
              </a:rPr>
              <a:t>www</a:t>
            </a:r>
            <a:r>
              <a:rPr lang="ru-RU" sz="3600" b="1" u="sng" dirty="0" smtClean="0">
                <a:hlinkClick r:id="rId5"/>
              </a:rPr>
              <a:t>.</a:t>
            </a:r>
            <a:r>
              <a:rPr lang="ru-RU" sz="3600" b="1" u="sng" dirty="0" err="1" smtClean="0">
                <a:hlinkClick r:id="rId5"/>
              </a:rPr>
              <a:t>фриго.рф</a:t>
            </a:r>
            <a:r>
              <a:rPr lang="ru-RU" sz="3600" b="1" dirty="0" smtClean="0"/>
              <a:t>          </a:t>
            </a:r>
            <a:r>
              <a:rPr lang="ru-RU" sz="2500" b="1" dirty="0" smtClean="0"/>
              <a:t>-  саженцы ягодных культур</a:t>
            </a:r>
          </a:p>
          <a:p>
            <a:pPr algn="ctr">
              <a:buNone/>
            </a:pPr>
            <a:endParaRPr lang="ru-RU" sz="5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225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\\SERVER-SOUTH\Public\Temp\Нина Бородина\Нина\2.ЮГ-ПОЛИВ\Фотобанк\Культуры\Капельное орошение и яблоки2_smal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864"/>
            <a:ext cx="2195736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одзаголовок 7"/>
          <p:cNvSpPr>
            <a:spLocks noGrp="1"/>
          </p:cNvSpPr>
          <p:nvPr>
            <p:ph idx="4294967295"/>
          </p:nvPr>
        </p:nvSpPr>
        <p:spPr>
          <a:xfrm>
            <a:off x="683568" y="0"/>
            <a:ext cx="8460432" cy="6126163"/>
          </a:xfrm>
        </p:spPr>
        <p:txBody>
          <a:bodyPr/>
          <a:lstStyle/>
          <a:p>
            <a:pPr algn="ctr">
              <a:buNone/>
            </a:pPr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000" b="1" u="sng" dirty="0" smtClean="0">
                <a:latin typeface="Calibri Light" pitchFamily="34" charset="0"/>
                <a:cs typeface="Times New Roman" pitchFamily="18" charset="0"/>
              </a:rPr>
              <a:t>Основными направлениями деятельности компании являются:</a:t>
            </a:r>
            <a:endParaRPr lang="ru-RU" sz="3000" u="sng" dirty="0" smtClean="0">
              <a:latin typeface="Calibri Light" pitchFamily="34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Профессиональные системы капельного орошения для овощей, интенсивных садов, виноградников и ягодников.</a:t>
            </a:r>
          </a:p>
          <a:p>
            <a:pPr lvl="0"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Барабанные дождевальные машины </a:t>
            </a:r>
            <a:r>
              <a:rPr lang="ru-RU" sz="2500" dirty="0" err="1" smtClean="0">
                <a:latin typeface="Calibri Light" pitchFamily="34" charset="0"/>
                <a:cs typeface="Times New Roman" pitchFamily="18" charset="0"/>
              </a:rPr>
              <a:t>Idrofoglia</a:t>
            </a: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Система </a:t>
            </a:r>
            <a:r>
              <a:rPr lang="ru-RU" sz="2500" dirty="0" err="1" smtClean="0">
                <a:latin typeface="Calibri Light" pitchFamily="34" charset="0"/>
                <a:cs typeface="Times New Roman" pitchFamily="18" charset="0"/>
              </a:rPr>
              <a:t>микродождевания</a:t>
            </a: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Calibri Light" pitchFamily="34" charset="0"/>
                <a:cs typeface="Times New Roman" pitchFamily="18" charset="0"/>
              </a:rPr>
              <a:t>Golden</a:t>
            </a: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Calibri Light" pitchFamily="34" charset="0"/>
                <a:cs typeface="Times New Roman" pitchFamily="18" charset="0"/>
              </a:rPr>
              <a:t>Spray</a:t>
            </a: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Магистральные трубопроводы и насосные станции.</a:t>
            </a:r>
          </a:p>
          <a:p>
            <a:pPr lvl="0">
              <a:buFont typeface="Wingdings" pitchFamily="2" charset="2"/>
              <a:buChar char="Ø"/>
            </a:pPr>
            <a:r>
              <a:rPr lang="ru-RU" sz="2500" dirty="0" err="1" smtClean="0">
                <a:latin typeface="Calibri Light" pitchFamily="34" charset="0"/>
                <a:cs typeface="Times New Roman" pitchFamily="18" charset="0"/>
              </a:rPr>
              <a:t>Спринклерное</a:t>
            </a: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 орошение</a:t>
            </a:r>
          </a:p>
          <a:p>
            <a:pPr lvl="0"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Растворимые удобрения </a:t>
            </a:r>
            <a:r>
              <a:rPr lang="ru-RU" sz="2500" dirty="0" err="1" smtClean="0">
                <a:latin typeface="Calibri Light" pitchFamily="34" charset="0"/>
                <a:cs typeface="Times New Roman" pitchFamily="18" charset="0"/>
              </a:rPr>
              <a:t>Фитоферт</a:t>
            </a: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 </a:t>
            </a:r>
            <a:r>
              <a:rPr lang="ru-RU" sz="2500" dirty="0" err="1" smtClean="0">
                <a:latin typeface="Calibri Light" pitchFamily="34" charset="0"/>
                <a:cs typeface="Times New Roman" pitchFamily="18" charset="0"/>
              </a:rPr>
              <a:t>Энерджи</a:t>
            </a:r>
            <a:r>
              <a:rPr lang="ru-RU" sz="2500" dirty="0" smtClean="0">
                <a:latin typeface="Calibri Light" pitchFamily="34" charset="0"/>
                <a:cs typeface="Times New Roman" pitchFamily="18" charset="0"/>
              </a:rPr>
              <a:t> (Сербия),  регуляторы роста  и микробиологические  препараты российского производства.</a:t>
            </a:r>
          </a:p>
        </p:txBody>
      </p:sp>
      <p:pic>
        <p:nvPicPr>
          <p:cNvPr id="6" name="Рисунок 5" descr="\\SERVER-SOUTH\Public\Temp\Нина Бородина\Нина\2.ЮГ-ПОЛИВ\Фотобанк\Оборудование\Idrofoglia\VI5O8854_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5589240"/>
            <a:ext cx="1728192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\\SERVER-SOUTH\Public\Temp\Нина Бородина\Нина\2.ЮГ-ПОЛИВ\Фотобанк\Оборудование\дождевальные машины Chamsa\Новая папка\CHAMSA URAPIVOT_smal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589240"/>
            <a:ext cx="1584176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\\SERVER-SOUTH\Public\Temp\Нина Бородина\Нина\2.ЮГ-ПОЛИВ\Фотобанк\Оборудование\Спринклеры\IMG_4011_Smal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5589240"/>
            <a:ext cx="1800200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\\SERVER-SOUTH\Public\Temp\Нина Бородина\Нина\2.ЮГ-ПОЛИВ\Фотобанк\Оборудование\Насосы\панель 7 центр (2)_small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1792" y="5589240"/>
            <a:ext cx="1872208" cy="1268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Интенсивные технологии выращивания садов и ягодников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</a:rPr>
              <a:t>Посадочный материал</a:t>
            </a:r>
          </a:p>
          <a:p>
            <a:pPr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</a:rPr>
              <a:t> Современные системы капельного орошения и питания</a:t>
            </a:r>
          </a:p>
          <a:p>
            <a:pPr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</a:rPr>
              <a:t> Интенсивные программы питания:</a:t>
            </a:r>
          </a:p>
          <a:p>
            <a:pPr lvl="1"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</a:rPr>
              <a:t>основное внесение, </a:t>
            </a:r>
          </a:p>
          <a:p>
            <a:pPr lvl="1">
              <a:buFont typeface="Wingdings" pitchFamily="2" charset="2"/>
              <a:buChar char="Ø"/>
            </a:pPr>
            <a:r>
              <a:rPr lang="ru-RU" sz="2500" dirty="0" err="1" smtClean="0">
                <a:latin typeface="Calibri Light" pitchFamily="34" charset="0"/>
              </a:rPr>
              <a:t>фертигация</a:t>
            </a:r>
            <a:r>
              <a:rPr lang="ru-RU" sz="2500" dirty="0" smtClean="0">
                <a:latin typeface="Calibri Light" pitchFamily="34" charset="0"/>
              </a:rPr>
              <a:t>, </a:t>
            </a:r>
          </a:p>
          <a:p>
            <a:pPr lvl="1"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</a:rPr>
              <a:t>листовые обработки</a:t>
            </a: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latin typeface="Calibri Light" pitchFamily="34" charset="0"/>
              </a:rPr>
              <a:t> </a:t>
            </a:r>
            <a:r>
              <a:rPr lang="ru-RU" sz="2500" dirty="0" smtClean="0">
                <a:latin typeface="Calibri Light" pitchFamily="34" charset="0"/>
              </a:rPr>
              <a:t>Применение программы защиты растений от болезней и вредителей</a:t>
            </a:r>
          </a:p>
          <a:p>
            <a:pPr>
              <a:buFont typeface="Wingdings" pitchFamily="2" charset="2"/>
              <a:buChar char="Ø"/>
            </a:pPr>
            <a:r>
              <a:rPr lang="ru-RU" sz="2500" dirty="0" smtClean="0">
                <a:latin typeface="Calibri Light" pitchFamily="34" charset="0"/>
              </a:rPr>
              <a:t> Технологии выращивания</a:t>
            </a:r>
          </a:p>
          <a:p>
            <a:pPr>
              <a:buFont typeface="Wingdings" pitchFamily="2" charset="2"/>
              <a:buChar char="Ø"/>
            </a:pPr>
            <a:endParaRPr lang="ru-RU" dirty="0">
              <a:latin typeface="Calibri Light" pitchFamily="34" charset="0"/>
            </a:endParaRPr>
          </a:p>
        </p:txBody>
      </p:sp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413995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Интенсивные </a:t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Сады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-36512" y="1600200"/>
            <a:ext cx="4038600" cy="4525963"/>
          </a:xfrm>
        </p:spPr>
        <p:txBody>
          <a:bodyPr/>
          <a:lstStyle/>
          <a:p>
            <a:r>
              <a:rPr lang="ru-RU" dirty="0" err="1" smtClean="0"/>
              <a:t>Сорто-подвойные</a:t>
            </a:r>
            <a:r>
              <a:rPr lang="ru-RU" dirty="0" smtClean="0"/>
              <a:t> комбинации - карликовые, </a:t>
            </a:r>
            <a:r>
              <a:rPr lang="ru-RU" dirty="0" err="1" smtClean="0"/>
              <a:t>полукарликовые</a:t>
            </a:r>
            <a:r>
              <a:rPr lang="ru-RU" dirty="0" smtClean="0"/>
              <a:t> и </a:t>
            </a:r>
            <a:r>
              <a:rPr lang="ru-RU" dirty="0" err="1" smtClean="0"/>
              <a:t>среднерослые</a:t>
            </a:r>
            <a:endParaRPr lang="ru-RU" dirty="0" smtClean="0"/>
          </a:p>
          <a:p>
            <a:r>
              <a:rPr lang="ru-RU" dirty="0" smtClean="0"/>
              <a:t>Уплотненные схемы посадки не менее 800 деревьев/га (</a:t>
            </a:r>
            <a:r>
              <a:rPr lang="en-US" dirty="0" smtClean="0"/>
              <a:t>&gt;</a:t>
            </a:r>
            <a:r>
              <a:rPr lang="ru-RU" dirty="0" smtClean="0"/>
              <a:t>5х2,5)</a:t>
            </a:r>
            <a:endParaRPr lang="en-US" dirty="0" smtClean="0"/>
          </a:p>
          <a:p>
            <a:r>
              <a:rPr lang="ru-RU" dirty="0" smtClean="0"/>
              <a:t>Наличие шпалеры</a:t>
            </a:r>
          </a:p>
          <a:p>
            <a:r>
              <a:rPr lang="ru-RU" dirty="0" smtClean="0"/>
              <a:t>Капельное орошение и </a:t>
            </a:r>
            <a:r>
              <a:rPr lang="ru-RU" dirty="0" err="1" smtClean="0"/>
              <a:t>фертигация</a:t>
            </a:r>
            <a:endParaRPr lang="ru-RU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2943" y="0"/>
            <a:ext cx="4801057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3684582"/>
            <a:ext cx="4860033" cy="317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Интенсивные </a:t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Ягодники </a:t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открытый грунт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3968" y="0"/>
            <a:ext cx="4860032" cy="3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4077072"/>
            <a:ext cx="413995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5065"/>
            <a:ext cx="48600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4618856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/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Интенсивные </a:t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Ягодники </a:t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инновационные </a:t>
            </a:r>
            <a:br>
              <a:rPr lang="ru-RU" b="1" dirty="0" smtClean="0">
                <a:latin typeface="Calibri Light" pitchFamily="34" charset="0"/>
                <a:cs typeface="Times New Roman" pitchFamily="18" charset="0"/>
              </a:rPr>
            </a:br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способы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75063" y="0"/>
            <a:ext cx="4168937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1493" y="3140968"/>
            <a:ext cx="4212507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40968"/>
            <a:ext cx="4452129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latin typeface="Calibri Light" pitchFamily="34" charset="0"/>
                <a:cs typeface="Times New Roman" pitchFamily="18" charset="0"/>
              </a:rPr>
              <a:t>Проектирования капельного орошения - сбор первоначальных данных</a:t>
            </a:r>
            <a:endParaRPr lang="ru-RU" sz="3600" b="1" dirty="0">
              <a:latin typeface="Calibri Light" pitchFamily="34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3000" b="1" u="sng" dirty="0" smtClean="0">
                <a:latin typeface="Calibri Light" pitchFamily="34" charset="0"/>
              </a:rPr>
              <a:t>Гидротехнический расчет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 smtClean="0">
                <a:latin typeface="Calibri Light" pitchFamily="34" charset="0"/>
              </a:rPr>
              <a:t>Контуры поля – геометрия поля, уклоны, ограничения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 smtClean="0">
                <a:latin typeface="Calibri Light" pitchFamily="34" charset="0"/>
              </a:rPr>
              <a:t> Схема посадки – расстояние между рядами, расстояние между </a:t>
            </a:r>
            <a:r>
              <a:rPr lang="ru-RU" sz="3000" dirty="0" err="1" smtClean="0">
                <a:latin typeface="Calibri Light" pitchFamily="34" charset="0"/>
              </a:rPr>
              <a:t>расстениями</a:t>
            </a:r>
            <a:endParaRPr lang="ru-RU" sz="3000" dirty="0" smtClean="0">
              <a:latin typeface="Calibri Light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000" dirty="0" smtClean="0">
                <a:latin typeface="Calibri Light" pitchFamily="34" charset="0"/>
              </a:rPr>
              <a:t>Направление рядов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 smtClean="0">
                <a:latin typeface="Calibri Light" pitchFamily="34" charset="0"/>
              </a:rPr>
              <a:t> Источник и точка водозабора, дебит воды</a:t>
            </a:r>
          </a:p>
          <a:p>
            <a:pPr>
              <a:buFont typeface="Wingdings" pitchFamily="2" charset="2"/>
              <a:buChar char="Ø"/>
            </a:pPr>
            <a:r>
              <a:rPr lang="ru-RU" sz="3000" dirty="0" smtClean="0">
                <a:latin typeface="Calibri Light" pitchFamily="34" charset="0"/>
              </a:rPr>
              <a:t> Технологическая норма полива для конкретной культуры</a:t>
            </a:r>
          </a:p>
          <a:p>
            <a:pPr>
              <a:buFont typeface="Wingdings" pitchFamily="2" charset="2"/>
              <a:buChar char="Ø"/>
            </a:pPr>
            <a:endParaRPr lang="ru-RU" sz="2500" dirty="0" smtClean="0">
              <a:latin typeface="Calibri Light" pitchFamily="34" charset="0"/>
            </a:endParaRPr>
          </a:p>
          <a:p>
            <a:pPr>
              <a:buFont typeface="Wingdings" pitchFamily="2" charset="2"/>
              <a:buChar char="Ø"/>
            </a:pPr>
            <a:endParaRPr lang="ru-RU" dirty="0">
              <a:latin typeface="Calibri Light" pitchFamily="34" charset="0"/>
            </a:endParaRPr>
          </a:p>
        </p:txBody>
      </p:sp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dirty="0" smtClean="0">
                <a:latin typeface="Calibri Light" pitchFamily="34" charset="0"/>
                <a:cs typeface="Times New Roman" pitchFamily="18" charset="0"/>
              </a:rPr>
              <a:t>Схема полива</a:t>
            </a:r>
            <a:endParaRPr lang="ru-RU" b="1" dirty="0">
              <a:latin typeface="Calibri Light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47874"/>
            <a:ext cx="8496944" cy="557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358</Words>
  <Application>Microsoft Office PowerPoint</Application>
  <PresentationFormat>Экран (4:3)</PresentationFormat>
  <Paragraphs>109</Paragraphs>
  <Slides>26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Точечный рисунок</vt:lpstr>
      <vt:lpstr>Капельное орошение, как элемент  интенсивных технологий   в современных садах и ягодниках</vt:lpstr>
      <vt:lpstr>Слайд 2</vt:lpstr>
      <vt:lpstr>Слайд 3</vt:lpstr>
      <vt:lpstr>Интенсивные технологии выращивания садов и ягодников</vt:lpstr>
      <vt:lpstr>Интенсивные  Сады</vt:lpstr>
      <vt:lpstr>    Интенсивные  Ягодники  открытый грунт</vt:lpstr>
      <vt:lpstr>   Интенсивные  Ягодники  инновационные  способы</vt:lpstr>
      <vt:lpstr>Проектирования капельного орошения - сбор первоначальных данных</vt:lpstr>
      <vt:lpstr>Схема полива</vt:lpstr>
      <vt:lpstr>Современные системы капельного орошения и питания</vt:lpstr>
      <vt:lpstr>Фильтростанции</vt:lpstr>
      <vt:lpstr>Фильтростанции</vt:lpstr>
      <vt:lpstr>Фильтростанции</vt:lpstr>
      <vt:lpstr>Слайд 14</vt:lpstr>
      <vt:lpstr>Узлы внесения удобрений</vt:lpstr>
      <vt:lpstr>Узлы внесения  удобрений</vt:lpstr>
      <vt:lpstr>Узлы внесения удобрений</vt:lpstr>
      <vt:lpstr> Водорастворимость, регулировка EC и pH поливной воды </vt:lpstr>
      <vt:lpstr>Узлы внесения удобрений</vt:lpstr>
      <vt:lpstr>Узлы внесения удобрений</vt:lpstr>
      <vt:lpstr>Капельные линии</vt:lpstr>
      <vt:lpstr>Капельные линии компенсированные</vt:lpstr>
      <vt:lpstr> Капельные линии – внешние капельницы</vt:lpstr>
      <vt:lpstr>Системы автоматизации и контроля полива</vt:lpstr>
      <vt:lpstr>Системы автоматизации и контроля полива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Владимир</cp:lastModifiedBy>
  <cp:revision>495</cp:revision>
  <dcterms:created xsi:type="dcterms:W3CDTF">2010-11-14T13:25:49Z</dcterms:created>
  <dcterms:modified xsi:type="dcterms:W3CDTF">2018-02-16T05:23:47Z</dcterms:modified>
</cp:coreProperties>
</file>