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3" r:id="rId1"/>
  </p:sldMasterIdLst>
  <p:sldIdLst>
    <p:sldId id="266" r:id="rId2"/>
    <p:sldId id="265" r:id="rId3"/>
    <p:sldId id="262" r:id="rId4"/>
    <p:sldId id="263" r:id="rId5"/>
    <p:sldId id="272" r:id="rId6"/>
    <p:sldId id="268" r:id="rId7"/>
    <p:sldId id="270" r:id="rId8"/>
    <p:sldId id="259" r:id="rId9"/>
    <p:sldId id="267" r:id="rId10"/>
    <p:sldId id="264" r:id="rId11"/>
    <p:sldId id="258" r:id="rId12"/>
    <p:sldId id="273" r:id="rId13"/>
    <p:sldId id="269" r:id="rId14"/>
    <p:sldId id="260" r:id="rId15"/>
    <p:sldId id="261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20000" autoAdjust="0"/>
    <p:restoredTop sz="94660" autoAdjust="0"/>
  </p:normalViewPr>
  <p:slideViewPr>
    <p:cSldViewPr snapToGrid="0">
      <p:cViewPr varScale="1">
        <p:scale>
          <a:sx n="91" d="100"/>
          <a:sy n="91" d="100"/>
        </p:scale>
        <p:origin x="96" y="4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588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490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3130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215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7836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965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1/23/2018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088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56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892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313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1/23/2018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55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774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856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641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045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11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85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eurocontinent-m@mail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337457"/>
            <a:ext cx="8915399" cy="29825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Перспективные сорта картофеля селекционной             фирмы </a:t>
            </a:r>
            <a:r>
              <a:rPr lang="en-US" dirty="0" smtClean="0"/>
              <a:t>“Bavaria</a:t>
            </a:r>
            <a:r>
              <a:rPr lang="ru-RU" dirty="0" smtClean="0"/>
              <a:t>-</a:t>
            </a:r>
            <a:r>
              <a:rPr lang="en-US" dirty="0" err="1" smtClean="0"/>
              <a:t>Saat</a:t>
            </a:r>
            <a:r>
              <a:rPr lang="en-US" dirty="0" smtClean="0"/>
              <a:t>”.</a:t>
            </a:r>
            <a:r>
              <a:rPr lang="ru-RU" dirty="0" smtClean="0"/>
              <a:t>  </a:t>
            </a:r>
            <a:r>
              <a:rPr lang="en-US" dirty="0" smtClean="0"/>
              <a:t>(</a:t>
            </a:r>
            <a:r>
              <a:rPr lang="ru-RU" dirty="0" smtClean="0"/>
              <a:t>Германия)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74462" y="4083484"/>
            <a:ext cx="8915399" cy="2674307"/>
          </a:xfrm>
        </p:spPr>
        <p:txBody>
          <a:bodyPr>
            <a:normAutofit/>
          </a:bodyPr>
          <a:lstStyle/>
          <a:p>
            <a:r>
              <a:rPr lang="ru-RU" sz="2000" b="1" i="1" dirty="0" smtClean="0"/>
              <a:t>Официальный авторизованный представитель </a:t>
            </a:r>
            <a:r>
              <a:rPr lang="en-US" sz="2000" b="1" i="1" dirty="0"/>
              <a:t>“</a:t>
            </a:r>
            <a:r>
              <a:rPr lang="en-US" sz="2000" b="1" i="1" dirty="0" smtClean="0"/>
              <a:t>Bavaria </a:t>
            </a:r>
            <a:r>
              <a:rPr lang="ru-RU" sz="2000" b="1" i="1" dirty="0" smtClean="0"/>
              <a:t>-</a:t>
            </a:r>
            <a:r>
              <a:rPr lang="en-US" sz="2000" b="1" i="1" dirty="0" smtClean="0"/>
              <a:t> </a:t>
            </a:r>
            <a:r>
              <a:rPr lang="en-US" sz="2000" b="1" i="1" dirty="0" err="1"/>
              <a:t>Saat</a:t>
            </a:r>
            <a:r>
              <a:rPr lang="en-US" sz="2000" b="1" i="1" dirty="0" smtClean="0"/>
              <a:t>”</a:t>
            </a:r>
            <a:endParaRPr lang="ru-RU" sz="2000" b="1" i="1" dirty="0" smtClean="0"/>
          </a:p>
          <a:p>
            <a:r>
              <a:rPr lang="ru-RU" sz="2000" b="1" i="1" dirty="0" smtClean="0"/>
              <a:t>ООО «</a:t>
            </a:r>
            <a:r>
              <a:rPr lang="ru-RU" sz="2000" b="1" i="1" dirty="0" err="1" smtClean="0"/>
              <a:t>ЕвроКонтинент</a:t>
            </a:r>
            <a:r>
              <a:rPr lang="ru-RU" sz="2000" b="1" i="1" dirty="0" smtClean="0"/>
              <a:t>».</a:t>
            </a:r>
          </a:p>
          <a:p>
            <a:r>
              <a:rPr lang="ru-RU" sz="2000" b="1" i="1" dirty="0"/>
              <a:t>+7 929 940 17 43</a:t>
            </a:r>
          </a:p>
          <a:p>
            <a:r>
              <a:rPr lang="ru-RU" sz="2000" b="1" i="1" dirty="0"/>
              <a:t> </a:t>
            </a:r>
            <a:r>
              <a:rPr lang="ru-RU" sz="2000" b="1" i="1" dirty="0" smtClean="0">
                <a:hlinkClick r:id="rId2"/>
              </a:rPr>
              <a:t>eurocontinent-m@mail.ru</a:t>
            </a:r>
            <a:endParaRPr lang="ru-RU" sz="2000" b="1" i="1" dirty="0" smtClean="0"/>
          </a:p>
          <a:p>
            <a:r>
              <a:rPr lang="ru-RU" sz="2000" b="1" i="1" dirty="0" smtClean="0"/>
              <a:t>Генеральный директор </a:t>
            </a:r>
            <a:r>
              <a:rPr lang="ru-RU" sz="2000" b="1" i="1" dirty="0" err="1" smtClean="0"/>
              <a:t>Станкеев</a:t>
            </a:r>
            <a:r>
              <a:rPr lang="ru-RU" sz="2000" b="1" i="1" dirty="0" smtClean="0"/>
              <a:t> Виталий Александрович.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2093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41477" y="239151"/>
            <a:ext cx="56505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 smtClean="0">
                <a:latin typeface="+mj-lt"/>
              </a:rPr>
              <a:t>Средне-ранний</a:t>
            </a:r>
            <a:r>
              <a:rPr lang="ru-RU" sz="2000" b="1" i="1" dirty="0" smtClean="0">
                <a:latin typeface="+mj-lt"/>
              </a:rPr>
              <a:t>   </a:t>
            </a:r>
            <a:r>
              <a:rPr lang="ru-RU" sz="2000" b="1" i="1" dirty="0">
                <a:latin typeface="+mj-lt"/>
              </a:rPr>
              <a:t>сорт</a:t>
            </a:r>
          </a:p>
          <a:p>
            <a:endParaRPr lang="en-US" sz="1600" b="1" dirty="0" smtClean="0"/>
          </a:p>
          <a:p>
            <a:r>
              <a:rPr lang="ru-RU" sz="1600" b="1" dirty="0" smtClean="0"/>
              <a:t>Урожайность</a:t>
            </a:r>
            <a:r>
              <a:rPr lang="ru-RU" sz="1600" dirty="0"/>
              <a:t>: обильное образование клубней</a:t>
            </a:r>
          </a:p>
          <a:p>
            <a:r>
              <a:rPr lang="ru-RU" sz="1600" dirty="0"/>
              <a:t>высокая </a:t>
            </a:r>
            <a:r>
              <a:rPr lang="ru-RU" sz="1600" dirty="0" smtClean="0"/>
              <a:t>урожайность,</a:t>
            </a:r>
            <a:r>
              <a:rPr lang="ru-RU" sz="1600" dirty="0"/>
              <a:t> </a:t>
            </a:r>
            <a:r>
              <a:rPr lang="ru-RU" sz="1600" dirty="0" smtClean="0"/>
              <a:t> </a:t>
            </a:r>
            <a:r>
              <a:rPr lang="ru-RU" sz="1600" dirty="0" err="1" smtClean="0"/>
              <a:t>вырввненная</a:t>
            </a:r>
            <a:r>
              <a:rPr lang="ru-RU" sz="1600" dirty="0" smtClean="0"/>
              <a:t>  </a:t>
            </a:r>
            <a:r>
              <a:rPr lang="ru-RU" sz="1600" dirty="0"/>
              <a:t>калибровка</a:t>
            </a:r>
          </a:p>
          <a:p>
            <a:r>
              <a:rPr lang="ru-RU" sz="1600" b="1" dirty="0"/>
              <a:t>Качество:</a:t>
            </a:r>
            <a:r>
              <a:rPr lang="ru-RU" sz="1600" dirty="0"/>
              <a:t> преимущественно нерассыпчатый с </a:t>
            </a:r>
            <a:r>
              <a:rPr lang="ru-RU" sz="1600" dirty="0" smtClean="0"/>
              <a:t>превосходными вкусовыми </a:t>
            </a:r>
            <a:r>
              <a:rPr lang="ru-RU" sz="1600" dirty="0"/>
              <a:t>качествами, </a:t>
            </a:r>
            <a:r>
              <a:rPr lang="ru-RU" sz="1600" dirty="0" smtClean="0"/>
              <a:t> желтая мякоть ,низкая </a:t>
            </a:r>
            <a:r>
              <a:rPr lang="ru-RU" sz="1600" dirty="0"/>
              <a:t>склонность мякоти клубней к потемнению </a:t>
            </a:r>
            <a:r>
              <a:rPr lang="ru-RU" sz="1600" dirty="0" smtClean="0"/>
              <a:t>во время </a:t>
            </a:r>
            <a:r>
              <a:rPr lang="ru-RU" sz="1600" dirty="0"/>
              <a:t>варки, а также в сыром виде</a:t>
            </a:r>
          </a:p>
          <a:p>
            <a:r>
              <a:rPr lang="ru-RU" sz="1600" b="1" dirty="0"/>
              <a:t>Устойчивость:</a:t>
            </a:r>
          </a:p>
          <a:p>
            <a:r>
              <a:rPr lang="ru-RU" sz="1600" dirty="0"/>
              <a:t>Нематоды: </a:t>
            </a:r>
            <a:r>
              <a:rPr lang="ru-RU" sz="1600" dirty="0" err="1"/>
              <a:t>Ro</a:t>
            </a:r>
            <a:r>
              <a:rPr lang="ru-RU" sz="1600" dirty="0"/>
              <a:t> 1,4</a:t>
            </a:r>
          </a:p>
          <a:p>
            <a:r>
              <a:rPr lang="ru-RU" sz="1600" dirty="0"/>
              <a:t>Рак картофеля: </a:t>
            </a:r>
            <a:r>
              <a:rPr lang="ru-RU" sz="1600" dirty="0" err="1"/>
              <a:t>Патотип</a:t>
            </a:r>
            <a:r>
              <a:rPr lang="ru-RU" sz="1600" dirty="0"/>
              <a:t> </a:t>
            </a:r>
            <a:r>
              <a:rPr lang="en-US" sz="1600" dirty="0" smtClean="0"/>
              <a:t>D</a:t>
            </a:r>
            <a:r>
              <a:rPr lang="ru-RU" sz="1600" dirty="0" smtClean="0"/>
              <a:t>1</a:t>
            </a:r>
            <a:endParaRPr lang="ru-RU" sz="1600" dirty="0"/>
          </a:p>
          <a:p>
            <a:r>
              <a:rPr lang="ru-RU" sz="1600" dirty="0"/>
              <a:t>Y-Вирус: очень хорошая</a:t>
            </a:r>
          </a:p>
          <a:p>
            <a:r>
              <a:rPr lang="ru-RU" sz="1600" dirty="0"/>
              <a:t>Вирус скручивания листьев: хорошая</a:t>
            </a:r>
          </a:p>
          <a:p>
            <a:r>
              <a:rPr lang="ru-RU" sz="1600" dirty="0"/>
              <a:t>Фитофтороз: очень хорошая-хорошая</a:t>
            </a:r>
          </a:p>
          <a:p>
            <a:r>
              <a:rPr lang="ru-RU" sz="1600" dirty="0"/>
              <a:t>Гниение клубней: очень хорошая- хорошая</a:t>
            </a:r>
          </a:p>
          <a:p>
            <a:r>
              <a:rPr lang="ru-RU" sz="1600" dirty="0"/>
              <a:t>Парша: хорошая</a:t>
            </a:r>
          </a:p>
          <a:p>
            <a:r>
              <a:rPr lang="ru-RU" sz="1600" b="1" dirty="0"/>
              <a:t>Клубни:</a:t>
            </a:r>
            <a:r>
              <a:rPr lang="ru-RU" sz="1600" dirty="0"/>
              <a:t> овальные, светлая гладкая кожура, </a:t>
            </a:r>
            <a:r>
              <a:rPr lang="ru-RU" sz="1600" dirty="0" smtClean="0"/>
              <a:t>поверхностное залегание </a:t>
            </a:r>
            <a:r>
              <a:rPr lang="ru-RU" sz="1600" dirty="0"/>
              <a:t>глазков</a:t>
            </a:r>
          </a:p>
          <a:p>
            <a:r>
              <a:rPr lang="ru-RU" sz="1600" b="1" dirty="0"/>
              <a:t>Куст:</a:t>
            </a:r>
            <a:r>
              <a:rPr lang="ru-RU" sz="1600" dirty="0"/>
              <a:t> цветет белыми цветками, обильное </a:t>
            </a:r>
            <a:r>
              <a:rPr lang="ru-RU" sz="1600" dirty="0" smtClean="0"/>
              <a:t>формирование  зеленой </a:t>
            </a:r>
            <a:r>
              <a:rPr lang="ru-RU" sz="1600" dirty="0"/>
              <a:t>массы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528" y="6260540"/>
            <a:ext cx="3657917" cy="5974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70400" y="6169341"/>
            <a:ext cx="3046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+7 929 940 17 43</a:t>
            </a:r>
            <a:endParaRPr lang="ru-RU" dirty="0"/>
          </a:p>
          <a:p>
            <a:r>
              <a:rPr lang="ru-RU" b="1" dirty="0"/>
              <a:t> eurocontinent-m@mail.ru</a:t>
            </a:r>
            <a:endParaRPr lang="ru-RU" dirty="0"/>
          </a:p>
        </p:txBody>
      </p:sp>
      <p:pic>
        <p:nvPicPr>
          <p:cNvPr id="2050" name="Picture 2" descr="C:\Users\Виталий\Desktop\ПРОДАЖИ СЕМЕННОГО КАРТОФЕЛЯ\ПАКЕТ НА РАССЫЛКУ 2017 (2)\LISANA\ЛИЗАН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791" y="1237958"/>
            <a:ext cx="5500467" cy="44172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4208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94339" y="182880"/>
            <a:ext cx="5305061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З</a:t>
            </a:r>
            <a:r>
              <a:rPr lang="ru-RU" sz="2000" b="1" i="1" dirty="0" smtClean="0"/>
              <a:t>асухоустойчивый </a:t>
            </a:r>
            <a:r>
              <a:rPr lang="ru-RU" sz="2000" b="1" i="1" dirty="0" err="1"/>
              <a:t>средне-ранний</a:t>
            </a:r>
            <a:r>
              <a:rPr lang="ru-RU" sz="2000" b="1" i="1" dirty="0"/>
              <a:t> </a:t>
            </a:r>
            <a:r>
              <a:rPr lang="en-US" sz="2000" b="1" i="1" dirty="0" smtClean="0"/>
              <a:t>   </a:t>
            </a:r>
            <a:r>
              <a:rPr lang="ru-RU" sz="2000" b="1" i="1" dirty="0" smtClean="0"/>
              <a:t>сорт</a:t>
            </a:r>
            <a:endParaRPr lang="ru-RU" sz="2000" dirty="0"/>
          </a:p>
          <a:p>
            <a:r>
              <a:rPr lang="ru-RU" sz="1600" b="1" dirty="0" smtClean="0"/>
              <a:t>Качество</a:t>
            </a:r>
            <a:r>
              <a:rPr lang="ru-RU" sz="1600" b="1" dirty="0"/>
              <a:t>: </a:t>
            </a:r>
            <a:r>
              <a:rPr lang="ru-RU" sz="1600" dirty="0"/>
              <a:t>преимущественно нерассыпчатый</a:t>
            </a:r>
          </a:p>
          <a:p>
            <a:r>
              <a:rPr lang="ru-RU" sz="1600" dirty="0"/>
              <a:t>хорошая пищевая </a:t>
            </a:r>
            <a:r>
              <a:rPr lang="ru-RU" sz="1600" dirty="0" smtClean="0"/>
              <a:t>ценность,</a:t>
            </a:r>
            <a:r>
              <a:rPr lang="ru-RU" sz="1600" dirty="0"/>
              <a:t> </a:t>
            </a:r>
            <a:r>
              <a:rPr lang="ru-RU" sz="1600" dirty="0" smtClean="0"/>
              <a:t>среднее </a:t>
            </a:r>
            <a:r>
              <a:rPr lang="ru-RU" sz="1600" dirty="0"/>
              <a:t>содержание крахмала (12-13</a:t>
            </a:r>
            <a:r>
              <a:rPr lang="ru-RU" sz="1600" dirty="0" smtClean="0"/>
              <a:t>%),</a:t>
            </a:r>
            <a:r>
              <a:rPr lang="ru-RU" sz="1600" dirty="0"/>
              <a:t> </a:t>
            </a:r>
            <a:r>
              <a:rPr lang="ru-RU" sz="1600" dirty="0" smtClean="0"/>
              <a:t>клубни </a:t>
            </a:r>
            <a:r>
              <a:rPr lang="ru-RU" sz="1600" dirty="0"/>
              <a:t>хорошо подходят для </a:t>
            </a:r>
            <a:r>
              <a:rPr lang="ru-RU" sz="1600" dirty="0" smtClean="0"/>
              <a:t>мытья,</a:t>
            </a:r>
            <a:r>
              <a:rPr lang="ru-RU" sz="1600" dirty="0"/>
              <a:t> </a:t>
            </a:r>
            <a:r>
              <a:rPr lang="ru-RU" sz="1600" dirty="0" smtClean="0"/>
              <a:t>устойчив </a:t>
            </a:r>
            <a:r>
              <a:rPr lang="ru-RU" sz="1600" dirty="0"/>
              <a:t>к механическим </a:t>
            </a:r>
            <a:r>
              <a:rPr lang="ru-RU" sz="1600" dirty="0" smtClean="0"/>
              <a:t>повреждениям,</a:t>
            </a:r>
            <a:r>
              <a:rPr lang="ru-RU" sz="1600" dirty="0"/>
              <a:t> </a:t>
            </a:r>
            <a:r>
              <a:rPr lang="ru-RU" sz="1600" dirty="0" smtClean="0"/>
              <a:t>очень </a:t>
            </a:r>
            <a:r>
              <a:rPr lang="ru-RU" sz="1600" dirty="0"/>
              <a:t>низкая склонность к внутренним и внешним </a:t>
            </a:r>
            <a:r>
              <a:rPr lang="ru-RU" sz="1600" dirty="0" smtClean="0"/>
              <a:t> </a:t>
            </a:r>
            <a:r>
              <a:rPr lang="ru-RU" sz="1600" dirty="0" err="1" smtClean="0"/>
              <a:t>дифектам</a:t>
            </a:r>
            <a:r>
              <a:rPr lang="ru-RU" sz="1600" dirty="0" smtClean="0"/>
              <a:t> клубней</a:t>
            </a:r>
            <a:endParaRPr lang="ru-RU" sz="1600" dirty="0"/>
          </a:p>
          <a:p>
            <a:r>
              <a:rPr lang="ru-RU" sz="1600" b="1" dirty="0"/>
              <a:t>Урожайность:</a:t>
            </a:r>
            <a:r>
              <a:rPr lang="ru-RU" sz="1600" dirty="0"/>
              <a:t> быстрый темп </a:t>
            </a:r>
            <a:r>
              <a:rPr lang="ru-RU" sz="1600" dirty="0" smtClean="0"/>
              <a:t> образования клубней,</a:t>
            </a:r>
            <a:r>
              <a:rPr lang="ru-RU" sz="1600" dirty="0"/>
              <a:t> </a:t>
            </a:r>
            <a:r>
              <a:rPr lang="ru-RU" sz="1600" dirty="0" smtClean="0"/>
              <a:t>урожайность </a:t>
            </a:r>
            <a:r>
              <a:rPr lang="ru-RU" sz="1600" dirty="0"/>
              <a:t>55-70 </a:t>
            </a:r>
            <a:r>
              <a:rPr lang="ru-RU" sz="1600" dirty="0" err="1"/>
              <a:t>тн</a:t>
            </a:r>
            <a:r>
              <a:rPr lang="ru-RU" sz="1600" dirty="0"/>
              <a:t>./га.</a:t>
            </a:r>
          </a:p>
          <a:p>
            <a:r>
              <a:rPr lang="ru-RU" sz="1600" b="1" dirty="0"/>
              <a:t>Устойчивость:</a:t>
            </a:r>
            <a:endParaRPr lang="ru-RU" sz="1600" dirty="0"/>
          </a:p>
          <a:p>
            <a:r>
              <a:rPr lang="ru-RU" sz="1600" dirty="0" smtClean="0"/>
              <a:t>Рак картофеля </a:t>
            </a:r>
            <a:r>
              <a:rPr lang="en-US" sz="1600" dirty="0" smtClean="0"/>
              <a:t>:</a:t>
            </a:r>
            <a:r>
              <a:rPr lang="ru-RU" sz="1600" dirty="0" smtClean="0"/>
              <a:t> </a:t>
            </a:r>
            <a:r>
              <a:rPr lang="ru-RU" sz="1600" dirty="0" err="1" smtClean="0"/>
              <a:t>патотип</a:t>
            </a:r>
            <a:r>
              <a:rPr lang="ru-RU" sz="1600" dirty="0" smtClean="0"/>
              <a:t> </a:t>
            </a:r>
            <a:r>
              <a:rPr lang="en-US" sz="1600" dirty="0" smtClean="0"/>
              <a:t>D1</a:t>
            </a:r>
            <a:endParaRPr lang="ru-RU" sz="1600" dirty="0" smtClean="0"/>
          </a:p>
          <a:p>
            <a:r>
              <a:rPr lang="ru-RU" sz="1600" dirty="0" smtClean="0"/>
              <a:t>Нематоды</a:t>
            </a:r>
            <a:r>
              <a:rPr lang="ru-RU" sz="1600" dirty="0"/>
              <a:t>: </a:t>
            </a:r>
            <a:r>
              <a:rPr lang="ru-RU" sz="1600" dirty="0" err="1"/>
              <a:t>Ro</a:t>
            </a:r>
            <a:r>
              <a:rPr lang="ru-RU" sz="1600" dirty="0"/>
              <a:t> 1,4</a:t>
            </a:r>
          </a:p>
          <a:p>
            <a:r>
              <a:rPr lang="ru-RU" sz="1600" dirty="0"/>
              <a:t>Y-Вирус: очень хорошая</a:t>
            </a:r>
          </a:p>
          <a:p>
            <a:r>
              <a:rPr lang="ru-RU" sz="1600" dirty="0"/>
              <a:t>Фитофтороз: хорошая</a:t>
            </a:r>
          </a:p>
          <a:p>
            <a:r>
              <a:rPr lang="ru-RU" sz="1600" dirty="0"/>
              <a:t>Гниение клубней: очень хорошая</a:t>
            </a:r>
          </a:p>
          <a:p>
            <a:r>
              <a:rPr lang="ru-RU" sz="1600" dirty="0"/>
              <a:t>Парша: очень хорошая</a:t>
            </a:r>
          </a:p>
          <a:p>
            <a:r>
              <a:rPr lang="ru-RU" sz="1600" b="1" dirty="0"/>
              <a:t>Клубень:</a:t>
            </a:r>
            <a:r>
              <a:rPr lang="ru-RU" sz="1600" dirty="0"/>
              <a:t> от овальных до удлиненно-овальных, красивая форма, желтая мякоть, гладкая золотисто-желтая кожура,</a:t>
            </a:r>
          </a:p>
          <a:p>
            <a:r>
              <a:rPr lang="ru-RU" sz="1600" dirty="0"/>
              <a:t>поверхностное залегание глазков</a:t>
            </a:r>
          </a:p>
          <a:p>
            <a:r>
              <a:rPr lang="ru-RU" sz="1600" b="1" dirty="0"/>
              <a:t>Куст:</a:t>
            </a:r>
            <a:r>
              <a:rPr lang="ru-RU" sz="1600" dirty="0"/>
              <a:t> средневысокая ботва, цветет белыми цветками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382" y="6261904"/>
            <a:ext cx="3967088" cy="5960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5" y="1280160"/>
            <a:ext cx="5655659" cy="4206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4628" y="6211669"/>
            <a:ext cx="3046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+7 929 940 17 43</a:t>
            </a:r>
            <a:endParaRPr lang="ru-RU" dirty="0"/>
          </a:p>
          <a:p>
            <a:r>
              <a:rPr lang="ru-RU" b="1" dirty="0"/>
              <a:t> eurocontinent-m@mail.ru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9311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29799" y="397636"/>
            <a:ext cx="2150953" cy="871129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en-US" dirty="0"/>
              <a:t>krone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214" y="1617362"/>
            <a:ext cx="9255397" cy="478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230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италий\Desktop\ПРОДАЖИ СЕМЕННОГО КАРТОФЕЛЯ\ПАКЕТ НА РАССЫЛКУ 2017 (2)\KRONE\КРОНЕ РС Е (ФР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2375" y="182880"/>
            <a:ext cx="4675163" cy="6471138"/>
          </a:xfrm>
          <a:prstGeom prst="rect">
            <a:avLst/>
          </a:prstGeom>
          <a:noFill/>
        </p:spPr>
      </p:pic>
      <p:pic>
        <p:nvPicPr>
          <p:cNvPr id="1026" name="Picture 2" descr="C:\Users\Виталий\Desktop\0562а (Ягудин-2).jpeg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6599" y="182880"/>
            <a:ext cx="4923690" cy="644300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14" y="1280160"/>
            <a:ext cx="5747657" cy="40320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92687" y="0"/>
            <a:ext cx="4572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ru-RU" sz="2000" b="1" i="1" kern="0" dirty="0">
                <a:latin typeface="+mj-lt"/>
              </a:rPr>
              <a:t>Средне-ранний сорт</a:t>
            </a:r>
          </a:p>
          <a:p>
            <a:pPr algn="just" defTabSz="180000">
              <a:spcBef>
                <a:spcPts val="600"/>
              </a:spcBef>
            </a:pPr>
            <a:r>
              <a:rPr lang="ru-RU" sz="1600" b="1" kern="0" dirty="0" smtClean="0">
                <a:latin typeface="+mj-lt"/>
              </a:rPr>
              <a:t>Качество</a:t>
            </a:r>
            <a:r>
              <a:rPr lang="ru-RU" sz="1600" b="1" kern="0" dirty="0">
                <a:latin typeface="+mj-lt"/>
              </a:rPr>
              <a:t>:</a:t>
            </a:r>
            <a:r>
              <a:rPr lang="ru-RU" sz="1600" kern="0" dirty="0">
                <a:latin typeface="+mj-lt"/>
              </a:rPr>
              <a:t> тип варки: В, </a:t>
            </a:r>
            <a:r>
              <a:rPr lang="ru-RU" sz="1600" kern="0" dirty="0" err="1">
                <a:latin typeface="+mj-lt"/>
              </a:rPr>
              <a:t>приемущественно</a:t>
            </a:r>
            <a:r>
              <a:rPr lang="ru-RU" sz="1600" kern="0" dirty="0">
                <a:latin typeface="+mj-lt"/>
              </a:rPr>
              <a:t> не </a:t>
            </a:r>
            <a:r>
              <a:rPr lang="ru-RU" sz="1600" kern="0" dirty="0" smtClean="0">
                <a:latin typeface="+mj-lt"/>
              </a:rPr>
              <a:t>рассыпчатый,</a:t>
            </a:r>
            <a:r>
              <a:rPr lang="ru-RU" sz="1600" kern="0" dirty="0">
                <a:latin typeface="+mj-lt"/>
              </a:rPr>
              <a:t> </a:t>
            </a:r>
            <a:r>
              <a:rPr lang="ru-RU" sz="1600" kern="0" dirty="0" smtClean="0">
                <a:latin typeface="+mj-lt"/>
              </a:rPr>
              <a:t>содержание </a:t>
            </a:r>
            <a:r>
              <a:rPr lang="ru-RU" sz="1600" kern="0" dirty="0">
                <a:latin typeface="+mj-lt"/>
              </a:rPr>
              <a:t>крахмала: среднее (15-17</a:t>
            </a:r>
            <a:r>
              <a:rPr lang="ru-RU" sz="1600" kern="0" dirty="0" smtClean="0">
                <a:latin typeface="+mj-lt"/>
              </a:rPr>
              <a:t>%),</a:t>
            </a:r>
            <a:r>
              <a:rPr lang="ru-RU" sz="1600" kern="0" dirty="0">
                <a:latin typeface="+mj-lt"/>
              </a:rPr>
              <a:t> </a:t>
            </a:r>
            <a:r>
              <a:rPr lang="ru-RU" sz="1600" kern="0" dirty="0" smtClean="0">
                <a:latin typeface="+mj-lt"/>
              </a:rPr>
              <a:t>стабильное </a:t>
            </a:r>
            <a:r>
              <a:rPr lang="ru-RU" sz="1600" kern="0" dirty="0">
                <a:latin typeface="+mj-lt"/>
              </a:rPr>
              <a:t>высокое качество</a:t>
            </a:r>
          </a:p>
          <a:p>
            <a:pPr algn="just" defTabSz="180000">
              <a:spcBef>
                <a:spcPts val="600"/>
              </a:spcBef>
            </a:pPr>
            <a:r>
              <a:rPr lang="ru-RU" sz="1600" b="1" kern="0" dirty="0" smtClean="0">
                <a:latin typeface="+mj-lt"/>
              </a:rPr>
              <a:t>Урожайность</a:t>
            </a:r>
            <a:r>
              <a:rPr lang="ru-RU" sz="1600" kern="0" dirty="0">
                <a:latin typeface="+mj-lt"/>
              </a:rPr>
              <a:t>: очень высокая урожайность (50-70 </a:t>
            </a:r>
            <a:r>
              <a:rPr lang="ru-RU" sz="1600" kern="0" dirty="0" err="1">
                <a:latin typeface="+mj-lt"/>
              </a:rPr>
              <a:t>тн</a:t>
            </a:r>
            <a:r>
              <a:rPr lang="ru-RU" sz="1600" kern="0" dirty="0">
                <a:latin typeface="+mj-lt"/>
              </a:rPr>
              <a:t>./га</a:t>
            </a:r>
            <a:r>
              <a:rPr lang="ru-RU" sz="1600" kern="0" dirty="0" smtClean="0">
                <a:latin typeface="+mj-lt"/>
              </a:rPr>
              <a:t>.),</a:t>
            </a:r>
            <a:r>
              <a:rPr lang="ru-RU" sz="1600" kern="0" dirty="0">
                <a:latin typeface="+mj-lt"/>
              </a:rPr>
              <a:t> </a:t>
            </a:r>
            <a:r>
              <a:rPr lang="ru-RU" sz="1600" kern="0" dirty="0" smtClean="0">
                <a:latin typeface="+mj-lt"/>
              </a:rPr>
              <a:t>малое </a:t>
            </a:r>
            <a:r>
              <a:rPr lang="ru-RU" sz="1600" kern="0" dirty="0">
                <a:latin typeface="+mj-lt"/>
              </a:rPr>
              <a:t>количество некондиционных клубней</a:t>
            </a:r>
          </a:p>
          <a:p>
            <a:pPr algn="just" defTabSz="180000"/>
            <a:r>
              <a:rPr lang="ru-RU" sz="1600" b="1" kern="0" dirty="0" smtClean="0">
                <a:latin typeface="+mj-lt"/>
              </a:rPr>
              <a:t>Устойчивость:</a:t>
            </a:r>
          </a:p>
          <a:p>
            <a:pPr algn="just" defTabSz="180000"/>
            <a:r>
              <a:rPr lang="ru-RU" sz="1600" kern="0" dirty="0" smtClean="0">
                <a:latin typeface="+mj-lt"/>
              </a:rPr>
              <a:t>Рак картофеля </a:t>
            </a:r>
            <a:r>
              <a:rPr lang="en-US" sz="1600" kern="0" dirty="0" smtClean="0">
                <a:latin typeface="+mj-lt"/>
              </a:rPr>
              <a:t>:</a:t>
            </a:r>
            <a:r>
              <a:rPr lang="ru-RU" sz="1600" kern="0" dirty="0" smtClean="0">
                <a:latin typeface="+mj-lt"/>
              </a:rPr>
              <a:t> </a:t>
            </a:r>
            <a:r>
              <a:rPr lang="ru-RU" sz="1600" kern="0" dirty="0" err="1" smtClean="0">
                <a:latin typeface="+mj-lt"/>
              </a:rPr>
              <a:t>патотип</a:t>
            </a:r>
            <a:r>
              <a:rPr lang="ru-RU" sz="1600" kern="0" dirty="0" smtClean="0">
                <a:latin typeface="+mj-lt"/>
              </a:rPr>
              <a:t> </a:t>
            </a:r>
            <a:r>
              <a:rPr lang="en-US" sz="1600" kern="0" dirty="0" smtClean="0">
                <a:latin typeface="+mj-lt"/>
              </a:rPr>
              <a:t>D</a:t>
            </a:r>
            <a:r>
              <a:rPr lang="ru-RU" sz="1600" kern="0" dirty="0" smtClean="0">
                <a:latin typeface="+mj-lt"/>
              </a:rPr>
              <a:t>1</a:t>
            </a:r>
            <a:endParaRPr lang="en-US" sz="1600" kern="0" dirty="0" smtClean="0">
              <a:latin typeface="+mj-lt"/>
            </a:endParaRPr>
          </a:p>
          <a:p>
            <a:pPr algn="just" defTabSz="180000"/>
            <a:r>
              <a:rPr lang="ru-RU" sz="1600" kern="0" dirty="0" smtClean="0">
                <a:latin typeface="+mj-lt"/>
              </a:rPr>
              <a:t>Нематоды</a:t>
            </a:r>
            <a:r>
              <a:rPr lang="ru-RU" sz="1600" kern="0" dirty="0">
                <a:latin typeface="+mj-lt"/>
              </a:rPr>
              <a:t>:	</a:t>
            </a:r>
            <a:r>
              <a:rPr lang="ru-RU" sz="1600" kern="0" dirty="0" err="1">
                <a:latin typeface="+mj-lt"/>
              </a:rPr>
              <a:t>Ro</a:t>
            </a:r>
            <a:r>
              <a:rPr lang="ru-RU" sz="1600" kern="0" dirty="0">
                <a:latin typeface="+mj-lt"/>
              </a:rPr>
              <a:t> 1 - 5</a:t>
            </a:r>
          </a:p>
          <a:p>
            <a:pPr algn="just" defTabSz="180000"/>
            <a:r>
              <a:rPr lang="ru-RU" sz="1600" kern="0" dirty="0" smtClean="0">
                <a:latin typeface="+mj-lt"/>
              </a:rPr>
              <a:t>Y-Вирус</a:t>
            </a:r>
            <a:r>
              <a:rPr lang="ru-RU" sz="1600" kern="0" dirty="0">
                <a:latin typeface="+mj-lt"/>
              </a:rPr>
              <a:t>: очень хорошая</a:t>
            </a:r>
          </a:p>
          <a:p>
            <a:pPr algn="just" defTabSz="180000"/>
            <a:r>
              <a:rPr lang="ru-RU" sz="1600" kern="0" dirty="0" smtClean="0">
                <a:latin typeface="+mj-lt"/>
              </a:rPr>
              <a:t>Скручивание </a:t>
            </a:r>
            <a:r>
              <a:rPr lang="ru-RU" sz="1600" kern="0" dirty="0">
                <a:latin typeface="+mj-lt"/>
              </a:rPr>
              <a:t>листьев: средняя</a:t>
            </a:r>
          </a:p>
          <a:p>
            <a:pPr algn="just" defTabSz="180000"/>
            <a:r>
              <a:rPr lang="ru-RU" sz="1600" kern="0" dirty="0" smtClean="0">
                <a:latin typeface="+mj-lt"/>
              </a:rPr>
              <a:t>Фитофтороз</a:t>
            </a:r>
            <a:r>
              <a:rPr lang="ru-RU" sz="1600" kern="0" dirty="0">
                <a:latin typeface="+mj-lt"/>
              </a:rPr>
              <a:t>:	очень высокая</a:t>
            </a:r>
          </a:p>
          <a:p>
            <a:pPr algn="just" defTabSz="180000"/>
            <a:r>
              <a:rPr lang="ru-RU" sz="1600" kern="0" dirty="0" smtClean="0">
                <a:latin typeface="+mj-lt"/>
              </a:rPr>
              <a:t>Гниение </a:t>
            </a:r>
            <a:r>
              <a:rPr lang="ru-RU" sz="1600" kern="0" dirty="0">
                <a:latin typeface="+mj-lt"/>
              </a:rPr>
              <a:t>клубней: очень высокая</a:t>
            </a:r>
          </a:p>
          <a:p>
            <a:pPr algn="just" defTabSz="180000"/>
            <a:r>
              <a:rPr lang="ru-RU" sz="1600" kern="0" dirty="0" smtClean="0">
                <a:latin typeface="+mj-lt"/>
              </a:rPr>
              <a:t>Парша</a:t>
            </a:r>
            <a:r>
              <a:rPr lang="ru-RU" sz="1600" kern="0" dirty="0">
                <a:latin typeface="+mj-lt"/>
              </a:rPr>
              <a:t>:	очень высокая</a:t>
            </a:r>
          </a:p>
          <a:p>
            <a:pPr algn="just" defTabSz="180000"/>
            <a:r>
              <a:rPr lang="ru-RU" sz="1600" b="1" kern="0" dirty="0" smtClean="0">
                <a:latin typeface="+mj-lt"/>
              </a:rPr>
              <a:t>Клубень</a:t>
            </a:r>
            <a:r>
              <a:rPr lang="ru-RU" sz="1600" b="1" kern="0" dirty="0">
                <a:latin typeface="+mj-lt"/>
              </a:rPr>
              <a:t>:	</a:t>
            </a:r>
            <a:r>
              <a:rPr lang="ru-RU" sz="1600" kern="0" dirty="0">
                <a:latin typeface="+mj-lt"/>
              </a:rPr>
              <a:t>красивая овальная форма</a:t>
            </a:r>
          </a:p>
          <a:p>
            <a:pPr algn="just" defTabSz="180000"/>
            <a:r>
              <a:rPr lang="ru-RU" sz="1600" kern="0" dirty="0" smtClean="0">
                <a:latin typeface="+mj-lt"/>
              </a:rPr>
              <a:t>поверхностное </a:t>
            </a:r>
            <a:r>
              <a:rPr lang="ru-RU" sz="1600" kern="0" dirty="0">
                <a:latin typeface="+mj-lt"/>
              </a:rPr>
              <a:t>залегание глазков</a:t>
            </a:r>
          </a:p>
          <a:p>
            <a:pPr algn="just" defTabSz="180000"/>
            <a:r>
              <a:rPr lang="ru-RU" sz="1600" kern="0" dirty="0" smtClean="0">
                <a:latin typeface="+mj-lt"/>
              </a:rPr>
              <a:t>гладкая </a:t>
            </a:r>
            <a:r>
              <a:rPr lang="ru-RU" sz="1600" kern="0" dirty="0">
                <a:latin typeface="+mj-lt"/>
              </a:rPr>
              <a:t>кожура, светло-желтая мякоть</a:t>
            </a:r>
          </a:p>
          <a:p>
            <a:pPr algn="just" defTabSz="180000"/>
            <a:r>
              <a:rPr lang="ru-RU" sz="1600" b="1" kern="0" dirty="0" smtClean="0">
                <a:latin typeface="+mj-lt"/>
              </a:rPr>
              <a:t>Куст</a:t>
            </a:r>
            <a:r>
              <a:rPr lang="ru-RU" sz="1600" b="1" kern="0" dirty="0">
                <a:latin typeface="+mj-lt"/>
              </a:rPr>
              <a:t>:</a:t>
            </a:r>
            <a:r>
              <a:rPr lang="ru-RU" sz="1600" kern="0" dirty="0">
                <a:latin typeface="+mj-lt"/>
              </a:rPr>
              <a:t>	крепкие стебли, цветет белыми </a:t>
            </a:r>
            <a:r>
              <a:rPr lang="ru-RU" sz="1600" kern="0" dirty="0" smtClean="0">
                <a:latin typeface="+mj-lt"/>
              </a:rPr>
              <a:t>цветками,</a:t>
            </a:r>
            <a:r>
              <a:rPr lang="en-US" sz="1600" kern="0" dirty="0" smtClean="0">
                <a:latin typeface="+mj-lt"/>
              </a:rPr>
              <a:t> </a:t>
            </a:r>
            <a:r>
              <a:rPr lang="ru-RU" sz="1600" kern="0" dirty="0" smtClean="0">
                <a:latin typeface="+mj-lt"/>
              </a:rPr>
              <a:t>постепенное равномерное </a:t>
            </a:r>
            <a:r>
              <a:rPr lang="ru-RU" sz="1600" kern="0" dirty="0">
                <a:latin typeface="+mj-lt"/>
              </a:rPr>
              <a:t>образование </a:t>
            </a:r>
            <a:r>
              <a:rPr lang="ru-RU" sz="1600" kern="0" dirty="0" smtClean="0">
                <a:latin typeface="+mj-lt"/>
              </a:rPr>
              <a:t>клубней.</a:t>
            </a:r>
            <a:endParaRPr lang="ru-RU" sz="1600" kern="0" dirty="0">
              <a:latin typeface="+mj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013" y="6251922"/>
            <a:ext cx="3657917" cy="5974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986" y="6203051"/>
            <a:ext cx="3046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/>
              <a:t>+7 929 940 17 43</a:t>
            </a:r>
            <a:endParaRPr lang="ru-RU"/>
          </a:p>
          <a:p>
            <a:r>
              <a:rPr lang="ru-RU" b="1"/>
              <a:t> eurocontinent-m@mail.ru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60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07200" y="101600"/>
            <a:ext cx="516708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 smtClean="0">
                <a:solidFill>
                  <a:srgbClr val="000000"/>
                </a:solidFill>
                <a:latin typeface="+mj-lt"/>
              </a:rPr>
              <a:t>Средне-ранний</a:t>
            </a:r>
            <a:r>
              <a:rPr lang="ru-RU" sz="2000" b="1" i="1" dirty="0" smtClean="0">
                <a:solidFill>
                  <a:srgbClr val="000000"/>
                </a:solidFill>
                <a:latin typeface="+mj-lt"/>
              </a:rPr>
              <a:t>  </a:t>
            </a:r>
            <a:r>
              <a:rPr lang="ru-RU" sz="2000" b="1" i="1" dirty="0" err="1">
                <a:solidFill>
                  <a:srgbClr val="000000"/>
                </a:solidFill>
                <a:latin typeface="+mj-lt"/>
              </a:rPr>
              <a:t>крупноклубнёвый</a:t>
            </a:r>
            <a:r>
              <a:rPr lang="ru-RU" sz="2000" b="1" i="1" dirty="0">
                <a:solidFill>
                  <a:srgbClr val="000000"/>
                </a:solidFill>
                <a:latin typeface="+mj-lt"/>
              </a:rPr>
              <a:t> сорт</a:t>
            </a:r>
            <a:endParaRPr lang="ru-RU" sz="2000" i="1" dirty="0">
              <a:solidFill>
                <a:srgbClr val="000000"/>
              </a:solidFill>
              <a:latin typeface="+mj-lt"/>
            </a:endParaRPr>
          </a:p>
          <a:p>
            <a:endParaRPr lang="ru-RU" b="1" dirty="0" smtClean="0">
              <a:solidFill>
                <a:srgbClr val="000000"/>
              </a:solidFill>
            </a:endParaRPr>
          </a:p>
          <a:p>
            <a:r>
              <a:rPr lang="ru-RU" sz="1600" b="1" dirty="0" smtClean="0">
                <a:solidFill>
                  <a:srgbClr val="000000"/>
                </a:solidFill>
              </a:rPr>
              <a:t>Урожайность</a:t>
            </a:r>
            <a:r>
              <a:rPr lang="ru-RU" sz="1600" b="1" dirty="0">
                <a:solidFill>
                  <a:srgbClr val="000000"/>
                </a:solidFill>
              </a:rPr>
              <a:t>: </a:t>
            </a:r>
            <a:r>
              <a:rPr lang="ru-RU" sz="1600" dirty="0">
                <a:solidFill>
                  <a:srgbClr val="000000"/>
                </a:solidFill>
              </a:rPr>
              <a:t>среднее образование клубней, клубни </a:t>
            </a:r>
            <a:r>
              <a:rPr lang="ru-RU" sz="1600" dirty="0" smtClean="0">
                <a:solidFill>
                  <a:srgbClr val="000000"/>
                </a:solidFill>
              </a:rPr>
              <a:t>крупные,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  <a:r>
              <a:rPr lang="ru-RU" sz="1600" dirty="0" smtClean="0">
                <a:solidFill>
                  <a:srgbClr val="000000"/>
                </a:solidFill>
              </a:rPr>
              <a:t>высокий </a:t>
            </a:r>
            <a:r>
              <a:rPr lang="ru-RU" sz="1600" dirty="0">
                <a:solidFill>
                  <a:srgbClr val="000000"/>
                </a:solidFill>
              </a:rPr>
              <a:t>потенциал урожайности</a:t>
            </a:r>
          </a:p>
          <a:p>
            <a:r>
              <a:rPr lang="ru-RU" sz="1600" b="1" dirty="0">
                <a:solidFill>
                  <a:srgbClr val="000000"/>
                </a:solidFill>
              </a:rPr>
              <a:t>Качество:</a:t>
            </a:r>
            <a:r>
              <a:rPr lang="ru-RU" sz="1600" dirty="0">
                <a:solidFill>
                  <a:srgbClr val="000000"/>
                </a:solidFill>
              </a:rPr>
              <a:t> преимущественно нерассыпчатый сорт </a:t>
            </a:r>
            <a:r>
              <a:rPr lang="ru-RU" sz="1600" dirty="0" smtClean="0">
                <a:solidFill>
                  <a:srgbClr val="000000"/>
                </a:solidFill>
              </a:rPr>
              <a:t>картофеля,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  <a:r>
              <a:rPr lang="ru-RU" sz="1600" dirty="0" smtClean="0">
                <a:solidFill>
                  <a:srgbClr val="000000"/>
                </a:solidFill>
              </a:rPr>
              <a:t>желтая мякоть,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  <a:r>
              <a:rPr lang="ru-RU" sz="1600" dirty="0" smtClean="0">
                <a:solidFill>
                  <a:srgbClr val="000000"/>
                </a:solidFill>
              </a:rPr>
              <a:t>низкая </a:t>
            </a:r>
            <a:r>
              <a:rPr lang="ru-RU" sz="1600" dirty="0">
                <a:solidFill>
                  <a:srgbClr val="000000"/>
                </a:solidFill>
              </a:rPr>
              <a:t>склонность к образованию темных пятен</a:t>
            </a:r>
          </a:p>
          <a:p>
            <a:r>
              <a:rPr lang="ru-RU" sz="1600" b="1" dirty="0">
                <a:solidFill>
                  <a:srgbClr val="000000"/>
                </a:solidFill>
              </a:rPr>
              <a:t>Устойчивость:</a:t>
            </a:r>
            <a:endParaRPr lang="ru-RU" sz="1600" dirty="0">
              <a:solidFill>
                <a:srgbClr val="000000"/>
              </a:solidFill>
            </a:endParaRPr>
          </a:p>
          <a:p>
            <a:r>
              <a:rPr lang="ru-RU" sz="1600" dirty="0">
                <a:solidFill>
                  <a:srgbClr val="000000"/>
                </a:solidFill>
              </a:rPr>
              <a:t>Нематоды: </a:t>
            </a:r>
            <a:r>
              <a:rPr lang="ru-RU" sz="1600" dirty="0" err="1">
                <a:solidFill>
                  <a:srgbClr val="000000"/>
                </a:solidFill>
              </a:rPr>
              <a:t>Ro</a:t>
            </a:r>
            <a:r>
              <a:rPr lang="ru-RU" sz="1600" dirty="0">
                <a:solidFill>
                  <a:srgbClr val="000000"/>
                </a:solidFill>
              </a:rPr>
              <a:t> 1,3,4,5</a:t>
            </a:r>
          </a:p>
          <a:p>
            <a:r>
              <a:rPr lang="ru-RU" sz="1600" dirty="0">
                <a:solidFill>
                  <a:srgbClr val="000000"/>
                </a:solidFill>
              </a:rPr>
              <a:t>Y-Вирус: хорошая-очень хорошая</a:t>
            </a:r>
          </a:p>
          <a:p>
            <a:r>
              <a:rPr lang="ru-RU" sz="1600" dirty="0">
                <a:solidFill>
                  <a:srgbClr val="000000"/>
                </a:solidFill>
              </a:rPr>
              <a:t>Вирус скручивания листьев: хорошая</a:t>
            </a:r>
          </a:p>
          <a:p>
            <a:r>
              <a:rPr lang="ru-RU" sz="1600" dirty="0">
                <a:solidFill>
                  <a:srgbClr val="000000"/>
                </a:solidFill>
              </a:rPr>
              <a:t>Фитофтороз: хорошая</a:t>
            </a:r>
          </a:p>
          <a:p>
            <a:r>
              <a:rPr lang="ru-RU" sz="1600" dirty="0">
                <a:solidFill>
                  <a:srgbClr val="000000"/>
                </a:solidFill>
              </a:rPr>
              <a:t>Гниение клубней: очень хорошая</a:t>
            </a:r>
          </a:p>
          <a:p>
            <a:r>
              <a:rPr lang="ru-RU" sz="1600" dirty="0">
                <a:solidFill>
                  <a:srgbClr val="000000"/>
                </a:solidFill>
              </a:rPr>
              <a:t>Парша: хорошая</a:t>
            </a:r>
          </a:p>
          <a:p>
            <a:r>
              <a:rPr lang="ru-RU" sz="1600" b="1" dirty="0">
                <a:solidFill>
                  <a:srgbClr val="000000"/>
                </a:solidFill>
              </a:rPr>
              <a:t>Клубень:</a:t>
            </a:r>
            <a:r>
              <a:rPr lang="ru-RU" sz="1600" dirty="0">
                <a:solidFill>
                  <a:srgbClr val="000000"/>
                </a:solidFill>
              </a:rPr>
              <a:t> овальные, поверхностное залегание глазков</a:t>
            </a:r>
          </a:p>
          <a:p>
            <a:r>
              <a:rPr lang="ru-RU" sz="1600" dirty="0">
                <a:solidFill>
                  <a:srgbClr val="000000"/>
                </a:solidFill>
              </a:rPr>
              <a:t>гладкая красная кожура</a:t>
            </a:r>
          </a:p>
          <a:p>
            <a:r>
              <a:rPr lang="ru-RU" sz="1600" b="1" dirty="0">
                <a:solidFill>
                  <a:srgbClr val="000000"/>
                </a:solidFill>
              </a:rPr>
              <a:t>Куст:</a:t>
            </a:r>
            <a:r>
              <a:rPr lang="ru-RU" sz="1600" dirty="0">
                <a:solidFill>
                  <a:srgbClr val="000000"/>
                </a:solidFill>
              </a:rPr>
              <a:t> крепкие стебли, цветет белыми цветками</a:t>
            </a:r>
            <a:endParaRPr lang="ru-RU" sz="16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083" y="6260540"/>
            <a:ext cx="3657917" cy="5974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1173" y="6211669"/>
            <a:ext cx="3046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+7 929 940 17 43</a:t>
            </a:r>
            <a:endParaRPr lang="ru-RU" dirty="0"/>
          </a:p>
          <a:p>
            <a:r>
              <a:rPr lang="ru-RU" b="1" dirty="0"/>
              <a:t> eurocontinent-m@mail.ru</a:t>
            </a:r>
            <a:endParaRPr lang="ru-RU" dirty="0"/>
          </a:p>
        </p:txBody>
      </p:sp>
      <p:pic>
        <p:nvPicPr>
          <p:cNvPr id="3074" name="Picture 2" descr="C:\Users\Виталий\Desktop\ПРОДАЖИ СЕМЕННОГО КАРТОФЕЛЯ\ПАКЕТ НА РАССЫЛКУ 2017 (2)\BIG ROSE\БИГ РОСС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8129" y="1209822"/>
            <a:ext cx="5809957" cy="4346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994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728" y="1311215"/>
            <a:ext cx="77829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solidFill>
                  <a:srgbClr val="00B050"/>
                </a:solidFill>
              </a:rPr>
              <a:t>СПАСИБО ЗА ВНИМАНИЕ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89" y="0"/>
            <a:ext cx="6070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33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7" y="1219200"/>
            <a:ext cx="5820229" cy="43397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78171" y="43543"/>
            <a:ext cx="541382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Очень ранний </a:t>
            </a:r>
            <a:r>
              <a:rPr lang="ru-RU" sz="2000" b="1" i="1" dirty="0" smtClean="0"/>
              <a:t>  сорт</a:t>
            </a:r>
            <a:endParaRPr lang="ru-RU" sz="2000" dirty="0"/>
          </a:p>
          <a:p>
            <a:endParaRPr lang="ru-RU" sz="1600" b="1" dirty="0" smtClean="0"/>
          </a:p>
          <a:p>
            <a:r>
              <a:rPr lang="ru-RU" sz="1600" b="1" dirty="0" smtClean="0"/>
              <a:t>Качество</a:t>
            </a:r>
            <a:r>
              <a:rPr lang="ru-RU" sz="1600" b="1" dirty="0"/>
              <a:t>:</a:t>
            </a:r>
            <a:r>
              <a:rPr lang="ru-RU" sz="1600" dirty="0"/>
              <a:t> Преимущественно нерассыпчатый</a:t>
            </a:r>
          </a:p>
          <a:p>
            <a:r>
              <a:rPr lang="ru-RU" sz="1600" dirty="0"/>
              <a:t>Обладает хорошими вкусовыми качествами</a:t>
            </a:r>
            <a:br>
              <a:rPr lang="ru-RU" sz="1600" dirty="0"/>
            </a:br>
            <a:r>
              <a:rPr lang="ru-RU" sz="1600" dirty="0"/>
              <a:t> </a:t>
            </a:r>
            <a:r>
              <a:rPr lang="ru-RU" sz="1600" dirty="0" smtClean="0"/>
              <a:t>Желтая </a:t>
            </a:r>
            <a:r>
              <a:rPr lang="ru-RU" sz="1600" dirty="0"/>
              <a:t>мякоть </a:t>
            </a:r>
            <a:br>
              <a:rPr lang="ru-RU" sz="1600" dirty="0"/>
            </a:br>
            <a:r>
              <a:rPr lang="ru-RU" sz="1600" dirty="0"/>
              <a:t> </a:t>
            </a:r>
            <a:r>
              <a:rPr lang="ru-RU" sz="1600" dirty="0" smtClean="0"/>
              <a:t>Отсутствие </a:t>
            </a:r>
            <a:r>
              <a:rPr lang="ru-RU" sz="1600" dirty="0"/>
              <a:t>потемнений в результате варки</a:t>
            </a:r>
            <a:br>
              <a:rPr lang="ru-RU" sz="1600" dirty="0"/>
            </a:br>
            <a:r>
              <a:rPr lang="ru-RU" sz="1600" dirty="0"/>
              <a:t> </a:t>
            </a:r>
            <a:r>
              <a:rPr lang="ru-RU" sz="1600" dirty="0" smtClean="0"/>
              <a:t>Очень </a:t>
            </a:r>
            <a:r>
              <a:rPr lang="ru-RU" sz="1600" dirty="0"/>
              <a:t>низкая склонность клубней к внутренним дефектам</a:t>
            </a:r>
          </a:p>
          <a:p>
            <a:r>
              <a:rPr lang="ru-RU" sz="1600" b="1" dirty="0"/>
              <a:t>Урожайность:</a:t>
            </a:r>
            <a:r>
              <a:rPr lang="ru-RU" sz="1600" dirty="0"/>
              <a:t>  Высокая урожайность - 45-55 </a:t>
            </a:r>
            <a:r>
              <a:rPr lang="ru-RU" sz="1600" dirty="0" err="1"/>
              <a:t>тн</a:t>
            </a:r>
            <a:r>
              <a:rPr lang="ru-RU" sz="1600" dirty="0"/>
              <a:t>./ </a:t>
            </a:r>
            <a:r>
              <a:rPr lang="ru-RU" sz="1600" dirty="0" smtClean="0"/>
              <a:t>га.</a:t>
            </a:r>
            <a:r>
              <a:rPr lang="en-US" sz="1600" dirty="0" smtClean="0"/>
              <a:t>   </a:t>
            </a:r>
            <a:r>
              <a:rPr lang="ru-RU" sz="1600" dirty="0" smtClean="0"/>
              <a:t>Клубни </a:t>
            </a:r>
            <a:r>
              <a:rPr lang="ru-RU" sz="1600" dirty="0"/>
              <a:t>большого размера</a:t>
            </a:r>
          </a:p>
          <a:p>
            <a:r>
              <a:rPr lang="ru-RU" sz="1600" b="1" dirty="0"/>
              <a:t>Устойчивость:</a:t>
            </a:r>
            <a:endParaRPr lang="ru-RU" sz="1600" dirty="0"/>
          </a:p>
          <a:p>
            <a:r>
              <a:rPr lang="ru-RU" sz="1600" dirty="0"/>
              <a:t>Нематоды: </a:t>
            </a:r>
            <a:r>
              <a:rPr lang="ru-RU" sz="1600" dirty="0" err="1"/>
              <a:t>Ro</a:t>
            </a:r>
            <a:r>
              <a:rPr lang="ru-RU" sz="1600" dirty="0"/>
              <a:t> 1.4</a:t>
            </a:r>
          </a:p>
          <a:p>
            <a:r>
              <a:rPr lang="ru-RU" sz="1600" dirty="0"/>
              <a:t>Y-Вирус: хорошая-очень хорошая</a:t>
            </a:r>
          </a:p>
          <a:p>
            <a:r>
              <a:rPr lang="ru-RU" sz="1600" dirty="0"/>
              <a:t>Рак картофеля: </a:t>
            </a:r>
            <a:r>
              <a:rPr lang="ru-RU" sz="1600" dirty="0" err="1"/>
              <a:t>патотип</a:t>
            </a:r>
            <a:r>
              <a:rPr lang="ru-RU" sz="1600" dirty="0"/>
              <a:t> </a:t>
            </a:r>
            <a:r>
              <a:rPr lang="en-US" sz="1600" dirty="0" smtClean="0"/>
              <a:t>D</a:t>
            </a:r>
            <a:r>
              <a:rPr lang="ru-RU" sz="1600" dirty="0" smtClean="0"/>
              <a:t>1</a:t>
            </a:r>
            <a:r>
              <a:rPr lang="ru-RU" sz="1600" dirty="0"/>
              <a:t> </a:t>
            </a:r>
            <a:br>
              <a:rPr lang="ru-RU" sz="1600" dirty="0"/>
            </a:br>
            <a:r>
              <a:rPr lang="ru-RU" sz="1600" dirty="0"/>
              <a:t>Вирус скручивания листьев: средняя-хорошая</a:t>
            </a:r>
          </a:p>
          <a:p>
            <a:r>
              <a:rPr lang="ru-RU" sz="1600" dirty="0"/>
              <a:t>Фитофтороз: хорошая-очень хорошая</a:t>
            </a:r>
          </a:p>
          <a:p>
            <a:r>
              <a:rPr lang="ru-RU" sz="1600" dirty="0"/>
              <a:t>Парша: очень хорошая</a:t>
            </a:r>
          </a:p>
          <a:p>
            <a:r>
              <a:rPr lang="ru-RU" sz="1600" b="1" dirty="0"/>
              <a:t>Клубень: </a:t>
            </a:r>
            <a:r>
              <a:rPr lang="ru-RU" sz="1600" dirty="0"/>
              <a:t>овальной элегантной формы; очень мелкие глазки; гладкая</a:t>
            </a:r>
          </a:p>
          <a:p>
            <a:r>
              <a:rPr lang="ru-RU" sz="1600" dirty="0"/>
              <a:t>кожура; желтая мякоть</a:t>
            </a:r>
          </a:p>
          <a:p>
            <a:r>
              <a:rPr lang="ru-RU" sz="1600" b="1" dirty="0"/>
              <a:t>Куст:</a:t>
            </a:r>
            <a:r>
              <a:rPr lang="ru-RU" sz="1600" dirty="0"/>
              <a:t> средневысокие стебли, цветет белыми цветками, </a:t>
            </a:r>
            <a:r>
              <a:rPr lang="ru-RU" sz="1600" dirty="0" smtClean="0"/>
              <a:t>быстрое</a:t>
            </a:r>
            <a:r>
              <a:rPr lang="en-US" sz="1600" dirty="0" smtClean="0"/>
              <a:t>  </a:t>
            </a:r>
            <a:r>
              <a:rPr lang="ru-RU" sz="1600" dirty="0" smtClean="0"/>
              <a:t>формирование </a:t>
            </a:r>
            <a:r>
              <a:rPr lang="ru-RU" sz="1600" dirty="0"/>
              <a:t>зеленой </a:t>
            </a:r>
            <a:r>
              <a:rPr lang="ru-RU" sz="1600" dirty="0" smtClean="0"/>
              <a:t>массы.</a:t>
            </a:r>
            <a:endParaRPr lang="ru-RU" sz="1600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083" y="6260540"/>
            <a:ext cx="3657917" cy="5974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6571" y="6211669"/>
            <a:ext cx="404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+7 929 940 17 43</a:t>
            </a:r>
            <a:endParaRPr lang="ru-RU" dirty="0"/>
          </a:p>
          <a:p>
            <a:r>
              <a:rPr lang="ru-RU" b="1" dirty="0"/>
              <a:t> eurocontinent-m@mail.ru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969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58" y="1248228"/>
            <a:ext cx="5250599" cy="40494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55657" y="182880"/>
            <a:ext cx="582022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Р</a:t>
            </a:r>
            <a:r>
              <a:rPr lang="ru-RU" sz="2000" b="1" i="1" dirty="0" smtClean="0"/>
              <a:t>анний </a:t>
            </a:r>
            <a:r>
              <a:rPr lang="ru-RU" sz="2000" b="1" i="1" dirty="0"/>
              <a:t>сорт</a:t>
            </a:r>
            <a:endParaRPr lang="ru-RU" sz="2000" dirty="0"/>
          </a:p>
          <a:p>
            <a:endParaRPr lang="ru-RU" sz="1400" b="1" dirty="0" smtClean="0"/>
          </a:p>
          <a:p>
            <a:r>
              <a:rPr lang="ru-RU" sz="1600" b="1" dirty="0" smtClean="0"/>
              <a:t>Качество</a:t>
            </a:r>
            <a:r>
              <a:rPr lang="ru-RU" sz="1600" b="1" dirty="0"/>
              <a:t>: </a:t>
            </a:r>
            <a:r>
              <a:rPr lang="ru-RU" sz="1600" dirty="0"/>
              <a:t>преимущественно нерассыпчатый</a:t>
            </a:r>
          </a:p>
          <a:p>
            <a:r>
              <a:rPr lang="ru-RU" sz="1600" dirty="0"/>
              <a:t>очень высокая пищевая ценность</a:t>
            </a:r>
          </a:p>
          <a:p>
            <a:r>
              <a:rPr lang="ru-RU" sz="1600" dirty="0"/>
              <a:t>желтая </a:t>
            </a:r>
            <a:r>
              <a:rPr lang="ru-RU" sz="1600" dirty="0" smtClean="0"/>
              <a:t>мякоть,</a:t>
            </a:r>
            <a:r>
              <a:rPr lang="ru-RU" sz="1600" dirty="0"/>
              <a:t> </a:t>
            </a:r>
            <a:r>
              <a:rPr lang="ru-RU" sz="1600" dirty="0" smtClean="0"/>
              <a:t>содержание </a:t>
            </a:r>
            <a:r>
              <a:rPr lang="ru-RU" sz="1600" dirty="0"/>
              <a:t>крахмала 12 - 13 </a:t>
            </a:r>
            <a:r>
              <a:rPr lang="ru-RU" sz="1600" dirty="0" smtClean="0"/>
              <a:t>%,</a:t>
            </a:r>
            <a:endParaRPr lang="ru-RU" sz="1600" dirty="0"/>
          </a:p>
          <a:p>
            <a:r>
              <a:rPr lang="ru-RU" sz="1600" dirty="0"/>
              <a:t>очень низкая склонность клубней к внутренним дефектам</a:t>
            </a:r>
          </a:p>
          <a:p>
            <a:r>
              <a:rPr lang="ru-RU" sz="1600" b="1" dirty="0"/>
              <a:t>Урожайность:</a:t>
            </a:r>
            <a:r>
              <a:rPr lang="ru-RU" sz="1600" dirty="0"/>
              <a:t> при ранних сроках уборки: </a:t>
            </a:r>
            <a:r>
              <a:rPr lang="ru-RU" sz="1600" dirty="0" smtClean="0"/>
              <a:t> высокая </a:t>
            </a:r>
            <a:r>
              <a:rPr lang="ru-RU" sz="1600" dirty="0"/>
              <a:t>(35-45 </a:t>
            </a:r>
            <a:r>
              <a:rPr lang="ru-RU" sz="1600" dirty="0" err="1"/>
              <a:t>тн</a:t>
            </a:r>
            <a:r>
              <a:rPr lang="ru-RU" sz="1600" dirty="0"/>
              <a:t>./га.)</a:t>
            </a:r>
          </a:p>
          <a:p>
            <a:r>
              <a:rPr lang="ru-RU" sz="1600" dirty="0"/>
              <a:t>при нормальных сроках уборки: очень высокая (45-65 </a:t>
            </a:r>
            <a:r>
              <a:rPr lang="ru-RU" sz="1600" dirty="0" err="1"/>
              <a:t>тн</a:t>
            </a:r>
            <a:r>
              <a:rPr lang="ru-RU" sz="1600" dirty="0"/>
              <a:t>./га.)</a:t>
            </a:r>
          </a:p>
          <a:p>
            <a:r>
              <a:rPr lang="ru-RU" sz="1600" dirty="0"/>
              <a:t>формирование крупных клубней, малое количество</a:t>
            </a:r>
          </a:p>
          <a:p>
            <a:r>
              <a:rPr lang="ru-RU" sz="1600" dirty="0"/>
              <a:t>некондиционных клубней</a:t>
            </a:r>
          </a:p>
          <a:p>
            <a:r>
              <a:rPr lang="ru-RU" sz="1600" b="1" dirty="0"/>
              <a:t>Устойчивость:</a:t>
            </a:r>
            <a:endParaRPr lang="ru-RU" sz="1600" dirty="0"/>
          </a:p>
          <a:p>
            <a:r>
              <a:rPr lang="ru-RU" sz="1600" dirty="0"/>
              <a:t>Нематоды: </a:t>
            </a:r>
            <a:r>
              <a:rPr lang="ru-RU" sz="1600" dirty="0" err="1"/>
              <a:t>Ro</a:t>
            </a:r>
            <a:r>
              <a:rPr lang="ru-RU" sz="1600" dirty="0"/>
              <a:t> 1, 4</a:t>
            </a:r>
          </a:p>
          <a:p>
            <a:r>
              <a:rPr lang="ru-RU" sz="1600" dirty="0"/>
              <a:t>Y-Вирус: хорошая-очень хорошая</a:t>
            </a:r>
          </a:p>
          <a:p>
            <a:r>
              <a:rPr lang="ru-RU" sz="1600" dirty="0"/>
              <a:t>Фитофтороз: хорошая</a:t>
            </a:r>
          </a:p>
          <a:p>
            <a:r>
              <a:rPr lang="ru-RU" sz="1600" dirty="0"/>
              <a:t>Гниение клубней: хорошая</a:t>
            </a:r>
          </a:p>
          <a:p>
            <a:r>
              <a:rPr lang="ru-RU" sz="1600" dirty="0"/>
              <a:t>Парша: хорошая</a:t>
            </a:r>
          </a:p>
          <a:p>
            <a:r>
              <a:rPr lang="ru-RU" sz="1600" b="1" dirty="0"/>
              <a:t>Клубень:</a:t>
            </a:r>
            <a:r>
              <a:rPr lang="ru-RU" sz="1600" dirty="0"/>
              <a:t> форма: от овальной до удлиненно-овальной</a:t>
            </a:r>
          </a:p>
          <a:p>
            <a:r>
              <a:rPr lang="ru-RU" sz="1600" dirty="0"/>
              <a:t>поверхностное залегание </a:t>
            </a:r>
            <a:r>
              <a:rPr lang="ru-RU" sz="1600" dirty="0" smtClean="0"/>
              <a:t>глазков светлая </a:t>
            </a:r>
            <a:r>
              <a:rPr lang="ru-RU" sz="1600" dirty="0"/>
              <a:t>гладкая кожура</a:t>
            </a:r>
          </a:p>
          <a:p>
            <a:r>
              <a:rPr lang="ru-RU" sz="1600" b="1" dirty="0"/>
              <a:t>Куст: </a:t>
            </a:r>
            <a:r>
              <a:rPr lang="ru-RU" sz="1600" dirty="0"/>
              <a:t>цветет светло -фиолетовыми цветками</a:t>
            </a:r>
          </a:p>
          <a:p>
            <a:r>
              <a:rPr lang="ru-RU" sz="1600" dirty="0"/>
              <a:t>быстрое образование клубней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470" y="6133149"/>
            <a:ext cx="3657917" cy="5974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9429" y="6247213"/>
            <a:ext cx="3350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+7 929 940 17 43</a:t>
            </a:r>
            <a:endParaRPr lang="ru-RU" dirty="0"/>
          </a:p>
          <a:p>
            <a:r>
              <a:rPr lang="ru-RU" b="1" dirty="0"/>
              <a:t> eurocontinent-m@mail.ru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3672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60276" y="189187"/>
            <a:ext cx="2806262" cy="7624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sanjava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28" y="1345323"/>
            <a:ext cx="9690537" cy="497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362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италий\Desktop\ПРОДАЖИ СЕМЕННОГО КАРТОФЕЛЯ\ПАКЕТ НА РАССЫЛКУ 2017 (2)\JUWEL\ЮВЕЛЬ РС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2191" y="196948"/>
            <a:ext cx="4979963" cy="6485206"/>
          </a:xfrm>
          <a:prstGeom prst="rect">
            <a:avLst/>
          </a:prstGeom>
          <a:noFill/>
        </p:spPr>
      </p:pic>
      <p:pic>
        <p:nvPicPr>
          <p:cNvPr id="5123" name="Picture 3" descr="C:\Users\Виталий\Desktop\ПРОДАЖИ СЕМЕННОГО КАРТОФЕЛЯ\ПАКЕТ НА РАССЫЛКУ 2017 (2)\JUWEL\ЮВЕЛЬ РС Е (УЧ 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5711" y="196948"/>
            <a:ext cx="4979961" cy="64148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талий\Desktop\ПРОДАЖИ СЕМЕННОГО КАРТОФЕЛЯ\ПАКЕТ НА РАССЫЛКУ 2017 (2)\SISSI\Siss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9231" y="1336431"/>
            <a:ext cx="4994031" cy="4044461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470" y="6133149"/>
            <a:ext cx="3657917" cy="597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17721" y="-1"/>
            <a:ext cx="627428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n-US" b="1" dirty="0" smtClean="0"/>
              <a:t> </a:t>
            </a:r>
            <a:r>
              <a:rPr lang="ru-RU" sz="2000" b="1" i="1" dirty="0" smtClean="0"/>
              <a:t>Ранний сорт </a:t>
            </a:r>
            <a:endParaRPr lang="ru-RU" sz="2000" dirty="0" smtClean="0"/>
          </a:p>
          <a:p>
            <a:pPr hangingPunct="0"/>
            <a:r>
              <a:rPr lang="ru-RU" sz="1600" b="1" dirty="0" smtClean="0"/>
              <a:t>Качество:</a:t>
            </a:r>
            <a:endParaRPr lang="ru-RU" sz="1600" dirty="0" smtClean="0"/>
          </a:p>
          <a:p>
            <a:pPr hangingPunct="0"/>
            <a:r>
              <a:rPr lang="ru-RU" sz="1600" dirty="0" smtClean="0"/>
              <a:t>   Нерассыпчатый сорт, превосходная пищевая ценность</a:t>
            </a:r>
          </a:p>
          <a:p>
            <a:pPr hangingPunct="0"/>
            <a:r>
              <a:rPr lang="ru-RU" sz="1600" dirty="0" smtClean="0"/>
              <a:t>    Темно-желтая чистая мякоть, отсутствие склонности к потемнению как в сыром виде так и при варке.</a:t>
            </a:r>
          </a:p>
          <a:p>
            <a:pPr hangingPunct="0"/>
            <a:r>
              <a:rPr lang="ru-RU" sz="1600" b="1" dirty="0" smtClean="0"/>
              <a:t>Урожайность:</a:t>
            </a:r>
            <a:r>
              <a:rPr lang="ru-RU" sz="1600" dirty="0" smtClean="0"/>
              <a:t>  </a:t>
            </a:r>
          </a:p>
          <a:p>
            <a:pPr hangingPunct="0"/>
            <a:r>
              <a:rPr lang="ru-RU" sz="1600" dirty="0" smtClean="0"/>
              <a:t>        Темп начала образования клубней: от среднего до быстрого</a:t>
            </a:r>
          </a:p>
          <a:p>
            <a:pPr hangingPunct="0"/>
            <a:r>
              <a:rPr lang="ru-RU" sz="1600" dirty="0" smtClean="0"/>
              <a:t>        Большое количество клубней</a:t>
            </a:r>
          </a:p>
          <a:p>
            <a:pPr hangingPunct="0"/>
            <a:r>
              <a:rPr lang="ru-RU" sz="1600" dirty="0" smtClean="0"/>
              <a:t>         Небольшое количество некондиционных клубней </a:t>
            </a:r>
          </a:p>
          <a:p>
            <a:pPr hangingPunct="0"/>
            <a:r>
              <a:rPr lang="ru-RU" sz="1600" b="1" dirty="0" smtClean="0"/>
              <a:t>Устойчивость:</a:t>
            </a:r>
            <a:r>
              <a:rPr lang="ru-RU" sz="1600" dirty="0" smtClean="0"/>
              <a:t>	        </a:t>
            </a:r>
          </a:p>
          <a:p>
            <a:pPr hangingPunct="0"/>
            <a:r>
              <a:rPr lang="ru-RU" sz="1600" dirty="0" smtClean="0"/>
              <a:t>         Нематоды:                              </a:t>
            </a:r>
            <a:r>
              <a:rPr lang="de-DE" sz="1600" dirty="0" err="1" smtClean="0"/>
              <a:t>Ro</a:t>
            </a:r>
            <a:r>
              <a:rPr lang="ru-RU" sz="1600" dirty="0" smtClean="0"/>
              <a:t> 1 - 5	</a:t>
            </a:r>
          </a:p>
          <a:p>
            <a:pPr hangingPunct="0"/>
            <a:r>
              <a:rPr lang="ru-RU" sz="1600" dirty="0" smtClean="0"/>
              <a:t>         Рак картофеля:	                 </a:t>
            </a:r>
            <a:r>
              <a:rPr lang="ru-RU" sz="1600" dirty="0" err="1" smtClean="0"/>
              <a:t>Патотип</a:t>
            </a:r>
            <a:r>
              <a:rPr lang="ru-RU" sz="1600" dirty="0" smtClean="0"/>
              <a:t> </a:t>
            </a:r>
            <a:r>
              <a:rPr lang="en-US" sz="1600" dirty="0" smtClean="0"/>
              <a:t>D</a:t>
            </a:r>
            <a:r>
              <a:rPr lang="ru-RU" sz="1600" dirty="0" smtClean="0"/>
              <a:t>1</a:t>
            </a:r>
          </a:p>
          <a:p>
            <a:pPr hangingPunct="0"/>
            <a:r>
              <a:rPr lang="ru-RU" sz="1600" dirty="0" smtClean="0"/>
              <a:t>         </a:t>
            </a:r>
            <a:r>
              <a:rPr lang="de-DE" sz="1600" dirty="0" smtClean="0"/>
              <a:t>Y</a:t>
            </a:r>
            <a:r>
              <a:rPr lang="ru-RU" sz="1600" dirty="0" smtClean="0"/>
              <a:t>-Вирус:	                                </a:t>
            </a:r>
            <a:r>
              <a:rPr lang="ru-RU" sz="1600" dirty="0" err="1" smtClean="0"/>
              <a:t>хорошая-очень</a:t>
            </a:r>
            <a:r>
              <a:rPr lang="ru-RU" sz="1600" dirty="0" smtClean="0"/>
              <a:t> хорошая                                                                       Вирус скручивания листьев:       хорошая</a:t>
            </a:r>
          </a:p>
          <a:p>
            <a:pPr hangingPunct="0"/>
            <a:r>
              <a:rPr lang="ru-RU" sz="1600" dirty="0" smtClean="0"/>
              <a:t>   Гниение клубней:                     </a:t>
            </a:r>
            <a:r>
              <a:rPr lang="ru-RU" sz="1600" dirty="0" err="1" smtClean="0"/>
              <a:t>хорошая-очень</a:t>
            </a:r>
            <a:r>
              <a:rPr lang="ru-RU" sz="1600" dirty="0" smtClean="0"/>
              <a:t> хорошая   Фитофтороз:	                       </a:t>
            </a:r>
            <a:r>
              <a:rPr lang="ru-RU" sz="1600" dirty="0" err="1" smtClean="0"/>
              <a:t>хорошая-очень</a:t>
            </a:r>
            <a:r>
              <a:rPr lang="ru-RU" sz="1600" dirty="0" smtClean="0"/>
              <a:t> хорошая </a:t>
            </a:r>
          </a:p>
          <a:p>
            <a:pPr hangingPunct="0"/>
            <a:r>
              <a:rPr lang="ru-RU" sz="1600" dirty="0" smtClean="0"/>
              <a:t>       Парша:	                                </a:t>
            </a:r>
            <a:r>
              <a:rPr lang="ru-RU" sz="1600" dirty="0" err="1" smtClean="0"/>
              <a:t>хорошая-очень</a:t>
            </a:r>
            <a:r>
              <a:rPr lang="ru-RU" sz="1600" dirty="0" smtClean="0"/>
              <a:t> хорошая</a:t>
            </a:r>
          </a:p>
          <a:p>
            <a:pPr hangingPunct="0"/>
            <a:r>
              <a:rPr lang="ru-RU" sz="1600" b="1" dirty="0" smtClean="0"/>
              <a:t>Клубень:</a:t>
            </a:r>
            <a:r>
              <a:rPr lang="ru-RU" sz="1600" dirty="0" smtClean="0"/>
              <a:t>      </a:t>
            </a:r>
          </a:p>
          <a:p>
            <a:pPr hangingPunct="0"/>
            <a:r>
              <a:rPr lang="ru-RU" sz="1600" dirty="0" smtClean="0"/>
              <a:t>    удлиненно-овальная форма, светлая гладкая кожура,             </a:t>
            </a:r>
          </a:p>
          <a:p>
            <a:pPr hangingPunct="0"/>
            <a:r>
              <a:rPr lang="ru-RU" sz="1600" dirty="0" smtClean="0"/>
              <a:t>     очень поверхностное залегание глазков</a:t>
            </a:r>
          </a:p>
          <a:p>
            <a:pPr hangingPunct="0"/>
            <a:r>
              <a:rPr lang="ru-RU" sz="1600" b="1" dirty="0" smtClean="0"/>
              <a:t>Куст:</a:t>
            </a:r>
            <a:r>
              <a:rPr lang="ru-RU" sz="1600" dirty="0" smtClean="0"/>
              <a:t>	            цветет темно-фиолетовыми цветками 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985403" y="5934670"/>
            <a:ext cx="30460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+7 929 940 17 43</a:t>
            </a:r>
            <a:endParaRPr lang="ru-RU" dirty="0" smtClean="0"/>
          </a:p>
          <a:p>
            <a:r>
              <a:rPr lang="ru-RU" b="1" dirty="0" smtClean="0"/>
              <a:t> </a:t>
            </a:r>
            <a:r>
              <a:rPr lang="ru-RU" b="1" dirty="0" err="1" smtClean="0"/>
              <a:t>eurocontinent-m@mail.ru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94286" y="193965"/>
            <a:ext cx="5297714" cy="6127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С</a:t>
            </a:r>
            <a:r>
              <a:rPr lang="ru-RU" sz="2000" b="1" i="1" dirty="0" smtClean="0"/>
              <a:t>редне-ранний </a:t>
            </a:r>
            <a:r>
              <a:rPr lang="ru-RU" sz="2000" b="1" i="1" dirty="0"/>
              <a:t>сорт</a:t>
            </a:r>
            <a:endParaRPr lang="ru-RU" sz="2000" b="1" dirty="0"/>
          </a:p>
          <a:p>
            <a:endParaRPr lang="ru-RU" sz="1400" b="1" dirty="0" smtClean="0"/>
          </a:p>
          <a:p>
            <a:r>
              <a:rPr lang="ru-RU" sz="1600" b="1" dirty="0" smtClean="0"/>
              <a:t>Качество</a:t>
            </a:r>
            <a:r>
              <a:rPr lang="ru-RU" sz="1600" b="1" dirty="0"/>
              <a:t>:</a:t>
            </a:r>
            <a:r>
              <a:rPr lang="ru-RU" sz="1600" dirty="0"/>
              <a:t> </a:t>
            </a:r>
            <a:r>
              <a:rPr lang="ru-RU" sz="1600" dirty="0" smtClean="0"/>
              <a:t>Преимущественно </a:t>
            </a:r>
            <a:r>
              <a:rPr lang="ru-RU" sz="1600" dirty="0"/>
              <a:t>нерассыпчатый</a:t>
            </a:r>
            <a:br>
              <a:rPr lang="ru-RU" sz="1600" dirty="0"/>
            </a:br>
            <a:r>
              <a:rPr lang="ru-RU" sz="1600" dirty="0"/>
              <a:t>Обладает очень хорошими вкусовыми качествами</a:t>
            </a:r>
            <a:br>
              <a:rPr lang="ru-RU" sz="1600" dirty="0"/>
            </a:br>
            <a:r>
              <a:rPr lang="ru-RU" sz="1600" dirty="0"/>
              <a:t>Низкая склонность к потемнению в сыром виде и во время </a:t>
            </a:r>
            <a:r>
              <a:rPr lang="ru-RU" sz="1600" dirty="0" err="1" smtClean="0"/>
              <a:t>готовки,желтая</a:t>
            </a:r>
            <a:r>
              <a:rPr lang="ru-RU" sz="1600" dirty="0" smtClean="0"/>
              <a:t> </a:t>
            </a:r>
            <a:r>
              <a:rPr lang="ru-RU" sz="1600" dirty="0"/>
              <a:t>мякоть, </a:t>
            </a:r>
            <a:r>
              <a:rPr lang="ru-RU" sz="1600" dirty="0" err="1"/>
              <a:t>cодержание</a:t>
            </a:r>
            <a:r>
              <a:rPr lang="ru-RU" sz="1600" dirty="0"/>
              <a:t> крахмала 12 - 13</a:t>
            </a:r>
            <a:r>
              <a:rPr lang="ru-RU" sz="1600" dirty="0" smtClean="0"/>
              <a:t>%,</a:t>
            </a:r>
            <a:r>
              <a:rPr lang="ru-RU" sz="1600" dirty="0"/>
              <a:t> </a:t>
            </a:r>
            <a:r>
              <a:rPr lang="ru-RU" sz="1600" dirty="0" smtClean="0"/>
              <a:t>очень </a:t>
            </a:r>
            <a:r>
              <a:rPr lang="ru-RU" sz="1600" dirty="0"/>
              <a:t>низкая склонность клубней к внутренним </a:t>
            </a:r>
            <a:r>
              <a:rPr lang="ru-RU" sz="1600" dirty="0" smtClean="0"/>
              <a:t>дефектам,</a:t>
            </a:r>
            <a:r>
              <a:rPr lang="ru-RU" sz="1600" dirty="0"/>
              <a:t> </a:t>
            </a:r>
            <a:r>
              <a:rPr lang="ru-RU" sz="1600" dirty="0" smtClean="0"/>
              <a:t>очень </a:t>
            </a:r>
            <a:r>
              <a:rPr lang="ru-RU" sz="1600" dirty="0"/>
              <a:t>низкая чувствительность к механическим повреждениям</a:t>
            </a:r>
          </a:p>
          <a:p>
            <a:r>
              <a:rPr lang="ru-RU" sz="1600" b="1" dirty="0"/>
              <a:t>Урожайность:</a:t>
            </a:r>
            <a:r>
              <a:rPr lang="ru-RU" sz="1600" dirty="0"/>
              <a:t>      </a:t>
            </a:r>
            <a:endParaRPr lang="ru-RU" sz="1600" dirty="0" smtClean="0"/>
          </a:p>
          <a:p>
            <a:r>
              <a:rPr lang="ru-RU" sz="1600" dirty="0" err="1" smtClean="0"/>
              <a:t>Колличество</a:t>
            </a:r>
            <a:r>
              <a:rPr lang="ru-RU" sz="1600" dirty="0" smtClean="0"/>
              <a:t> </a:t>
            </a:r>
            <a:r>
              <a:rPr lang="ru-RU" sz="1600" dirty="0"/>
              <a:t>клубней на кусту – 14-20 шт.</a:t>
            </a:r>
            <a:br>
              <a:rPr lang="ru-RU" sz="1600" dirty="0"/>
            </a:br>
            <a:r>
              <a:rPr lang="ru-RU" sz="1600" dirty="0"/>
              <a:t>Урожайность – 45-65 </a:t>
            </a:r>
            <a:r>
              <a:rPr lang="ru-RU" sz="1600" dirty="0" err="1"/>
              <a:t>тн</a:t>
            </a:r>
            <a:r>
              <a:rPr lang="ru-RU" sz="1600" dirty="0"/>
              <a:t>./га.</a:t>
            </a:r>
          </a:p>
          <a:p>
            <a:r>
              <a:rPr lang="ru-RU" sz="1600" b="1" dirty="0"/>
              <a:t>Устойчивость:</a:t>
            </a:r>
            <a:endParaRPr lang="ru-RU" sz="1600" dirty="0"/>
          </a:p>
          <a:p>
            <a:r>
              <a:rPr lang="ru-RU" sz="1600" dirty="0"/>
              <a:t>Нематоды: </a:t>
            </a:r>
            <a:r>
              <a:rPr lang="ru-RU" sz="1600" dirty="0" err="1"/>
              <a:t>Ro</a:t>
            </a:r>
            <a:r>
              <a:rPr lang="ru-RU" sz="1600" dirty="0"/>
              <a:t> 1,4</a:t>
            </a:r>
          </a:p>
          <a:p>
            <a:r>
              <a:rPr lang="ru-RU" sz="1600" dirty="0"/>
              <a:t>Y-Вирус: хорошая-очень хорошая</a:t>
            </a:r>
          </a:p>
          <a:p>
            <a:r>
              <a:rPr lang="ru-RU" sz="1600" dirty="0"/>
              <a:t>Рак картофеля: </a:t>
            </a:r>
            <a:r>
              <a:rPr lang="ru-RU" sz="1600" dirty="0" err="1"/>
              <a:t>патотип</a:t>
            </a:r>
            <a:r>
              <a:rPr lang="ru-RU" sz="1600" dirty="0"/>
              <a:t> D1</a:t>
            </a:r>
          </a:p>
          <a:p>
            <a:r>
              <a:rPr lang="ru-RU" sz="1600" dirty="0"/>
              <a:t>Фитофтороз: хорошая-средняя</a:t>
            </a:r>
          </a:p>
          <a:p>
            <a:r>
              <a:rPr lang="ru-RU" sz="1600" dirty="0"/>
              <a:t>Парша: очень хорошая</a:t>
            </a:r>
          </a:p>
          <a:p>
            <a:r>
              <a:rPr lang="ru-RU" sz="1600" b="1" dirty="0"/>
              <a:t>Клубень:</a:t>
            </a:r>
            <a:r>
              <a:rPr lang="ru-RU" sz="1600" dirty="0"/>
              <a:t> овальной формы, поверхностные глазки; светлая гладкая кожура</a:t>
            </a:r>
          </a:p>
          <a:p>
            <a:r>
              <a:rPr lang="ru-RU" sz="1600" b="1" dirty="0"/>
              <a:t>Куст:</a:t>
            </a:r>
            <a:r>
              <a:rPr lang="ru-RU" sz="1600" dirty="0"/>
              <a:t> средне-высокий, промежуточный тип, цветет белыми </a:t>
            </a:r>
            <a:r>
              <a:rPr lang="ru-RU" sz="1600" dirty="0" smtClean="0"/>
              <a:t>цветками, быстрое </a:t>
            </a:r>
            <a:r>
              <a:rPr lang="ru-RU" sz="1600" dirty="0"/>
              <a:t>формирование зеленой массы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470" y="6133149"/>
            <a:ext cx="3657917" cy="5974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96229" y="6084278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+7 929 940 17 43</a:t>
            </a:r>
            <a:endParaRPr lang="ru-RU" dirty="0"/>
          </a:p>
          <a:p>
            <a:r>
              <a:rPr lang="ru-RU" b="1" dirty="0"/>
              <a:t> eurocontinent-m@mail.ru</a:t>
            </a:r>
            <a:endParaRPr lang="ru-RU" dirty="0"/>
          </a:p>
        </p:txBody>
      </p:sp>
      <p:pic>
        <p:nvPicPr>
          <p:cNvPr id="1026" name="Picture 2" descr="C:\Users\Виталий\Desktop\ПРОДАЖИ СЕМЕННОГО КАРТОФЕЛЯ\ПАКЕТ НА РАССЫЛКУ 2017 (2)\SANJAVA\САНЬЯВ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2046" y="1325598"/>
            <a:ext cx="5655211" cy="41499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575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италий\Desktop\ПРОДАЖИ СЕМЕННОГО КАРТОФЕЛЯ\ПАКЕТ НА РАССЫЛКУ 2017 (2)\SANJAVA\САНЬЯВА РC Е (УЧ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2528" y="168811"/>
            <a:ext cx="4979963" cy="6513343"/>
          </a:xfrm>
          <a:prstGeom prst="rect">
            <a:avLst/>
          </a:prstGeom>
          <a:noFill/>
        </p:spPr>
      </p:pic>
      <p:pic>
        <p:nvPicPr>
          <p:cNvPr id="4099" name="Picture 3" descr="C:\Users\Виталий\Desktop\ПРОДАЖИ СЕМЕННОГО КАРТОФЕЛЯ\ПАКЕТ НА РАССЫЛКУ 2017 (2)\SANJAVA\САНЬЯВА РС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6051" y="182880"/>
            <a:ext cx="4867420" cy="6400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304</TotalTime>
  <Words>258</Words>
  <Application>Microsoft Office PowerPoint</Application>
  <PresentationFormat>Широкоэкранный</PresentationFormat>
  <Paragraphs>153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Легкий дым</vt:lpstr>
      <vt:lpstr>Перспективные сорта картофеля селекционной             фирмы “Bavaria-Saat”.  (Германия)</vt:lpstr>
      <vt:lpstr>Презентация PowerPoint</vt:lpstr>
      <vt:lpstr>Презентация PowerPoint</vt:lpstr>
      <vt:lpstr>Презентация PowerPoint</vt:lpstr>
      <vt:lpstr> sanjava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krone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Устойчивость:  Нематоды: Ro 1,4  Рак картофеля: Патотип 1  Y-Вирус: очень хорошая  Вирус скручивания листьев: хорошая  Фитофтороз: очень хорошая-хорошая  Гниение клубней: очень хорошая- хорошая  Парша: хорошая   Клубни: овальные, светлая гладкая кожура, поверхностное  залегание глазков  Куст: цветет белыми цветками, обильное формирование  зеленой массы</dc:title>
  <dc:creator>Антон Гордеев</dc:creator>
  <cp:lastModifiedBy>Антон Гордеев</cp:lastModifiedBy>
  <cp:revision>44</cp:revision>
  <dcterms:created xsi:type="dcterms:W3CDTF">2017-12-18T18:01:14Z</dcterms:created>
  <dcterms:modified xsi:type="dcterms:W3CDTF">2018-01-23T03:13:21Z</dcterms:modified>
</cp:coreProperties>
</file>