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465" r:id="rId3"/>
    <p:sldId id="466" r:id="rId4"/>
    <p:sldId id="356" r:id="rId5"/>
    <p:sldId id="493" r:id="rId6"/>
    <p:sldId id="488" r:id="rId7"/>
    <p:sldId id="469" r:id="rId8"/>
    <p:sldId id="472" r:id="rId9"/>
    <p:sldId id="489" r:id="rId10"/>
    <p:sldId id="475" r:id="rId11"/>
    <p:sldId id="482" r:id="rId12"/>
    <p:sldId id="483" r:id="rId13"/>
    <p:sldId id="494" r:id="rId14"/>
    <p:sldId id="498" r:id="rId15"/>
    <p:sldId id="435" r:id="rId16"/>
    <p:sldId id="439" r:id="rId17"/>
    <p:sldId id="495" r:id="rId18"/>
    <p:sldId id="490" r:id="rId19"/>
    <p:sldId id="496" r:id="rId20"/>
    <p:sldId id="431" r:id="rId21"/>
    <p:sldId id="497" r:id="rId22"/>
    <p:sldId id="460" r:id="rId23"/>
    <p:sldId id="447" r:id="rId24"/>
    <p:sldId id="485" r:id="rId25"/>
    <p:sldId id="491" r:id="rId26"/>
    <p:sldId id="476" r:id="rId27"/>
    <p:sldId id="492" r:id="rId28"/>
    <p:sldId id="301" r:id="rId29"/>
    <p:sldId id="376" r:id="rId30"/>
    <p:sldId id="487" r:id="rId31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18" autoAdjust="0"/>
    <p:restoredTop sz="94368" autoAdjust="0"/>
  </p:normalViewPr>
  <p:slideViewPr>
    <p:cSldViewPr>
      <p:cViewPr varScale="1">
        <p:scale>
          <a:sx n="68" d="100"/>
          <a:sy n="68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5.3400038148345416E-2"/>
          <c:y val="3.9260398174068296E-2"/>
          <c:w val="0.89319992370331003"/>
          <c:h val="0.8144053904498589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A3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spPr>
              <a:pattFill prst="wdDnDiag">
                <a:fgClr>
                  <a:srgbClr val="0070C0"/>
                </a:fgClr>
                <a:bgClr>
                  <a:schemeClr val="bg1"/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Лист1!$A$2:$A$3</c:f>
              <c:strCache>
                <c:ptCount val="2"/>
                <c:pt idx="0">
                  <c:v>2015г.</c:v>
                </c:pt>
                <c:pt idx="1">
                  <c:v>2016г. (ожид.)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4106</c:v>
                </c:pt>
                <c:pt idx="1">
                  <c:v>4860</c:v>
                </c:pt>
              </c:numCache>
            </c:numRef>
          </c:val>
        </c:ser>
        <c:gapWidth val="85"/>
        <c:shape val="box"/>
        <c:axId val="42605184"/>
        <c:axId val="42623360"/>
        <c:axId val="0"/>
      </c:bar3DChart>
      <c:catAx>
        <c:axId val="4260518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42623360"/>
        <c:crosses val="autoZero"/>
        <c:auto val="1"/>
        <c:lblAlgn val="ctr"/>
        <c:lblOffset val="0"/>
      </c:catAx>
      <c:valAx>
        <c:axId val="42623360"/>
        <c:scaling>
          <c:orientation val="minMax"/>
          <c:max val="4500"/>
        </c:scaling>
        <c:delete val="1"/>
        <c:axPos val="l"/>
        <c:numFmt formatCode="General" sourceLinked="1"/>
        <c:majorTickMark val="none"/>
        <c:tickLblPos val="none"/>
        <c:crossAx val="42605184"/>
        <c:crosses val="autoZero"/>
        <c:crossBetween val="between"/>
        <c:majorUnit val="500"/>
        <c:minorUnit val="2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1.7914052045728331E-2"/>
          <c:y val="4.7549896858307072E-2"/>
          <c:w val="0.97479713864160289"/>
          <c:h val="0.70564253397564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вынос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6234564998857447E-2"/>
                  <c:y val="-4.2360533514294432E-2"/>
                </c:manualLayout>
              </c:layout>
              <c:showVal val="1"/>
            </c:dLbl>
            <c:dLbl>
              <c:idx val="1"/>
              <c:layout>
                <c:manualLayout>
                  <c:x val="2.3097725150482737E-2"/>
                  <c:y val="-4.5166528043431062E-2"/>
                </c:manualLayout>
              </c:layout>
              <c:showVal val="1"/>
            </c:dLbl>
            <c:dLbl>
              <c:idx val="2"/>
              <c:layout>
                <c:manualLayout>
                  <c:x val="2.4892891835800079E-2"/>
                  <c:y val="-4.124522950903347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Азот</c:v>
                </c:pt>
                <c:pt idx="1">
                  <c:v>Фосфор</c:v>
                </c:pt>
                <c:pt idx="2">
                  <c:v>Калий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57.6</c:v>
                </c:pt>
                <c:pt idx="1">
                  <c:v>26.7</c:v>
                </c:pt>
                <c:pt idx="2">
                  <c:v>57.9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приход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3598016195055348E-2"/>
                  <c:y val="-3.5633052783925354E-2"/>
                </c:manualLayout>
              </c:layout>
              <c:showVal val="1"/>
            </c:dLbl>
            <c:dLbl>
              <c:idx val="1"/>
              <c:layout>
                <c:manualLayout>
                  <c:x val="2.9119503183623292E-2"/>
                  <c:y val="-3.2827058254788509E-2"/>
                </c:manualLayout>
              </c:layout>
              <c:showVal val="1"/>
            </c:dLbl>
            <c:dLbl>
              <c:idx val="2"/>
              <c:layout>
                <c:manualLayout>
                  <c:x val="3.5040426514301636E-2"/>
                  <c:y val="-4.124522950903347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Азот</c:v>
                </c:pt>
                <c:pt idx="1">
                  <c:v>Фосфор</c:v>
                </c:pt>
                <c:pt idx="2">
                  <c:v>Калий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35.300000000000004</c:v>
                </c:pt>
                <c:pt idx="1">
                  <c:v>9.8000000000000007</c:v>
                </c:pt>
                <c:pt idx="2">
                  <c:v>14.3</c:v>
                </c:pt>
              </c:numCache>
            </c:numRef>
          </c:val>
        </c:ser>
        <c:shape val="box"/>
        <c:axId val="66430848"/>
        <c:axId val="66432384"/>
        <c:axId val="0"/>
      </c:bar3DChart>
      <c:catAx>
        <c:axId val="6643084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6432384"/>
        <c:crosses val="autoZero"/>
        <c:auto val="1"/>
        <c:lblAlgn val="ctr"/>
        <c:lblOffset val="100"/>
      </c:catAx>
      <c:valAx>
        <c:axId val="66432384"/>
        <c:scaling>
          <c:orientation val="minMax"/>
        </c:scaling>
        <c:delete val="1"/>
        <c:axPos val="l"/>
        <c:numFmt formatCode="General" sourceLinked="1"/>
        <c:tickLblPos val="none"/>
        <c:crossAx val="66430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195708902766827"/>
          <c:y val="0.89962942892271491"/>
          <c:w val="0.41614954142847871"/>
          <c:h val="0.10037060446737149"/>
        </c:manualLayout>
      </c:layout>
      <c:txPr>
        <a:bodyPr/>
        <a:lstStyle/>
        <a:p>
          <a:pPr>
            <a:defRPr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6441207149441864E-2"/>
          <c:y val="3.0581936823891851E-2"/>
          <c:w val="0.96711758570111372"/>
          <c:h val="0.7833907903055479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Микробиоудобрения</c:v>
                </c:pt>
              </c:strCache>
            </c:strRef>
          </c:tx>
          <c:dLbls>
            <c:dLbl>
              <c:idx val="1"/>
              <c:layout>
                <c:manualLayout>
                  <c:x val="1.9430517540249482E-2"/>
                  <c:y val="-2.2241408599194198E-2"/>
                </c:manualLayout>
              </c:layout>
              <c:showVal val="1"/>
            </c:dLbl>
            <c:dLbl>
              <c:idx val="2"/>
              <c:layout>
                <c:manualLayout>
                  <c:x val="1.7935862344845673E-2"/>
                  <c:y val="-2.780176074899267E-3"/>
                </c:manualLayout>
              </c:layout>
              <c:showVal val="1"/>
            </c:dLbl>
            <c:dLbl>
              <c:idx val="3"/>
              <c:layout>
                <c:manualLayout>
                  <c:x val="1.4946551954038111E-2"/>
                  <c:y val="-2.780176074899267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0</c:formatCode>
                <c:ptCount val="5"/>
                <c:pt idx="0">
                  <c:v>139.80000000000001</c:v>
                </c:pt>
                <c:pt idx="1">
                  <c:v>177</c:v>
                </c:pt>
                <c:pt idx="2">
                  <c:v>216.1</c:v>
                </c:pt>
                <c:pt idx="3">
                  <c:v>232</c:v>
                </c:pt>
                <c:pt idx="4" formatCode="General">
                  <c:v>352</c:v>
                </c:pt>
              </c:numCache>
            </c:numRef>
          </c:val>
        </c:ser>
        <c:shape val="box"/>
        <c:axId val="79186560"/>
        <c:axId val="79307136"/>
        <c:axId val="0"/>
      </c:bar3DChart>
      <c:catAx>
        <c:axId val="79186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9307136"/>
        <c:crosses val="autoZero"/>
        <c:auto val="1"/>
        <c:lblAlgn val="ctr"/>
        <c:lblOffset val="100"/>
      </c:catAx>
      <c:valAx>
        <c:axId val="79307136"/>
        <c:scaling>
          <c:orientation val="minMax"/>
        </c:scaling>
        <c:delete val="1"/>
        <c:axPos val="l"/>
        <c:numFmt formatCode="0" sourceLinked="1"/>
        <c:tickLblPos val="none"/>
        <c:crossAx val="791865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1.6179224717328331E-2"/>
          <c:y val="0.12142631444021239"/>
          <c:w val="0.9673795582003496"/>
          <c:h val="0.722452946051164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993300"/>
              </a:solidFill>
            </a:ln>
          </c:spPr>
          <c:marker>
            <c:symbol val="circle"/>
            <c:size val="42"/>
            <c:spPr>
              <a:solidFill>
                <a:srgbClr val="B43C00"/>
              </a:solidFill>
              <a:ln>
                <a:solidFill>
                  <a:srgbClr val="993300"/>
                </a:solidFill>
              </a:ln>
              <a:scene3d>
                <a:camera prst="orthographicFront"/>
                <a:lightRig rig="balanced" dir="tl">
                  <a:rot lat="0" lon="0" rev="8700000"/>
                </a:lightRig>
              </a:scene3d>
              <a:sp3d>
                <a:bevelT w="190500" h="38100"/>
              </a:sp3d>
            </c:spPr>
          </c:marker>
          <c:dPt>
            <c:idx val="10"/>
            <c:marker>
              <c:spPr>
                <a:pattFill prst="wdUpDiag">
                  <a:fgClr>
                    <a:srgbClr val="00B0F0"/>
                  </a:fgClr>
                  <a:bgClr>
                    <a:schemeClr val="bg1"/>
                  </a:bgClr>
                </a:patt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balanced" dir="tl">
                    <a:rot lat="0" lon="0" rev="8700000"/>
                  </a:lightRig>
                </a:scene3d>
                <a:sp3d>
                  <a:bevelT w="190500" h="38100"/>
                </a:sp3d>
              </c:spPr>
            </c:marker>
            <c:spPr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6.8198654864678923E-2"/>
                  <c:y val="2.4607560825836402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7457607418037288E-2"/>
                  <c:y val="-3.2179118003017415E-3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7457607418037288E-2"/>
                  <c:y val="-7.0036903888919377E-3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5975512524752145E-2"/>
                  <c:y val="-7.0036903888919377E-3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4493417631468097E-2"/>
                  <c:y val="-1.457524756607225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5975512524752145E-2"/>
                  <c:y val="-1.0789468977482069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6.5975512524752145E-2"/>
                  <c:y val="-3.2179118003016283E-3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6.72466131214179E-2"/>
                  <c:y val="-1.0789468977482069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6.530436860890329E-2"/>
                  <c:y val="5.6786678828860322E-4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6.6729265964983853E-2"/>
                  <c:y val="4.3536447159544019E-3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3.2931222578183608E-2"/>
                  <c:y val="2.7032675197605047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33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r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Лист1!$A$2:$A$12</c:f>
              <c:strCache>
                <c:ptCount val="11"/>
                <c:pt idx="0">
                  <c:v>2008г.</c:v>
                </c:pt>
                <c:pt idx="1">
                  <c:v>2009г.</c:v>
                </c:pt>
                <c:pt idx="2">
                  <c:v>2010г.</c:v>
                </c:pt>
                <c:pt idx="3">
                  <c:v>2011г.</c:v>
                </c:pt>
                <c:pt idx="4">
                  <c:v>2012г.</c:v>
                </c:pt>
                <c:pt idx="5">
                  <c:v>2013г.</c:v>
                </c:pt>
                <c:pt idx="6">
                  <c:v>2014г.</c:v>
                </c:pt>
                <c:pt idx="7">
                  <c:v>2015г.</c:v>
                </c:pt>
                <c:pt idx="8">
                  <c:v>2016г.</c:v>
                </c:pt>
                <c:pt idx="9">
                  <c:v>2017г.</c:v>
                </c:pt>
                <c:pt idx="10">
                  <c:v>2018г.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79.2</c:v>
                </c:pt>
                <c:pt idx="1">
                  <c:v>73.3</c:v>
                </c:pt>
                <c:pt idx="2">
                  <c:v>75.900000000000006</c:v>
                </c:pt>
                <c:pt idx="3">
                  <c:v>64.2</c:v>
                </c:pt>
                <c:pt idx="4" formatCode="0.0">
                  <c:v>58</c:v>
                </c:pt>
                <c:pt idx="5">
                  <c:v>56.7</c:v>
                </c:pt>
                <c:pt idx="6">
                  <c:v>48.3</c:v>
                </c:pt>
                <c:pt idx="7">
                  <c:v>40.5</c:v>
                </c:pt>
                <c:pt idx="8">
                  <c:v>44.1</c:v>
                </c:pt>
                <c:pt idx="9">
                  <c:v>68.5</c:v>
                </c:pt>
                <c:pt idx="10">
                  <c:v>80</c:v>
                </c:pt>
              </c:numCache>
            </c:numRef>
          </c:val>
        </c:ser>
        <c:marker val="1"/>
        <c:axId val="80136832"/>
        <c:axId val="79757312"/>
      </c:lineChart>
      <c:catAx>
        <c:axId val="80136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9757312"/>
        <c:crosses val="autoZero"/>
        <c:auto val="1"/>
        <c:lblAlgn val="ctr"/>
        <c:lblOffset val="100"/>
      </c:catAx>
      <c:valAx>
        <c:axId val="79757312"/>
        <c:scaling>
          <c:orientation val="minMax"/>
          <c:max val="80"/>
          <c:min val="30"/>
        </c:scaling>
        <c:delete val="1"/>
        <c:axPos val="l"/>
        <c:numFmt formatCode="General" sourceLinked="1"/>
        <c:tickLblPos val="none"/>
        <c:crossAx val="80136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Base"/>
            <c:showVal val="1"/>
          </c:dLbls>
          <c:cat>
            <c:strRef>
              <c:f>Лист1!$A$2:$A$17</c:f>
              <c:strCache>
                <c:ptCount val="16"/>
                <c:pt idx="0">
                  <c:v>1965-1970</c:v>
                </c:pt>
                <c:pt idx="1">
                  <c:v>1971-1979</c:v>
                </c:pt>
                <c:pt idx="2">
                  <c:v>1980-1985</c:v>
                </c:pt>
                <c:pt idx="3">
                  <c:v>1986-1990</c:v>
                </c:pt>
                <c:pt idx="4">
                  <c:v>1991-1995</c:v>
                </c:pt>
                <c:pt idx="5">
                  <c:v>1996-2000</c:v>
                </c:pt>
                <c:pt idx="6">
                  <c:v>2001-2005</c:v>
                </c:pt>
                <c:pt idx="7">
                  <c:v>2006-2010</c:v>
                </c:pt>
                <c:pt idx="8">
                  <c:v>2011- 2015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strCache>
            </c:strRef>
          </c:cat>
          <c:val>
            <c:numRef>
              <c:f>Лист1!$B$2:$B$17</c:f>
              <c:numCache>
                <c:formatCode>0</c:formatCode>
                <c:ptCount val="16"/>
                <c:pt idx="0">
                  <c:v>117.2</c:v>
                </c:pt>
                <c:pt idx="1">
                  <c:v>148.80000000000001</c:v>
                </c:pt>
                <c:pt idx="2">
                  <c:v>166</c:v>
                </c:pt>
                <c:pt idx="3">
                  <c:v>352.8</c:v>
                </c:pt>
                <c:pt idx="4">
                  <c:v>346</c:v>
                </c:pt>
                <c:pt idx="5">
                  <c:v>238.9</c:v>
                </c:pt>
                <c:pt idx="6">
                  <c:v>162.4</c:v>
                </c:pt>
                <c:pt idx="7">
                  <c:v>149.30000000000001</c:v>
                </c:pt>
                <c:pt idx="8">
                  <c:v>99.2</c:v>
                </c:pt>
                <c:pt idx="9">
                  <c:v>144.4</c:v>
                </c:pt>
                <c:pt idx="10">
                  <c:v>128.80000000000001</c:v>
                </c:pt>
                <c:pt idx="11">
                  <c:v>78.5</c:v>
                </c:pt>
                <c:pt idx="12">
                  <c:v>73.900000000000006</c:v>
                </c:pt>
                <c:pt idx="13">
                  <c:v>70.400000000000006</c:v>
                </c:pt>
                <c:pt idx="14">
                  <c:v>65.3</c:v>
                </c:pt>
                <c:pt idx="15">
                  <c:v>74.7</c:v>
                </c:pt>
              </c:numCache>
            </c:numRef>
          </c:val>
        </c:ser>
        <c:gapWidth val="50"/>
        <c:overlap val="100"/>
        <c:axId val="78833920"/>
        <c:axId val="78893056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ru-RU" smtClean="0"/>
                      <a:t>1366</a:t>
                    </a:r>
                    <a:endParaRPr lang="en-US" dirty="0"/>
                  </a:p>
                </c:rich>
              </c:tx>
              <c:dLblPos val="t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Лист1!$A$2:$A$17</c:f>
              <c:strCache>
                <c:ptCount val="16"/>
                <c:pt idx="0">
                  <c:v>1965-1970</c:v>
                </c:pt>
                <c:pt idx="1">
                  <c:v>1971-1979</c:v>
                </c:pt>
                <c:pt idx="2">
                  <c:v>1980-1985</c:v>
                </c:pt>
                <c:pt idx="3">
                  <c:v>1986-1990</c:v>
                </c:pt>
                <c:pt idx="4">
                  <c:v>1991-1995</c:v>
                </c:pt>
                <c:pt idx="5">
                  <c:v>1996-2000</c:v>
                </c:pt>
                <c:pt idx="6">
                  <c:v>2001-2005</c:v>
                </c:pt>
                <c:pt idx="7">
                  <c:v>2006-2010</c:v>
                </c:pt>
                <c:pt idx="8">
                  <c:v>2011- 2015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6"/>
                <c:pt idx="0">
                  <c:v>1455.6</c:v>
                </c:pt>
                <c:pt idx="1">
                  <c:v>1493.4</c:v>
                </c:pt>
                <c:pt idx="2">
                  <c:v>1521.5</c:v>
                </c:pt>
                <c:pt idx="3">
                  <c:v>1340.6</c:v>
                </c:pt>
                <c:pt idx="4">
                  <c:v>1394.2</c:v>
                </c:pt>
                <c:pt idx="5">
                  <c:v>1197.5999999999999</c:v>
                </c:pt>
                <c:pt idx="6">
                  <c:v>1235.8</c:v>
                </c:pt>
                <c:pt idx="7">
                  <c:v>1286.7</c:v>
                </c:pt>
                <c:pt idx="8">
                  <c:v>1362.1</c:v>
                </c:pt>
                <c:pt idx="9">
                  <c:v>1288.4000000000001</c:v>
                </c:pt>
                <c:pt idx="10">
                  <c:v>1300.4000000000001</c:v>
                </c:pt>
                <c:pt idx="11">
                  <c:v>1437</c:v>
                </c:pt>
                <c:pt idx="12">
                  <c:v>1424.1</c:v>
                </c:pt>
                <c:pt idx="13">
                  <c:v>1360.6</c:v>
                </c:pt>
                <c:pt idx="14">
                  <c:v>1364.2</c:v>
                </c:pt>
                <c:pt idx="15">
                  <c:v>1364.2</c:v>
                </c:pt>
              </c:numCache>
            </c:numRef>
          </c:val>
        </c:ser>
        <c:marker val="1"/>
        <c:axId val="78896128"/>
        <c:axId val="78894592"/>
      </c:lineChart>
      <c:catAx>
        <c:axId val="78833920"/>
        <c:scaling>
          <c:orientation val="minMax"/>
        </c:scaling>
        <c:axPos val="b"/>
        <c:tickLblPos val="nextTo"/>
        <c:crossAx val="78893056"/>
        <c:crosses val="autoZero"/>
        <c:auto val="1"/>
        <c:lblAlgn val="ctr"/>
        <c:lblOffset val="100"/>
      </c:catAx>
      <c:valAx>
        <c:axId val="78893056"/>
        <c:scaling>
          <c:orientation val="minMax"/>
          <c:max val="650"/>
          <c:min val="0"/>
        </c:scaling>
        <c:axPos val="l"/>
        <c:numFmt formatCode="0" sourceLinked="1"/>
        <c:tickLblPos val="nextTo"/>
        <c:crossAx val="78833920"/>
        <c:crosses val="autoZero"/>
        <c:crossBetween val="between"/>
      </c:valAx>
      <c:valAx>
        <c:axId val="78894592"/>
        <c:scaling>
          <c:orientation val="minMax"/>
          <c:min val="500"/>
        </c:scaling>
        <c:axPos val="r"/>
        <c:numFmt formatCode="0" sourceLinked="1"/>
        <c:tickLblPos val="nextTo"/>
        <c:crossAx val="78896128"/>
        <c:crosses val="max"/>
        <c:crossBetween val="between"/>
      </c:valAx>
      <c:catAx>
        <c:axId val="78896128"/>
        <c:scaling>
          <c:orientation val="minMax"/>
        </c:scaling>
        <c:delete val="1"/>
        <c:axPos val="b"/>
        <c:tickLblPos val="none"/>
        <c:crossAx val="78894592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5.3400038148345395E-2"/>
          <c:y val="0.19539118409108924"/>
          <c:w val="0.89319992370330981"/>
          <c:h val="0.648151419335468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A3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FF7C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pattFill prst="wdDnDiag">
                <a:fgClr>
                  <a:srgbClr val="0070C0"/>
                </a:fgClr>
                <a:bgClr>
                  <a:schemeClr val="bg1"/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Лист1!$A$2:$A$3</c:f>
              <c:strCache>
                <c:ptCount val="2"/>
                <c:pt idx="0">
                  <c:v>2015г.</c:v>
                </c:pt>
                <c:pt idx="1">
                  <c:v>2016г. (ожид.)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2011.8</c:v>
                </c:pt>
                <c:pt idx="1">
                  <c:v>2300</c:v>
                </c:pt>
              </c:numCache>
            </c:numRef>
          </c:val>
        </c:ser>
        <c:gapWidth val="84"/>
        <c:shape val="box"/>
        <c:axId val="47371008"/>
        <c:axId val="47372544"/>
        <c:axId val="0"/>
      </c:bar3DChart>
      <c:catAx>
        <c:axId val="4737100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47372544"/>
        <c:crosses val="autoZero"/>
        <c:auto val="1"/>
        <c:lblAlgn val="ctr"/>
        <c:lblOffset val="0"/>
      </c:catAx>
      <c:valAx>
        <c:axId val="47372544"/>
        <c:scaling>
          <c:orientation val="minMax"/>
          <c:max val="2500"/>
          <c:min val="0"/>
        </c:scaling>
        <c:delete val="1"/>
        <c:axPos val="l"/>
        <c:numFmt formatCode="General" sourceLinked="1"/>
        <c:majorTickMark val="none"/>
        <c:tickLblPos val="none"/>
        <c:crossAx val="47371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5.3400038148345395E-2"/>
          <c:y val="0.1338791446550055"/>
          <c:w val="0.89319992370330981"/>
          <c:h val="0.709663458771548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A3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pattFill prst="wdDnDiag">
                <a:fgClr>
                  <a:srgbClr val="0070C0"/>
                </a:fgClr>
                <a:bgClr>
                  <a:schemeClr val="bg1"/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Лист1!$A$2:$A$3</c:f>
              <c:strCache>
                <c:ptCount val="2"/>
                <c:pt idx="0">
                  <c:v>2015г.</c:v>
                </c:pt>
                <c:pt idx="1">
                  <c:v>2016г.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1590</c:v>
                </c:pt>
                <c:pt idx="1">
                  <c:v>2000</c:v>
                </c:pt>
              </c:numCache>
            </c:numRef>
          </c:val>
        </c:ser>
        <c:gapWidth val="84"/>
        <c:shape val="box"/>
        <c:axId val="49305856"/>
        <c:axId val="49238016"/>
        <c:axId val="0"/>
      </c:bar3DChart>
      <c:catAx>
        <c:axId val="493058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49238016"/>
        <c:crosses val="autoZero"/>
        <c:auto val="1"/>
        <c:lblAlgn val="ctr"/>
        <c:lblOffset val="0"/>
      </c:catAx>
      <c:valAx>
        <c:axId val="49238016"/>
        <c:scaling>
          <c:orientation val="minMax"/>
          <c:max val="2500"/>
          <c:min val="0"/>
        </c:scaling>
        <c:delete val="1"/>
        <c:axPos val="l"/>
        <c:numFmt formatCode="General" sourceLinked="1"/>
        <c:majorTickMark val="none"/>
        <c:tickLblPos val="none"/>
        <c:crossAx val="49305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5.3400038148345395E-2"/>
          <c:y val="0.1338791446550055"/>
          <c:w val="0.89319992370330981"/>
          <c:h val="0.709663458771548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A3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pattFill prst="wdDnDiag">
                <a:fgClr>
                  <a:srgbClr val="0070C0"/>
                </a:fgClr>
                <a:bgClr>
                  <a:schemeClr val="bg1"/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Лист1!$A$2:$A$3</c:f>
              <c:strCache>
                <c:ptCount val="2"/>
                <c:pt idx="0">
                  <c:v>2015г.</c:v>
                </c:pt>
                <c:pt idx="1">
                  <c:v>2016г. (ожид.)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385.3</c:v>
                </c:pt>
                <c:pt idx="1">
                  <c:v>350</c:v>
                </c:pt>
              </c:numCache>
            </c:numRef>
          </c:val>
        </c:ser>
        <c:gapWidth val="84"/>
        <c:shape val="box"/>
        <c:axId val="57544704"/>
        <c:axId val="57546240"/>
        <c:axId val="0"/>
      </c:bar3DChart>
      <c:catAx>
        <c:axId val="5754470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57546240"/>
        <c:crosses val="autoZero"/>
        <c:auto val="1"/>
        <c:lblAlgn val="ctr"/>
        <c:lblOffset val="0"/>
      </c:catAx>
      <c:valAx>
        <c:axId val="57546240"/>
        <c:scaling>
          <c:orientation val="minMax"/>
          <c:max val="500"/>
          <c:min val="0"/>
        </c:scaling>
        <c:delete val="1"/>
        <c:axPos val="l"/>
        <c:numFmt formatCode="General" sourceLinked="1"/>
        <c:tickLblPos val="none"/>
        <c:crossAx val="57544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28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Саратов</c:v>
                </c:pt>
                <c:pt idx="1">
                  <c:v>Оренбург</c:v>
                </c:pt>
                <c:pt idx="2">
                  <c:v>Самара</c:v>
                </c:pt>
                <c:pt idx="3">
                  <c:v>ПФО</c:v>
                </c:pt>
                <c:pt idx="4">
                  <c:v>Татарстан </c:v>
                </c:pt>
                <c:pt idx="5">
                  <c:v>Башкирия</c:v>
                </c:pt>
                <c:pt idx="6">
                  <c:v>Воронеж</c:v>
                </c:pt>
                <c:pt idx="7">
                  <c:v>Ростов</c:v>
                </c:pt>
                <c:pt idx="8">
                  <c:v>Белгород</c:v>
                </c:pt>
                <c:pt idx="9">
                  <c:v>Россия</c:v>
                </c:pt>
                <c:pt idx="10">
                  <c:v>Краснодар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138</c:v>
                </c:pt>
                <c:pt idx="1">
                  <c:v>133</c:v>
                </c:pt>
                <c:pt idx="2">
                  <c:v>128</c:v>
                </c:pt>
                <c:pt idx="3">
                  <c:v>124</c:v>
                </c:pt>
                <c:pt idx="4">
                  <c:v>119</c:v>
                </c:pt>
                <c:pt idx="5">
                  <c:v>118</c:v>
                </c:pt>
                <c:pt idx="6">
                  <c:v>115</c:v>
                </c:pt>
                <c:pt idx="7">
                  <c:v>114</c:v>
                </c:pt>
                <c:pt idx="8">
                  <c:v>112</c:v>
                </c:pt>
                <c:pt idx="9">
                  <c:v>112</c:v>
                </c:pt>
                <c:pt idx="10">
                  <c:v>99</c:v>
                </c:pt>
              </c:numCache>
            </c:numRef>
          </c:val>
        </c:ser>
        <c:shape val="pyramid"/>
        <c:axId val="58073856"/>
        <c:axId val="58075392"/>
        <c:axId val="0"/>
      </c:bar3DChart>
      <c:catAx>
        <c:axId val="58073856"/>
        <c:scaling>
          <c:orientation val="minMax"/>
        </c:scaling>
        <c:axPos val="b"/>
        <c:tickLblPos val="nextTo"/>
        <c:crossAx val="58075392"/>
        <c:crosses val="autoZero"/>
        <c:auto val="1"/>
        <c:lblAlgn val="ctr"/>
        <c:lblOffset val="100"/>
      </c:catAx>
      <c:valAx>
        <c:axId val="58075392"/>
        <c:scaling>
          <c:orientation val="minMax"/>
        </c:scaling>
        <c:delete val="1"/>
        <c:axPos val="l"/>
        <c:numFmt formatCode="General" sourceLinked="1"/>
        <c:tickLblPos val="none"/>
        <c:crossAx val="580738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затраты, млрд.руб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21.3</c:v>
                </c:pt>
                <c:pt idx="1">
                  <c:v>24.6</c:v>
                </c:pt>
                <c:pt idx="2">
                  <c:v>28.3</c:v>
                </c:pt>
                <c:pt idx="3">
                  <c:v>32</c:v>
                </c:pt>
              </c:numCache>
            </c:numRef>
          </c:val>
        </c:ser>
        <c:gapWidth val="90"/>
        <c:overlap val="100"/>
        <c:axId val="60925824"/>
        <c:axId val="60927360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вал.сбор зерноединиц, млн.тн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5.9</c:v>
                </c:pt>
                <c:pt idx="1">
                  <c:v>6.6</c:v>
                </c:pt>
                <c:pt idx="2">
                  <c:v>7.1</c:v>
                </c:pt>
                <c:pt idx="3">
                  <c:v>8.3000000000000007</c:v>
                </c:pt>
              </c:numCache>
            </c:numRef>
          </c:val>
        </c:ser>
        <c:marker val="1"/>
        <c:axId val="60934784"/>
        <c:axId val="60933248"/>
      </c:lineChart>
      <c:catAx>
        <c:axId val="60925824"/>
        <c:scaling>
          <c:orientation val="minMax"/>
        </c:scaling>
        <c:axPos val="b"/>
        <c:numFmt formatCode="General" sourceLinked="1"/>
        <c:tickLblPos val="nextTo"/>
        <c:crossAx val="60927360"/>
        <c:crossesAt val="0"/>
        <c:auto val="1"/>
        <c:lblAlgn val="ctr"/>
        <c:lblOffset val="100"/>
      </c:catAx>
      <c:valAx>
        <c:axId val="60927360"/>
        <c:scaling>
          <c:orientation val="minMax"/>
          <c:max val="35"/>
        </c:scaling>
        <c:axPos val="l"/>
        <c:numFmt formatCode="0.0" sourceLinked="1"/>
        <c:tickLblPos val="nextTo"/>
        <c:crossAx val="60925824"/>
        <c:crosses val="autoZero"/>
        <c:crossBetween val="between"/>
      </c:valAx>
      <c:valAx>
        <c:axId val="60933248"/>
        <c:scaling>
          <c:orientation val="minMax"/>
          <c:max val="9"/>
          <c:min val="0"/>
        </c:scaling>
        <c:axPos val="r"/>
        <c:numFmt formatCode="General" sourceLinked="1"/>
        <c:tickLblPos val="nextTo"/>
        <c:spPr>
          <a:noFill/>
        </c:spPr>
        <c:crossAx val="60934784"/>
        <c:crosses val="max"/>
        <c:crossBetween val="between"/>
      </c:valAx>
      <c:catAx>
        <c:axId val="60934784"/>
        <c:scaling>
          <c:orientation val="minMax"/>
        </c:scaling>
        <c:delete val="1"/>
        <c:axPos val="b"/>
        <c:numFmt formatCode="General" sourceLinked="1"/>
        <c:tickLblPos val="none"/>
        <c:crossAx val="60933248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9307357662014291E-2"/>
          <c:y val="0"/>
          <c:w val="0.97309878674449923"/>
          <c:h val="0.9016367391979955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Диз. топливо</c:v>
                </c:pt>
              </c:strCache>
            </c:strRef>
          </c:tx>
          <c:spPr>
            <a:ln w="50800"/>
          </c:spPr>
          <c:dLbls>
            <c:dLbl>
              <c:idx val="1"/>
              <c:layout>
                <c:manualLayout>
                  <c:x val="-5.1432276323955084E-2"/>
                  <c:y val="-5.762514247887414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035048855402164E-2"/>
                  <c:y val="-5.867030916184847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253540852363323E-2"/>
                  <c:y val="-5.867030916184856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035048855402164E-2"/>
                  <c:y val="-6.15533710371238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2379572864518992E-2"/>
                  <c:y val="-6.443643291239944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9505604876674829E-2"/>
                  <c:y val="-6.15533710371238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9560301380654684E-2"/>
                  <c:y val="-6.05082043541499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7778793377615732E-2"/>
                  <c:y val="-6.05082043541499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6138218088001446E-2"/>
                  <c:y val="-5.867030916184847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Лист1!$B$2:$B$13</c:f>
              <c:numCache>
                <c:formatCode>0.0</c:formatCode>
                <c:ptCount val="12"/>
                <c:pt idx="0">
                  <c:v>5.4</c:v>
                </c:pt>
                <c:pt idx="1">
                  <c:v>7</c:v>
                </c:pt>
                <c:pt idx="2">
                  <c:v>13.7</c:v>
                </c:pt>
                <c:pt idx="3">
                  <c:v>16.5</c:v>
                </c:pt>
                <c:pt idx="4">
                  <c:v>18.3</c:v>
                </c:pt>
                <c:pt idx="5">
                  <c:v>18.3</c:v>
                </c:pt>
                <c:pt idx="6">
                  <c:v>23.2</c:v>
                </c:pt>
                <c:pt idx="7">
                  <c:v>30</c:v>
                </c:pt>
                <c:pt idx="8">
                  <c:v>32</c:v>
                </c:pt>
                <c:pt idx="9" formatCode="0">
                  <c:v>34</c:v>
                </c:pt>
                <c:pt idx="10" formatCode="0">
                  <c:v>34</c:v>
                </c:pt>
                <c:pt idx="11">
                  <c:v>33.5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Ам. селитра</c:v>
                </c:pt>
              </c:strCache>
            </c:strRef>
          </c:tx>
          <c:spPr>
            <a:ln w="50800"/>
          </c:spPr>
          <c:marker>
            <c:symbol val="square"/>
            <c:size val="8"/>
          </c:marker>
          <c:dLbls>
            <c:dLbl>
              <c:idx val="0"/>
              <c:layout>
                <c:manualLayout>
                  <c:x val="-4.4478784063274684E-2"/>
                  <c:y val="4.547178810448670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093468851384914E-2"/>
                  <c:y val="5.093984411942777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Лист1!$C$2:$C$13</c:f>
              <c:numCache>
                <c:formatCode>0.0</c:formatCode>
                <c:ptCount val="12"/>
                <c:pt idx="0">
                  <c:v>1.7</c:v>
                </c:pt>
                <c:pt idx="1">
                  <c:v>2.4</c:v>
                </c:pt>
                <c:pt idx="2">
                  <c:v>4.2</c:v>
                </c:pt>
                <c:pt idx="3">
                  <c:v>5.5</c:v>
                </c:pt>
                <c:pt idx="4">
                  <c:v>8.7000000000000011</c:v>
                </c:pt>
                <c:pt idx="5">
                  <c:v>8.7000000000000011</c:v>
                </c:pt>
                <c:pt idx="6">
                  <c:v>9.8000000000000007</c:v>
                </c:pt>
                <c:pt idx="7">
                  <c:v>12</c:v>
                </c:pt>
                <c:pt idx="8">
                  <c:v>14</c:v>
                </c:pt>
                <c:pt idx="9">
                  <c:v>15</c:v>
                </c:pt>
                <c:pt idx="10">
                  <c:v>14.5</c:v>
                </c:pt>
                <c:pt idx="11">
                  <c:v>14.5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Пшеница 3 кл.</c:v>
                </c:pt>
              </c:strCache>
            </c:strRef>
          </c:tx>
          <c:spPr>
            <a:ln w="50800"/>
          </c:spPr>
          <c:marker>
            <c:symbol val="triangle"/>
            <c:size val="10"/>
          </c:marker>
          <c:dLbls>
            <c:dLbl>
              <c:idx val="0"/>
              <c:layout>
                <c:manualLayout>
                  <c:x val="-3.5982350489072425E-2"/>
                  <c:y val="-2.33001921698912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437992860501916E-2"/>
                  <c:y val="-3.712021618877844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743088029500704E-2"/>
                  <c:y val="5.185924574107035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743088029500704E-2"/>
                  <c:y val="5.185924574107035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743088029500704E-2"/>
                  <c:y val="5.7625369491620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Лист1!$D$2:$D$13</c:f>
              <c:numCache>
                <c:formatCode>0.0</c:formatCode>
                <c:ptCount val="12"/>
                <c:pt idx="0">
                  <c:v>3</c:v>
                </c:pt>
                <c:pt idx="1">
                  <c:v>3.4</c:v>
                </c:pt>
                <c:pt idx="2">
                  <c:v>2.8</c:v>
                </c:pt>
                <c:pt idx="3">
                  <c:v>5</c:v>
                </c:pt>
                <c:pt idx="4">
                  <c:v>4.7</c:v>
                </c:pt>
                <c:pt idx="5">
                  <c:v>3.4</c:v>
                </c:pt>
                <c:pt idx="6">
                  <c:v>6.2</c:v>
                </c:pt>
                <c:pt idx="7">
                  <c:v>8</c:v>
                </c:pt>
                <c:pt idx="8">
                  <c:v>8</c:v>
                </c:pt>
                <c:pt idx="9">
                  <c:v>10</c:v>
                </c:pt>
                <c:pt idx="10">
                  <c:v>10</c:v>
                </c:pt>
                <c:pt idx="11">
                  <c:v>5</c:v>
                </c:pt>
              </c:numCache>
            </c:numRef>
          </c:val>
        </c:ser>
        <c:marker val="1"/>
        <c:axId val="61542784"/>
        <c:axId val="61544320"/>
      </c:lineChart>
      <c:catAx>
        <c:axId val="61542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1544320"/>
        <c:crosses val="autoZero"/>
        <c:auto val="1"/>
        <c:lblAlgn val="ctr"/>
        <c:lblOffset val="400"/>
      </c:catAx>
      <c:valAx>
        <c:axId val="61544320"/>
        <c:scaling>
          <c:orientation val="minMax"/>
        </c:scaling>
        <c:delete val="1"/>
        <c:axPos val="l"/>
        <c:numFmt formatCode="0.0" sourceLinked="1"/>
        <c:tickLblPos val="none"/>
        <c:crossAx val="6154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710812833661781"/>
          <c:y val="3.5663021371660955E-2"/>
          <c:w val="0.23177600149690974"/>
          <c:h val="0.19229296267297524"/>
        </c:manualLayout>
      </c:layout>
      <c:txPr>
        <a:bodyPr/>
        <a:lstStyle/>
        <a:p>
          <a:pPr>
            <a:defRPr sz="13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0"/>
      <c:perspective val="2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19.2</c:v>
                </c:pt>
                <c:pt idx="1">
                  <c:v>19.3</c:v>
                </c:pt>
                <c:pt idx="2" formatCode="0.0">
                  <c:v>14</c:v>
                </c:pt>
              </c:numCache>
            </c:numRef>
          </c:val>
        </c:ser>
        <c:gapWidth val="70"/>
        <c:shape val="cylinder"/>
        <c:axId val="61084800"/>
        <c:axId val="61086336"/>
        <c:axId val="0"/>
      </c:bar3DChart>
      <c:catAx>
        <c:axId val="61084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1086336"/>
        <c:crosses val="autoZero"/>
        <c:auto val="1"/>
        <c:lblAlgn val="ctr"/>
        <c:lblOffset val="100"/>
      </c:catAx>
      <c:valAx>
        <c:axId val="61086336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610848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3"/>
              <c:layout/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sz="2000" dirty="0" err="1" smtClean="0"/>
                      <a:t>Удобре-ния</a:t>
                    </a:r>
                    <a:r>
                      <a:rPr lang="ru-RU" sz="2000" dirty="0"/>
                      <a:t>; </a:t>
                    </a:r>
                    <a:r>
                      <a:rPr lang="ru-RU" sz="2000" dirty="0" smtClean="0"/>
                      <a:t/>
                    </a:r>
                    <a:br>
                      <a:rPr lang="ru-RU" sz="2000" dirty="0" smtClean="0"/>
                    </a:br>
                    <a:r>
                      <a:rPr lang="ru-RU" sz="2000" dirty="0" smtClean="0"/>
                      <a:t>8,2</a:t>
                    </a:r>
                    <a:r>
                      <a:rPr lang="ru-RU" sz="2000" dirty="0"/>
                      <a:t>; 26%</a:t>
                    </a:r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/>
              </c:spPr>
              <c:dLblPos val="inEnd"/>
              <c:showVal val="1"/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err="1"/>
                      <a:t>СХЗР</a:t>
                    </a:r>
                    <a:r>
                      <a:rPr lang="ru-RU"/>
                      <a:t>; </a:t>
                    </a:r>
                    <a:r>
                      <a:rPr lang="ru-RU" smtClean="0"/>
                      <a:t/>
                    </a:r>
                    <a:br>
                      <a:rPr lang="ru-RU" smtClean="0"/>
                    </a:br>
                    <a:r>
                      <a:rPr lang="ru-RU" smtClean="0"/>
                      <a:t>4,1</a:t>
                    </a:r>
                    <a:r>
                      <a:rPr lang="ru-RU"/>
                      <a:t>; 13%</a:t>
                    </a:r>
                  </a:p>
                </c:rich>
              </c:tx>
              <c:dLblPos val="inEnd"/>
              <c:showVal val="1"/>
              <c:showCatName val="1"/>
              <c:showPercent val="1"/>
            </c:dLbl>
            <c:dLbl>
              <c:idx val="6"/>
              <c:spPr>
                <a:scene3d>
                  <a:camera prst="orthographicFront"/>
                  <a:lightRig rig="threePt" dir="t"/>
                </a:scene3d>
                <a:sp3d/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</c:dLbl>
            <c:spPr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Val val="1"/>
            <c:showCatName val="1"/>
            <c:showPercent val="1"/>
          </c:dLbls>
          <c:cat>
            <c:strRef>
              <c:f>Лист1!$A$2:$A$7</c:f>
              <c:strCache>
                <c:ptCount val="6"/>
                <c:pt idx="0">
                  <c:v>Прочие</c:v>
                </c:pt>
                <c:pt idx="1">
                  <c:v>Оплата труда</c:v>
                </c:pt>
                <c:pt idx="2">
                  <c:v>Семена</c:v>
                </c:pt>
                <c:pt idx="3">
                  <c:v>Удобрения</c:v>
                </c:pt>
                <c:pt idx="4">
                  <c:v>Энергоносители</c:v>
                </c:pt>
                <c:pt idx="5">
                  <c:v>СХЗР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3.9</c:v>
                </c:pt>
                <c:pt idx="1">
                  <c:v>5.6942969999999873</c:v>
                </c:pt>
                <c:pt idx="2">
                  <c:v>5.3</c:v>
                </c:pt>
                <c:pt idx="3">
                  <c:v>8.2000000000000011</c:v>
                </c:pt>
                <c:pt idx="4">
                  <c:v>4.8</c:v>
                </c:pt>
                <c:pt idx="5">
                  <c:v>4.0625629999999955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0.48506</cdr:x>
      <cdr:y>0.22236</cdr:y>
    </cdr:from>
    <cdr:to>
      <cdr:x>0.87041</cdr:x>
      <cdr:y>0.38425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268961" y="791220"/>
          <a:ext cx="1008112" cy="57606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/>
            <a:t>118% </a:t>
          </a:r>
          <a:endParaRPr lang="ru-RU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0.51152</cdr:x>
      <cdr:y>0.40496</cdr:y>
    </cdr:from>
    <cdr:to>
      <cdr:x>0.89686</cdr:x>
      <cdr:y>0.56909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338177" y="1421362"/>
          <a:ext cx="1008112" cy="57606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b="1" dirty="0" smtClean="0"/>
            <a:t>130% </a:t>
          </a:r>
          <a:endParaRPr lang="ru-RU" sz="2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0.47028</cdr:x>
      <cdr:y>0.35882</cdr:y>
    </cdr:from>
    <cdr:to>
      <cdr:x>0.85563</cdr:x>
      <cdr:y>0.52295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230309" y="1259416"/>
          <a:ext cx="1008112" cy="57606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b="1" dirty="0" smtClean="0"/>
            <a:t>105% </a:t>
          </a:r>
          <a:endParaRPr lang="ru-RU" sz="2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0.48848</cdr:x>
      <cdr:y>0.48191</cdr:y>
    </cdr:from>
    <cdr:to>
      <cdr:x>0.87383</cdr:x>
      <cdr:y>0.64604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277926" y="1691464"/>
          <a:ext cx="1008112" cy="57606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b="1" dirty="0" smtClean="0"/>
            <a:t>99% </a:t>
          </a:r>
          <a:endParaRPr lang="ru-RU" sz="2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0.89474</cdr:x>
      <cdr:y>0.15156</cdr:y>
    </cdr:from>
    <cdr:to>
      <cdr:x>1</cdr:x>
      <cdr:y>0.24964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0680" y="667645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Льготный </a:t>
          </a:r>
        </a:p>
        <a:p xmlns:a="http://schemas.openxmlformats.org/drawingml/2006/main">
          <a:pPr algn="ctr"/>
          <a:r>
            <a:rPr lang="ru-RU" sz="1100" b="1" dirty="0" smtClean="0"/>
            <a:t>ГСМ</a:t>
          </a:r>
          <a:endParaRPr lang="ru-RU" sz="11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0.1208</cdr:x>
      <cdr:y>0.20102</cdr:y>
    </cdr:from>
    <cdr:to>
      <cdr:x>0.2393</cdr:x>
      <cdr:y>0.2821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027711" y="1071155"/>
          <a:ext cx="1008112" cy="432048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tIns="0" rIns="0" bIns="3600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-22,3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0.40012</cdr:x>
      <cdr:y>0.48401</cdr:y>
    </cdr:from>
    <cdr:to>
      <cdr:x>0.51862</cdr:x>
      <cdr:y>0.56509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403975" y="2579102"/>
          <a:ext cx="1008112" cy="432048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tIns="0" rIns="0" bIns="3600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-16,9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0.68648</cdr:x>
      <cdr:y>0.2027</cdr:y>
    </cdr:from>
    <cdr:to>
      <cdr:x>0.80498</cdr:x>
      <cdr:y>0.28378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5840080" y="1080120"/>
          <a:ext cx="1008112" cy="432048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tIns="0" rIns="0" bIns="3600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-43,6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871" cy="497134"/>
          </a:xfrm>
          <a:prstGeom prst="rect">
            <a:avLst/>
          </a:prstGeom>
        </p:spPr>
        <p:txBody>
          <a:bodyPr vert="horz" lIns="92462" tIns="46233" rIns="92462" bIns="462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028" y="0"/>
            <a:ext cx="2944870" cy="497134"/>
          </a:xfrm>
          <a:prstGeom prst="rect">
            <a:avLst/>
          </a:prstGeom>
        </p:spPr>
        <p:txBody>
          <a:bodyPr vert="horz" lIns="92462" tIns="46233" rIns="92462" bIns="46233" rtlCol="0"/>
          <a:lstStyle>
            <a:lvl1pPr algn="r">
              <a:defRPr sz="1200"/>
            </a:lvl1pPr>
          </a:lstStyle>
          <a:p>
            <a:fld id="{49F4AFA8-61A3-45BD-B11A-5A68E9D2435C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2661"/>
            <a:ext cx="2944871" cy="497133"/>
          </a:xfrm>
          <a:prstGeom prst="rect">
            <a:avLst/>
          </a:prstGeom>
        </p:spPr>
        <p:txBody>
          <a:bodyPr vert="horz" lIns="92462" tIns="46233" rIns="92462" bIns="462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028" y="9432661"/>
            <a:ext cx="2944870" cy="497133"/>
          </a:xfrm>
          <a:prstGeom prst="rect">
            <a:avLst/>
          </a:prstGeom>
        </p:spPr>
        <p:txBody>
          <a:bodyPr vert="horz" lIns="92462" tIns="46233" rIns="92462" bIns="46233" rtlCol="0" anchor="b"/>
          <a:lstStyle>
            <a:lvl1pPr algn="r">
              <a:defRPr sz="1200"/>
            </a:lvl1pPr>
          </a:lstStyle>
          <a:p>
            <a:fld id="{1B63118B-91C6-4C6F-A4BF-8513C2B83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115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975" cy="496333"/>
          </a:xfrm>
          <a:prstGeom prst="rect">
            <a:avLst/>
          </a:prstGeom>
        </p:spPr>
        <p:txBody>
          <a:bodyPr vert="horz" lIns="91529" tIns="45762" rIns="91529" bIns="457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930" y="1"/>
            <a:ext cx="2944975" cy="496333"/>
          </a:xfrm>
          <a:prstGeom prst="rect">
            <a:avLst/>
          </a:prstGeom>
        </p:spPr>
        <p:txBody>
          <a:bodyPr vert="horz" lIns="91529" tIns="45762" rIns="91529" bIns="45762" rtlCol="0"/>
          <a:lstStyle>
            <a:lvl1pPr algn="r">
              <a:defRPr sz="1200"/>
            </a:lvl1pPr>
          </a:lstStyle>
          <a:p>
            <a:fld id="{71140B1F-70EC-4042-BF07-39000E58141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9" tIns="45762" rIns="91529" bIns="457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10" y="4717538"/>
            <a:ext cx="5435281" cy="4468575"/>
          </a:xfrm>
          <a:prstGeom prst="rect">
            <a:avLst/>
          </a:prstGeom>
        </p:spPr>
        <p:txBody>
          <a:bodyPr vert="horz" lIns="91529" tIns="45762" rIns="91529" bIns="4576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486"/>
            <a:ext cx="2944975" cy="496332"/>
          </a:xfrm>
          <a:prstGeom prst="rect">
            <a:avLst/>
          </a:prstGeom>
        </p:spPr>
        <p:txBody>
          <a:bodyPr vert="horz" lIns="91529" tIns="45762" rIns="91529" bIns="457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930" y="9433486"/>
            <a:ext cx="2944975" cy="496332"/>
          </a:xfrm>
          <a:prstGeom prst="rect">
            <a:avLst/>
          </a:prstGeom>
        </p:spPr>
        <p:txBody>
          <a:bodyPr vert="horz" lIns="91529" tIns="45762" rIns="91529" bIns="45762" rtlCol="0" anchor="b"/>
          <a:lstStyle>
            <a:lvl1pPr algn="r">
              <a:defRPr sz="1200"/>
            </a:lvl1pPr>
          </a:lstStyle>
          <a:p>
            <a:fld id="{6E853647-FB5A-4AB7-BB4C-436E4B056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94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Легенда</a:t>
            </a:r>
            <a:r>
              <a:rPr lang="ru-RU" baseline="0" dirty="0" smtClean="0"/>
              <a:t> рост 120%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53647-FB5A-4AB7-BB4C-436E4B056C7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DDFC-B733-460C-8186-199507F4296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876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прочих</a:t>
            </a:r>
            <a:r>
              <a:rPr lang="ru-RU" baseline="0" dirty="0" smtClean="0"/>
              <a:t> расходах сидит содержание основных средств и страхование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53647-FB5A-4AB7-BB4C-436E4B056C7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Уточнить 2017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53647-FB5A-4AB7-BB4C-436E4B056C7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53647-FB5A-4AB7-BB4C-436E4B056C7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1EAA-24EB-4CB2-8603-7A06B27F0FFE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F85C-D0E1-4446-AC7D-245C4F4523CC}" type="datetime1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2D9-BE03-40A0-9978-FE6253E02958}" type="datetime1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2D81-CD3F-429C-AABF-20D9B20C1255}" type="datetime1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93A8-9911-479F-86E5-178240B46FEF}" type="datetime1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330B-1C24-4132-ADE3-FB468A10FF45}" type="datetime1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9EC0-9F32-4DD3-8B65-987800D3C3BD}" type="datetime1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6B69-36A0-4C89-A45E-2D495F8091FE}" type="datetime1">
              <a:rPr lang="ru-RU" smtClean="0"/>
              <a:pPr/>
              <a:t>26.12.2017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D851-B691-4B61-8F30-082750AA6B81}" type="datetime1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8230-76FB-4660-993B-804C9A499420}" type="datetime1">
              <a:rPr lang="ru-RU" smtClean="0"/>
              <a:pPr/>
              <a:t>26.12.2017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8DF4-2A44-44F3-BD08-72451D7DA7F8}" type="datetime1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99A9-4E49-4351-9D6C-94C9B563673F}" type="datetime1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680DC-2EA1-4253-82AE-61286F3BA616}" type="datetime1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1.xml"/><Relationship Id="rId7" Type="http://schemas.openxmlformats.org/officeDocument/2006/relationships/image" Target="../media/image5.jpeg"/><Relationship Id="rId12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chart" Target="../charts/chart3.xml"/><Relationship Id="rId5" Type="http://schemas.openxmlformats.org/officeDocument/2006/relationships/image" Target="../media/image4.jpeg"/><Relationship Id="rId10" Type="http://schemas.openxmlformats.org/officeDocument/2006/relationships/chart" Target="../charts/chart2.xm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2.wdp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548680"/>
            <a:ext cx="7920880" cy="3489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«Итоги года </a:t>
            </a:r>
          </a:p>
          <a:p>
            <a:pPr algn="ctr">
              <a:lnSpc>
                <a:spcPts val="6500"/>
              </a:lnSpc>
            </a:pP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задачи отрасли растениеводства </a:t>
            </a:r>
          </a:p>
          <a:p>
            <a:pPr algn="ctr">
              <a:lnSpc>
                <a:spcPts val="6500"/>
              </a:lnSpc>
            </a:pP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2018 год»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19783"/>
            <a:ext cx="3826796" cy="255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0096"/>
            <a:ext cx="4456707" cy="253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723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8450" y="116632"/>
            <a:ext cx="8248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Структура посевных площадей исходя из потребности животноводства, </a:t>
            </a: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населения и рынка сбыта</a:t>
            </a:r>
          </a:p>
        </p:txBody>
      </p:sp>
      <p:pic>
        <p:nvPicPr>
          <p:cNvPr id="7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8" y="107956"/>
            <a:ext cx="788592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560" y="1556792"/>
          <a:ext cx="7632847" cy="5057775"/>
        </p:xfrm>
        <a:graphic>
          <a:graphicData uri="http://schemas.openxmlformats.org/drawingml/2006/table">
            <a:tbl>
              <a:tblPr/>
              <a:tblGrid>
                <a:gridCol w="4223407"/>
                <a:gridCol w="1704720"/>
                <a:gridCol w="1704720"/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+mn-lt"/>
                        </a:rPr>
                        <a:t>2018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+mn-lt"/>
                        </a:rPr>
                        <a:t>% к пашне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latin typeface="+mn-lt"/>
                        </a:rPr>
                        <a:t>Пашня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3277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latin typeface="+mn-lt"/>
                        </a:rPr>
                        <a:t>Пар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latin typeface="+mn-lt"/>
                        </a:rPr>
                        <a:t>Всего посевов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2940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latin typeface="+mn-lt"/>
                        </a:rPr>
                        <a:t>  Всего </a:t>
                      </a:r>
                      <a:r>
                        <a:rPr lang="ru-RU" sz="2000" b="1" i="0" u="none" strike="noStrike" dirty="0">
                          <a:latin typeface="+mn-lt"/>
                        </a:rPr>
                        <a:t>зерновых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1600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+mn-lt"/>
                        </a:rPr>
                        <a:t>     в </a:t>
                      </a:r>
                      <a:r>
                        <a:rPr lang="ru-RU" sz="2000" b="1" i="1" u="none" strike="noStrike" dirty="0">
                          <a:latin typeface="+mn-lt"/>
                        </a:rPr>
                        <a:t>т.ч. озимые зерновые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>
                          <a:latin typeface="+mn-lt"/>
                        </a:rPr>
                        <a:t>Яровые зерновые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1100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+mn-lt"/>
                        </a:rPr>
                        <a:t>     зернобобовые </a:t>
                      </a:r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+mn-lt"/>
                        </a:rPr>
                        <a:t>120</a:t>
                      </a:r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+mn-lt"/>
                        </a:rPr>
                        <a:t>     кукуруза </a:t>
                      </a:r>
                      <a:r>
                        <a:rPr lang="ru-RU" sz="2000" b="0" i="0" u="none" strike="noStrike" dirty="0">
                          <a:latin typeface="+mn-lt"/>
                        </a:rPr>
                        <a:t>на зерно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latin typeface="+mn-lt"/>
                        </a:rPr>
                        <a:t>Технические культуры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+mn-lt"/>
                        </a:rPr>
                        <a:t>     сахарная </a:t>
                      </a:r>
                      <a:r>
                        <a:rPr lang="ru-RU" sz="2000" b="0" i="0" u="none" strike="noStrike" dirty="0">
                          <a:latin typeface="+mn-lt"/>
                        </a:rPr>
                        <a:t>свекла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latin typeface="+mn-lt"/>
                        </a:rPr>
                        <a:t>2</a:t>
                      </a:r>
                      <a:endParaRPr lang="ru-RU" sz="2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+mn-lt"/>
                        </a:rPr>
                        <a:t>     масличные </a:t>
                      </a:r>
                      <a:r>
                        <a:rPr lang="ru-RU" sz="2000" b="0" i="0" u="none" strike="noStrike" dirty="0">
                          <a:latin typeface="+mn-lt"/>
                        </a:rPr>
                        <a:t>крестоцветные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+mn-lt"/>
                        </a:rPr>
                        <a:t>     подсолнечник</a:t>
                      </a:r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latin typeface="+mn-lt"/>
                        </a:rPr>
                        <a:t>Картофель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+mn-lt"/>
                        </a:rPr>
                        <a:t>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0,21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latin typeface="+mn-lt"/>
                        </a:rPr>
                        <a:t>Овощи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latin typeface="+mn-lt"/>
                        </a:rPr>
                        <a:t>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latin typeface="+mn-lt"/>
                        </a:rPr>
                        <a:t>Кормовые культуры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latin typeface="+mn-lt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19872" y="3675587"/>
            <a:ext cx="66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ru-RU" sz="3200" b="1" i="1" dirty="0" smtClean="0">
                <a:solidFill>
                  <a:srgbClr val="FF0000"/>
                </a:solidFill>
                <a:latin typeface="1 Bellevue M" pitchFamily="82" charset="0"/>
              </a:rPr>
              <a:t>! </a:t>
            </a:r>
            <a:endParaRPr lang="ru-RU" sz="1400" b="1" i="1" dirty="0">
              <a:solidFill>
                <a:srgbClr val="FF0000"/>
              </a:solidFill>
              <a:latin typeface="1 Bellevue M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3024" y="4950387"/>
            <a:ext cx="66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ru-RU" sz="3200" b="1" i="1" dirty="0" smtClean="0">
                <a:solidFill>
                  <a:srgbClr val="FF0000"/>
                </a:solidFill>
                <a:latin typeface="1 Bellevue M" pitchFamily="82" charset="0"/>
              </a:rPr>
              <a:t>! </a:t>
            </a:r>
            <a:endParaRPr lang="ru-RU" sz="3200" b="1" i="1" dirty="0">
              <a:solidFill>
                <a:srgbClr val="FF0000"/>
              </a:solidFill>
              <a:latin typeface="1 Bellevue M" pitchFamily="82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6084168" y="3789040"/>
            <a:ext cx="0" cy="28803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173818" y="4131150"/>
            <a:ext cx="0" cy="28803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084168" y="5058001"/>
            <a:ext cx="0" cy="28803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174106" y="5679178"/>
            <a:ext cx="0" cy="28803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174106" y="6309320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72272" y="3996353"/>
            <a:ext cx="66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ru-RU" sz="3200" b="1" i="1" dirty="0" smtClean="0">
                <a:solidFill>
                  <a:srgbClr val="FF0000"/>
                </a:solidFill>
                <a:latin typeface="1 Bellevue M" pitchFamily="82" charset="0"/>
              </a:rPr>
              <a:t>! </a:t>
            </a:r>
            <a:endParaRPr lang="ru-RU" sz="1400" b="1" i="1" dirty="0">
              <a:solidFill>
                <a:srgbClr val="FF0000"/>
              </a:solidFill>
              <a:latin typeface="1 Bellevue M" pitchFamily="82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7668344" y="836712"/>
            <a:ext cx="1152128" cy="864096"/>
          </a:xfrm>
          <a:prstGeom prst="horizontalScroll">
            <a:avLst>
              <a:gd name="adj" fmla="val 20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Точка роста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1239517"/>
          <a:ext cx="2664296" cy="2545080"/>
        </p:xfrm>
        <a:graphic>
          <a:graphicData uri="http://schemas.openxmlformats.org/drawingml/2006/table">
            <a:tbl>
              <a:tblPr/>
              <a:tblGrid>
                <a:gridCol w="1752574"/>
                <a:gridCol w="911722"/>
              </a:tblGrid>
              <a:tr h="83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</a:p>
                  </a:txBody>
                  <a:tcPr marL="72000" marR="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РСт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Атнинский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Спасский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Алексеевский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Мамадышский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Лаишевский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Тюлячинский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Тукаевский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15816" y="1235075"/>
          <a:ext cx="2664296" cy="2553965"/>
        </p:xfrm>
        <a:graphic>
          <a:graphicData uri="http://schemas.openxmlformats.org/drawingml/2006/table">
            <a:tbl>
              <a:tblPr/>
              <a:tblGrid>
                <a:gridCol w="1872208"/>
                <a:gridCol w="792088"/>
              </a:tblGrid>
              <a:tr h="184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</a:p>
                  </a:txBody>
                  <a:tcPr marL="8885" marR="8885" marT="888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РСт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85" marR="8885" marT="888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Менделеевский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Бугульминский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Альметьевский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Муслюмовский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Нурлатский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Черемшанский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Нижнекамский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Пестречинский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830818"/>
            <a:ext cx="828092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Репродукционный состав высеянных семян в 2017 г.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43808" y="4005064"/>
          <a:ext cx="3456384" cy="375285"/>
        </p:xfrm>
        <a:graphic>
          <a:graphicData uri="http://schemas.openxmlformats.org/drawingml/2006/table">
            <a:tbl>
              <a:tblPr/>
              <a:tblGrid>
                <a:gridCol w="2510397"/>
                <a:gridCol w="945987"/>
              </a:tblGrid>
              <a:tr h="720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 по РТ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14,0%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4581128"/>
            <a:ext cx="9144000" cy="12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республике под урожай 2018 г. </a:t>
            </a:r>
          </a:p>
          <a:p>
            <a:pPr algn="ctr">
              <a:lnSpc>
                <a:spcPts val="3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засыпано – 358 тыс.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(103% потребности)</a:t>
            </a:r>
          </a:p>
          <a:p>
            <a:pPr algn="ctr">
              <a:lnSpc>
                <a:spcPts val="3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    ОС-8%,    ЭС-20%,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РСТ-8%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8" y="107956"/>
            <a:ext cx="788592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7584" y="131652"/>
            <a:ext cx="8316416" cy="561044"/>
          </a:xfrm>
          <a:prstGeom prst="rect">
            <a:avLst/>
          </a:prstGeom>
          <a:noFill/>
        </p:spPr>
        <p:txBody>
          <a:bodyPr wrap="square" lIns="123819" tIns="61909" rIns="123819" bIns="6190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400"/>
              </a:lnSpc>
            </a:pPr>
            <a:r>
              <a:rPr lang="ru-RU" sz="31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Работа с семенами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24128" y="1235075"/>
          <a:ext cx="3347864" cy="2533010"/>
        </p:xfrm>
        <a:graphic>
          <a:graphicData uri="http://schemas.openxmlformats.org/drawingml/2006/table">
            <a:tbl>
              <a:tblPr/>
              <a:tblGrid>
                <a:gridCol w="2520280"/>
                <a:gridCol w="827584"/>
              </a:tblGrid>
              <a:tr h="179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Инвестор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85" marR="8885" marT="888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РСт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85" marR="8885" marT="888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"Сервис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Агро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"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Союз-Агро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УК "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Агроинвест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АО "Агросила"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АО "Авангард"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АО "РАЦИН"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ХК "Ак Барс"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АО "Татагролизинг"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6,6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КВ Агро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20,8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5877272"/>
            <a:ext cx="914400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рекомендации: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ОС+ЭС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ниже 1 репродукции не сеять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5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19464" y="674766"/>
            <a:ext cx="1918781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0" bIns="0" rtlCol="0">
            <a:spAutoFit/>
          </a:bodyPr>
          <a:lstStyle/>
          <a:p>
            <a:endParaRPr lang="ru-RU" sz="260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49" y="51121"/>
            <a:ext cx="7989151" cy="1077218"/>
          </a:xfr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Баланс элементов питания по РТ,             кг </a:t>
            </a:r>
            <a:r>
              <a:rPr lang="ru-RU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д.в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./га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0977434"/>
              </p:ext>
            </p:extLst>
          </p:nvPr>
        </p:nvGraphicFramePr>
        <p:xfrm>
          <a:off x="457200" y="1268760"/>
          <a:ext cx="85072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349570" y="3230906"/>
            <a:ext cx="1935539" cy="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956"/>
            <a:ext cx="831321" cy="8177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752585" y="4607703"/>
            <a:ext cx="1935539" cy="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246402" y="4374069"/>
            <a:ext cx="1935539" cy="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84000" y="6498000"/>
            <a:ext cx="360000" cy="360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defRPr/>
            </a:pPr>
            <a:fld id="{39920E77-A37B-4FE0-B36D-B9EE65F95DD3}" type="slidenum">
              <a:rPr lang="ru-RU" sz="1800" b="1" smtClean="0">
                <a:solidFill>
                  <a:schemeClr val="bg1"/>
                </a:solidFill>
                <a:latin typeface="+mj-lt"/>
              </a:rPr>
              <a:pPr algn="ctr">
                <a:defRPr/>
              </a:pPr>
              <a:t>12</a:t>
            </a:fld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7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54849" y="51121"/>
            <a:ext cx="798915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Источники пополнения выноса элементов питания</a:t>
            </a:r>
            <a:endParaRPr kumimoji="0" lang="ru-RU" sz="3200" b="1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956"/>
            <a:ext cx="831321" cy="8177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499992" y="1268760"/>
            <a:ext cx="4104456" cy="28803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Внося «Сухое органическое вещество» (СОВ)</a:t>
            </a:r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 err="1" smtClean="0"/>
              <a:t>Биологизация</a:t>
            </a:r>
            <a:r>
              <a:rPr lang="ru-RU" sz="2800" b="1" dirty="0" smtClean="0"/>
              <a:t> земледелия РТ»</a:t>
            </a:r>
            <a:endParaRPr lang="ru-RU" sz="2800" b="1" dirty="0"/>
          </a:p>
        </p:txBody>
      </p:sp>
      <p:sp>
        <p:nvSpPr>
          <p:cNvPr id="6" name="Овал 5"/>
          <p:cNvSpPr/>
          <p:nvPr/>
        </p:nvSpPr>
        <p:spPr>
          <a:xfrm>
            <a:off x="539552" y="1340768"/>
            <a:ext cx="3528392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Минеральное питание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284984"/>
            <a:ext cx="10600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Затратно</a:t>
            </a:r>
            <a:endParaRPr lang="ru-RU" dirty="0"/>
          </a:p>
        </p:txBody>
      </p:sp>
      <p:pic>
        <p:nvPicPr>
          <p:cNvPr id="12" name="Picture 3" descr="E:\Видеоконференции\Фотоматериалы\горчица Зай\P10402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98"/>
          <a:stretch/>
        </p:blipFill>
        <p:spPr bwMode="auto">
          <a:xfrm>
            <a:off x="0" y="4250434"/>
            <a:ext cx="4320480" cy="260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Irek\Desktop\DSC_0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5" y="4161659"/>
            <a:ext cx="4355976" cy="269634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27130" y="3861048"/>
            <a:ext cx="261687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Низкозатратно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Экологически безопасно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38408" y="6011996"/>
            <a:ext cx="586718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В сумме должны охватить </a:t>
            </a:r>
            <a:r>
              <a:rPr lang="ru-RU" b="1" dirty="0" err="1" smtClean="0"/>
              <a:t>биологизацией</a:t>
            </a:r>
            <a:r>
              <a:rPr lang="ru-RU" b="1" dirty="0" smtClean="0"/>
              <a:t> 20% пашни РТ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224741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err="1" smtClean="0"/>
              <a:t>Сидеральные</a:t>
            </a:r>
            <a:r>
              <a:rPr lang="ru-RU" b="1" dirty="0" smtClean="0"/>
              <a:t> пары 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56991" y="6488668"/>
            <a:ext cx="218700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Пожнивные посевы</a:t>
            </a:r>
            <a:endParaRPr lang="ru-RU" b="1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7740352" y="764704"/>
            <a:ext cx="1152128" cy="864096"/>
          </a:xfrm>
          <a:prstGeom prst="horizontalScroll">
            <a:avLst>
              <a:gd name="adj" fmla="val 20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Точка роста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7" y="1628800"/>
          <a:ext cx="8352929" cy="4911586"/>
        </p:xfrm>
        <a:graphic>
          <a:graphicData uri="http://schemas.openxmlformats.org/drawingml/2006/table">
            <a:tbl>
              <a:tblPr/>
              <a:tblGrid>
                <a:gridCol w="2844243"/>
                <a:gridCol w="1004784"/>
                <a:gridCol w="1004784"/>
                <a:gridCol w="875220"/>
                <a:gridCol w="875220"/>
                <a:gridCol w="874339"/>
                <a:gridCol w="874339"/>
              </a:tblGrid>
              <a:tr h="7053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Агропроизводственная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зона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Приход СОВ, т/га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Расход СОВ,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т/га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Баланс СОВ, т/га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2018 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2022 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2018 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2022 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2018 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2022 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Предкамье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4,54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4,90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2,51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2,39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Восточное Закамье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4,80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5,16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Юго-Восточное Закамье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4,81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5,28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Западное Закамье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4,85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5,23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Предволжье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4,64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4,98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1,92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По РТ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4,71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5,09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2,55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2,60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2,16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2,48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54849" y="51121"/>
            <a:ext cx="798915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Баланс сухого органического вещества (СОВ) по основным  </a:t>
            </a:r>
            <a:r>
              <a:rPr lang="ru-RU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агропроизводственным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зонам Республики Татарстан </a:t>
            </a:r>
          </a:p>
        </p:txBody>
      </p:sp>
      <p:pic>
        <p:nvPicPr>
          <p:cNvPr id="6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956"/>
            <a:ext cx="831321" cy="8177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559535487"/>
              </p:ext>
            </p:extLst>
          </p:nvPr>
        </p:nvGraphicFramePr>
        <p:xfrm>
          <a:off x="117523" y="1864743"/>
          <a:ext cx="6182669" cy="456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6353944"/>
            <a:ext cx="9144000" cy="504056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республике выпускается около 70 наименований препаратов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05273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Работают 3 </a:t>
            </a:r>
            <a:r>
              <a:rPr lang="ru-RU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биофабрики</a:t>
            </a: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филиал ФГБУ «Россельхозцентр» по РТ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ООО «НПИ «Биопрепараты»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ГК «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Bionovatic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0581" y="976453"/>
            <a:ext cx="3009455" cy="18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Биопрепараты для растений, Продажа, Цена, Купить :.: Компани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0017" y="2780928"/>
            <a:ext cx="2916479" cy="204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732240" y="4725144"/>
            <a:ext cx="23077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последние годы обрабатывается около 1,4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млн.га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посевов</a:t>
            </a:r>
            <a:endParaRPr 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7" y="107956"/>
            <a:ext cx="789849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88676" y="-20608"/>
            <a:ext cx="8316416" cy="997061"/>
          </a:xfrm>
          <a:prstGeom prst="rect">
            <a:avLst/>
          </a:prstGeom>
          <a:noFill/>
        </p:spPr>
        <p:txBody>
          <a:bodyPr wrap="square" lIns="123819" tIns="61909" rIns="123819" bIns="6190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400"/>
              </a:lnSpc>
            </a:pPr>
            <a:r>
              <a:rPr lang="ru-RU" sz="31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Применение биопрепаратов в сельском хозяйстве РТ, </a:t>
            </a:r>
            <a:r>
              <a:rPr lang="ru-RU" sz="31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тн</a:t>
            </a:r>
            <a:endParaRPr lang="ru-RU" sz="31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839853" y="643032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2566645"/>
            <a:ext cx="491352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Биопрепараты – это оздоровление почв </a:t>
            </a:r>
          </a:p>
          <a:p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активация почвенной микрофлоры</a:t>
            </a:r>
            <a:endParaRPr lang="ru-RU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7812360" y="548680"/>
            <a:ext cx="1152128" cy="864096"/>
          </a:xfrm>
          <a:prstGeom prst="horizontalScroll">
            <a:avLst>
              <a:gd name="adj" fmla="val 20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Точка роста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7217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43399" y="528564"/>
            <a:ext cx="1800200" cy="4981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-489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применения </a:t>
            </a:r>
            <a:br>
              <a:rPr lang="ru-RU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минеральных удобрений, кг/га д.в.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010786931"/>
              </p:ext>
            </p:extLst>
          </p:nvPr>
        </p:nvGraphicFramePr>
        <p:xfrm>
          <a:off x="251520" y="1412777"/>
          <a:ext cx="8784976" cy="3258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05810"/>
            <a:ext cx="2472628" cy="178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05810"/>
            <a:ext cx="2422379" cy="17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2" y="4805810"/>
            <a:ext cx="2286915" cy="179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7" y="107956"/>
            <a:ext cx="789849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54849" y="119534"/>
            <a:ext cx="798915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Внесение минеральных удобрений по районам и инвесторам, кг д.в./га </a:t>
            </a:r>
            <a:endParaRPr kumimoji="0" lang="ru-RU" sz="3200" b="1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956"/>
            <a:ext cx="831321" cy="8177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687770" y="2151698"/>
          <a:ext cx="3366368" cy="2554605"/>
        </p:xfrm>
        <a:graphic>
          <a:graphicData uri="http://schemas.openxmlformats.org/drawingml/2006/table">
            <a:tbl>
              <a:tblPr/>
              <a:tblGrid>
                <a:gridCol w="2360331"/>
                <a:gridCol w="1006037"/>
              </a:tblGrid>
              <a:tr h="270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Инвестор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кг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д.в./га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АО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Агросила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125,8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Сервис Агро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109,5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АПК Продпрограмма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84,8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АО УК АгроИнвест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75,7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Союз Агро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73,1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АО КВ Агро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64,2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АО ХК Ак Барс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60,7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АФ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Туган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як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55,9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Кто думает, что безрезультатно потратили под урожай столько средств на удобрения – ошибается. Кто грамотно применял удобрения – у них и урожай выше, и себестоимость ниже.</a:t>
            </a:r>
            <a:endParaRPr lang="ru-RU" sz="2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713" y="1268760"/>
          <a:ext cx="2727339" cy="3122295"/>
        </p:xfrm>
        <a:graphic>
          <a:graphicData uri="http://schemas.openxmlformats.org/drawingml/2006/table">
            <a:tbl>
              <a:tblPr/>
              <a:tblGrid>
                <a:gridCol w="1647220"/>
                <a:gridCol w="1080119"/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кг д.в./га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Тукаевский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131,1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Сармановский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Тетюшский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Сабинский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Атнинский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Балтасинский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Нурлатский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Алькеевский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Кукморский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88632" y="2420888"/>
          <a:ext cx="2691479" cy="3122295"/>
        </p:xfrm>
        <a:graphic>
          <a:graphicData uri="http://schemas.openxmlformats.org/drawingml/2006/table">
            <a:tbl>
              <a:tblPr/>
              <a:tblGrid>
                <a:gridCol w="1783759"/>
                <a:gridCol w="907720"/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кг д.в./га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Пестречинский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Спасский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Зеленодольский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Черемшанский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Альметьевский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Менделеевский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В.Услонский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Агрызский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К.Устьинский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Н.Шешминский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6413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0" y="0"/>
            <a:ext cx="9143999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indent="-274320" algn="ctr" fontAlgn="base">
              <a:lnSpc>
                <a:spcPts val="3000"/>
              </a:lnSpc>
              <a:spcAft>
                <a:spcPct val="0"/>
              </a:spcAft>
              <a:buClr>
                <a:schemeClr val="accent3"/>
              </a:buClr>
              <a:buSzPct val="95000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первичной корневой системы </a:t>
            </a:r>
          </a:p>
          <a:p>
            <a:pPr indent="-274320" algn="ctr" fontAlgn="base">
              <a:lnSpc>
                <a:spcPts val="3000"/>
              </a:lnSpc>
              <a:spcAft>
                <a:spcPct val="0"/>
              </a:spcAft>
              <a:buClr>
                <a:schemeClr val="accent3"/>
              </a:buClr>
              <a:buSzPct val="95000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яровой мягкой пшеницы в зависимости </a:t>
            </a:r>
          </a:p>
          <a:p>
            <a:pPr indent="-274320" algn="ctr" fontAlgn="base">
              <a:lnSpc>
                <a:spcPts val="3000"/>
              </a:lnSpc>
              <a:spcAft>
                <a:spcPct val="0"/>
              </a:spcAft>
              <a:buClr>
                <a:schemeClr val="accent3"/>
              </a:buClr>
              <a:buSzPct val="95000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почвенного раствора (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Carr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727075" y="1330920"/>
            <a:ext cx="7689850" cy="369888"/>
            <a:chOff x="482600" y="1313986"/>
            <a:chExt cx="7689850" cy="369888"/>
          </a:xfrm>
        </p:grpSpPr>
        <p:sp>
          <p:nvSpPr>
            <p:cNvPr id="44036" name="TextBox 4"/>
            <p:cNvSpPr txBox="1">
              <a:spLocks noChangeArrowheads="1"/>
            </p:cNvSpPr>
            <p:nvPr/>
          </p:nvSpPr>
          <p:spPr bwMode="auto">
            <a:xfrm>
              <a:off x="482600" y="1313986"/>
              <a:ext cx="10080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bg1"/>
                  </a:solidFill>
                  <a:latin typeface="Arial" charset="0"/>
                </a:rPr>
                <a:t>рН=4,5</a:t>
              </a:r>
            </a:p>
          </p:txBody>
        </p:sp>
        <p:sp>
          <p:nvSpPr>
            <p:cNvPr id="44037" name="TextBox 6"/>
            <p:cNvSpPr txBox="1">
              <a:spLocks noChangeArrowheads="1"/>
            </p:cNvSpPr>
            <p:nvPr/>
          </p:nvSpPr>
          <p:spPr bwMode="auto">
            <a:xfrm>
              <a:off x="7164388" y="1313986"/>
              <a:ext cx="10080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bg1"/>
                  </a:solidFill>
                  <a:latin typeface="Arial" charset="0"/>
                </a:rPr>
                <a:t>рН=6,5</a:t>
              </a:r>
            </a:p>
          </p:txBody>
        </p:sp>
        <p:cxnSp>
          <p:nvCxnSpPr>
            <p:cNvPr id="8" name="Прямая со стрелкой 7"/>
            <p:cNvCxnSpPr>
              <a:stCxn id="44036" idx="3"/>
            </p:cNvCxnSpPr>
            <p:nvPr/>
          </p:nvCxnSpPr>
          <p:spPr>
            <a:xfrm>
              <a:off x="1490663" y="1499724"/>
              <a:ext cx="5602287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84000" y="6498000"/>
            <a:ext cx="360000" cy="360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defRPr/>
            </a:pPr>
            <a:fld id="{E1A85E03-9644-481F-A19D-A83648BD75FB}" type="slidenum">
              <a:rPr lang="ru-RU" sz="1800" b="1" smtClean="0">
                <a:solidFill>
                  <a:schemeClr val="bg1"/>
                </a:solidFill>
                <a:latin typeface="+mj-lt"/>
              </a:rPr>
              <a:pPr algn="ctr">
                <a:defRPr/>
              </a:pPr>
              <a:t>18</a:t>
            </a:fld>
            <a:endParaRPr lang="ru-RU" sz="1800" b="1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54849" y="44624"/>
            <a:ext cx="798915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Площадь кислых почв по районам РТ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состоянию на 25.12.2017</a:t>
            </a:r>
            <a:endParaRPr kumimoji="0" lang="ru-RU" sz="2800" b="1" i="1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010"/>
            <a:ext cx="831321" cy="8177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160424"/>
          <a:ext cx="4032448" cy="39309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88232"/>
                <a:gridCol w="1134352"/>
                <a:gridCol w="809864"/>
              </a:tblGrid>
              <a:tr h="2161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Район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Площадь кислых почв, тыс.га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от пашни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</a:tr>
              <a:tr h="57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latin typeface="+mn-lt"/>
                        </a:rPr>
                        <a:t>Азнакаевский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+mn-lt"/>
                        </a:rPr>
                        <a:t>11,1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+mn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</a:tr>
              <a:tr h="57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latin typeface="+mn-lt"/>
                        </a:rPr>
                        <a:t>Ютазинский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+mn-lt"/>
                        </a:rPr>
                        <a:t>4,9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+mn-lt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</a:tr>
              <a:tr h="57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latin typeface="+mn-lt"/>
                        </a:rPr>
                        <a:t>Альметьевский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+mn-lt"/>
                        </a:rPr>
                        <a:t>12,7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+mn-lt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</a:tr>
              <a:tr h="57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latin typeface="+mn-lt"/>
                        </a:rPr>
                        <a:t>Зеленодольский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+mn-lt"/>
                        </a:rPr>
                        <a:t>6,8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+mn-lt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</a:tr>
              <a:tr h="57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latin typeface="+mn-lt"/>
                        </a:rPr>
                        <a:t>Бугульминский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+mn-lt"/>
                        </a:rPr>
                        <a:t>12,7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+mn-lt"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</a:tr>
              <a:tr h="57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latin typeface="+mn-lt"/>
                        </a:rPr>
                        <a:t>Лениногорский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+mn-lt"/>
                        </a:rPr>
                        <a:t>14,1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+mn-lt"/>
                        </a:rPr>
                        <a:t>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</a:tr>
              <a:tr h="57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latin typeface="+mn-lt"/>
                        </a:rPr>
                        <a:t>Бавлинский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+mn-lt"/>
                        </a:rPr>
                        <a:t>11,2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+mn-lt"/>
                        </a:rPr>
                        <a:t>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</a:tr>
              <a:tr h="57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latin typeface="+mn-lt"/>
                        </a:rPr>
                        <a:t>Балтасинский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+mn-lt"/>
                        </a:rPr>
                        <a:t>16,7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+mn-lt"/>
                        </a:rPr>
                        <a:t>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</a:tr>
              <a:tr h="57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latin typeface="+mn-lt"/>
                        </a:rPr>
                        <a:t>Высокогорский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+mn-lt"/>
                        </a:rPr>
                        <a:t>16,7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+mn-lt"/>
                        </a:rPr>
                        <a:t>24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</a:tr>
              <a:tr h="57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latin typeface="+mn-lt"/>
                        </a:rPr>
                        <a:t>Камско-Устьинский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latin typeface="+mn-lt"/>
                        </a:rPr>
                        <a:t>13,2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+mn-lt"/>
                        </a:rPr>
                        <a:t>25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b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16016" y="1160424"/>
          <a:ext cx="4104456" cy="39309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32248"/>
                <a:gridCol w="1047882"/>
                <a:gridCol w="824326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Район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Площадь кислых почв, тыс.га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от пашни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/>
                        <a:t>Аксубаевский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44,2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54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/>
                        <a:t>Дрожжановский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38,8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56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/>
                        <a:t>Новошешминский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51,2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58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/>
                        <a:t>Нижнекамский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37,9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59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/>
                        <a:t>Чистопольский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65,1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59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/>
                        <a:t>Тукаевский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49,6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/>
                        <a:t>Актанышский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56,3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/>
                        <a:t>Сабинский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37,4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64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/>
                        <a:t>Алькеевский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62,7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64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/>
                        <a:t>Нурлатский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57,5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66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20" marR="8220" marT="8220" marB="0"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9632" y="5264880"/>
          <a:ext cx="6624736" cy="14044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888432"/>
                <a:gridCol w="1872208"/>
                <a:gridCol w="864096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/>
                        <a:t>Площадь кислых почв, тыс.га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/>
                        <a:t>% от пашни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/>
                        <a:t>По зоне ФГБУ «</a:t>
                      </a:r>
                      <a:r>
                        <a:rPr lang="ru-RU" sz="1800" u="none" strike="noStrike" dirty="0" err="1"/>
                        <a:t>ЦАС</a:t>
                      </a:r>
                      <a:r>
                        <a:rPr lang="ru-RU" sz="1800" u="none" strike="noStrike" dirty="0"/>
                        <a:t> «Татарский»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597,6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/>
                        <a:t>По зоне ФГБУ «САС «Альметьевский»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768,8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/>
                        <a:t>Итого по РТ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1366,4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20" marR="8220" marT="822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5053195" y="1640541"/>
            <a:ext cx="1751054" cy="5217459"/>
          </a:xfrm>
          <a:prstGeom prst="rect">
            <a:avLst/>
          </a:prstGeom>
          <a:gradFill flip="none" rotWithShape="1">
            <a:gsLst>
              <a:gs pos="0">
                <a:srgbClr val="FFE69F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092279" y="1640541"/>
            <a:ext cx="1791524" cy="5217459"/>
          </a:xfrm>
          <a:prstGeom prst="rect">
            <a:avLst/>
          </a:prstGeom>
          <a:gradFill flip="none" rotWithShape="1">
            <a:gsLst>
              <a:gs pos="0">
                <a:srgbClr val="FFE69F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468529" y="1640541"/>
            <a:ext cx="2391503" cy="5217459"/>
          </a:xfrm>
          <a:prstGeom prst="rect">
            <a:avLst/>
          </a:prstGeom>
          <a:gradFill flip="none" rotWithShape="1">
            <a:gsLst>
              <a:gs pos="0">
                <a:srgbClr val="FFE69F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4577" y="1845985"/>
            <a:ext cx="2039089" cy="5012015"/>
          </a:xfrm>
          <a:prstGeom prst="rect">
            <a:avLst/>
          </a:prstGeom>
          <a:gradFill flip="none" rotWithShape="1">
            <a:gsLst>
              <a:gs pos="0">
                <a:srgbClr val="FFE69F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84168" y="559015"/>
            <a:ext cx="1440160" cy="431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14830" y="21139"/>
            <a:ext cx="82444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lnSpc>
                <a:spcPts val="2800"/>
              </a:lnSpc>
              <a:defRPr sz="28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600"/>
              </a:lnSpc>
            </a:pPr>
            <a:r>
              <a:rPr lang="ru-RU" sz="3200" dirty="0"/>
              <a:t>Производство продукции </a:t>
            </a:r>
            <a:br>
              <a:rPr lang="ru-RU" sz="3200" dirty="0"/>
            </a:br>
            <a:r>
              <a:rPr lang="ru-RU" sz="3200" dirty="0" smtClean="0"/>
              <a:t>растениеводства, </a:t>
            </a:r>
            <a:r>
              <a:rPr lang="ru-RU" sz="3200" dirty="0" err="1" smtClean="0"/>
              <a:t>тыс.тн</a:t>
            </a:r>
            <a:endParaRPr lang="ru-RU" sz="3200" dirty="0"/>
          </a:p>
        </p:txBody>
      </p:sp>
      <p:sp>
        <p:nvSpPr>
          <p:cNvPr id="48" name="Прямоугольник 47"/>
          <p:cNvSpPr/>
          <p:nvPr/>
        </p:nvSpPr>
        <p:spPr>
          <a:xfrm flipH="1">
            <a:off x="5053194" y="1161990"/>
            <a:ext cx="1751054" cy="425048"/>
          </a:xfrm>
          <a:prstGeom prst="rect">
            <a:avLst/>
          </a:prstGeom>
          <a:solidFill>
            <a:srgbClr val="B48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Картофель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468529" y="1156646"/>
            <a:ext cx="2391503" cy="425048"/>
          </a:xfrm>
          <a:prstGeom prst="rect">
            <a:avLst/>
          </a:prstGeom>
          <a:solidFill>
            <a:srgbClr val="B48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Сахарная свекла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7092280" y="1161990"/>
            <a:ext cx="1791523" cy="425048"/>
          </a:xfrm>
          <a:prstGeom prst="rect">
            <a:avLst/>
          </a:prstGeom>
          <a:solidFill>
            <a:srgbClr val="B48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Овощи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897138012"/>
              </p:ext>
            </p:extLst>
          </p:nvPr>
        </p:nvGraphicFramePr>
        <p:xfrm>
          <a:off x="-81337" y="1845692"/>
          <a:ext cx="2616103" cy="355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http://www.yugprom.ru/upload/resize_cache/iblock/246/575_449_2/246941ca980b8ee4c1cda782b13387b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946" y="5558699"/>
            <a:ext cx="1883880" cy="1182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8" name="Picture 4" descr="http://www.avgust.com/images/01_2012/sah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8529" y="5558699"/>
            <a:ext cx="1866127" cy="1182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http://latkin-nn.ru/images/upload/21a329743d489cdc795195cbf4b764b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109" y="5558699"/>
            <a:ext cx="1981561" cy="1182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4" name="Picture 10" descr="http://xn--j1aidcn.org/wp-content/uploads/2015/03/0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48264" y="5558699"/>
            <a:ext cx="1872208" cy="1182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4" name="Прямоугольник 43"/>
          <p:cNvSpPr/>
          <p:nvPr/>
        </p:nvSpPr>
        <p:spPr>
          <a:xfrm>
            <a:off x="156647" y="1160892"/>
            <a:ext cx="2065234" cy="630430"/>
          </a:xfrm>
          <a:prstGeom prst="rect">
            <a:avLst/>
          </a:prstGeom>
          <a:solidFill>
            <a:srgbClr val="B48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Зерно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(после доработки)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3609" y="4788441"/>
            <a:ext cx="1055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2016г.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8" y="107956"/>
            <a:ext cx="788592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02170" y="1844824"/>
            <a:ext cx="8122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4860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xmlns="" val="2309209859"/>
              </p:ext>
            </p:extLst>
          </p:nvPr>
        </p:nvGraphicFramePr>
        <p:xfrm>
          <a:off x="2369727" y="1863622"/>
          <a:ext cx="2616103" cy="350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587412" y="2565192"/>
            <a:ext cx="1061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2320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94924" y="2420888"/>
            <a:ext cx="862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3023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xmlns="" val="3721391001"/>
              </p:ext>
            </p:extLst>
          </p:nvPr>
        </p:nvGraphicFramePr>
        <p:xfrm>
          <a:off x="4637835" y="1881552"/>
          <a:ext cx="2616103" cy="350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090780" y="2802638"/>
            <a:ext cx="862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1440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75263" y="2587194"/>
            <a:ext cx="862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1505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xmlns="" val="2561493508"/>
              </p:ext>
            </p:extLst>
          </p:nvPr>
        </p:nvGraphicFramePr>
        <p:xfrm>
          <a:off x="6678450" y="1881552"/>
          <a:ext cx="2616103" cy="350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020272" y="2492896"/>
            <a:ext cx="1005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408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6719" y="2563743"/>
            <a:ext cx="862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407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5549" y="4806371"/>
            <a:ext cx="105516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2017г.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02903" y="4788441"/>
            <a:ext cx="1055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2016г.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44843" y="4806371"/>
            <a:ext cx="105516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2017г.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37034" y="4788441"/>
            <a:ext cx="1055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2016г.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78974" y="4806371"/>
            <a:ext cx="105516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2017г.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75447" y="4788441"/>
            <a:ext cx="1055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2016г.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17387" y="4806371"/>
            <a:ext cx="105516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2017г.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6297" y="4752039"/>
            <a:ext cx="8735833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9512" y="2708920"/>
            <a:ext cx="105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4106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Номер слайда 4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0620D8-4799-4C8C-9259-F7CCC95013F0}" type="slidenum">
              <a:rPr lang="ru-R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14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95536" y="5172000"/>
            <a:ext cx="792087" cy="28803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130% </a:t>
            </a:r>
            <a:endParaRPr lang="ru-RU" sz="1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195680" y="5085184"/>
            <a:ext cx="2856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 рост к 2016 году, %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39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8" y="107956"/>
            <a:ext cx="788592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7584" y="131652"/>
            <a:ext cx="8316416" cy="997061"/>
          </a:xfrm>
          <a:prstGeom prst="rect">
            <a:avLst/>
          </a:prstGeom>
          <a:noFill/>
        </p:spPr>
        <p:txBody>
          <a:bodyPr wrap="square" lIns="123819" tIns="61909" rIns="123819" bIns="6190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400"/>
              </a:lnSpc>
            </a:pPr>
            <a:r>
              <a:rPr lang="ru-RU" sz="31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Площадь кислых почв и объемы известкования, </a:t>
            </a:r>
            <a:r>
              <a:rPr lang="ru-RU" sz="31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тыс.га</a:t>
            </a:r>
            <a:endParaRPr lang="ru-RU" sz="31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-540568" y="1484784"/>
          <a:ext cx="103691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7113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668344" y="692696"/>
            <a:ext cx="1152128" cy="864096"/>
          </a:xfrm>
          <a:prstGeom prst="horizontalScroll">
            <a:avLst>
              <a:gd name="adj" fmla="val 20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Точка роста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6989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1\D\Фото БАЗА\фото с айпада ГИХа\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350" y="0"/>
            <a:ext cx="91567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5084763"/>
            <a:ext cx="9144000" cy="177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124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Бочка Либиха актуальна всегда</a:t>
            </a: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66675" y="5184775"/>
            <a:ext cx="9010650" cy="1628775"/>
            <a:chOff x="395536" y="4797152"/>
            <a:chExt cx="8604448" cy="1340768"/>
          </a:xfrm>
        </p:grpSpPr>
        <p:pic>
          <p:nvPicPr>
            <p:cNvPr id="35850" name="Picture 2" descr="C:\Users\Irek\Desktop\88 потенциал пашни.jp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9264" y="4800826"/>
              <a:ext cx="6480720" cy="1333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Стрелка вправо 6"/>
            <p:cNvSpPr/>
            <p:nvPr/>
          </p:nvSpPr>
          <p:spPr>
            <a:xfrm>
              <a:off x="395536" y="4797152"/>
              <a:ext cx="2411853" cy="1340768"/>
            </a:xfrm>
            <a:prstGeom prst="rightArrow">
              <a:avLst>
                <a:gd name="adj1" fmla="val 65231"/>
                <a:gd name="adj2" fmla="val 8112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Потенциал пашни Татарстана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532813" y="5089525"/>
            <a:ext cx="608012" cy="3698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/га</a:t>
            </a:r>
          </a:p>
        </p:txBody>
      </p:sp>
      <p:sp>
        <p:nvSpPr>
          <p:cNvPr id="3584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D8146A-C266-4EDA-8107-5C0E7FC2D246}" type="slidenum">
              <a:rPr lang="ru-RU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Рафаэль\Documents\итоговое совещание Н.Новгород 14.12.2012\по зона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846" y="921973"/>
            <a:ext cx="7848404" cy="534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3907898"/>
            <a:ext cx="250677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Медь, Цинк, Марганец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1868744"/>
            <a:ext cx="25960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Бор, Молибден, Кобальт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3573" y="3584732"/>
            <a:ext cx="273228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Цинк, Молибден, Кобальт</a:t>
            </a:r>
            <a:endParaRPr lang="ru-RU" dirty="0"/>
          </a:p>
          <a:p>
            <a:r>
              <a:rPr lang="ru-RU" dirty="0"/>
              <a:t>Марганец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-489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Характерный дефицит </a:t>
            </a:r>
          </a:p>
          <a:p>
            <a:pPr algn="ctr"/>
            <a:r>
              <a:rPr lang="ru-RU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микроэлементов по зонам РТ</a:t>
            </a:r>
          </a:p>
        </p:txBody>
      </p:sp>
      <p:pic>
        <p:nvPicPr>
          <p:cNvPr id="9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7" y="107956"/>
            <a:ext cx="789849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5746030"/>
            <a:ext cx="5349991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Микроэлементы - наш незадействованный резерв:</a:t>
            </a:r>
          </a:p>
          <a:p>
            <a:r>
              <a:rPr lang="ru-RU" b="1" dirty="0" smtClean="0"/>
              <a:t>-учитывать отзывчивость культур</a:t>
            </a:r>
          </a:p>
          <a:p>
            <a:r>
              <a:rPr lang="ru-RU" b="1" dirty="0" smtClean="0"/>
              <a:t>-учитывать обеспеченность пашни</a:t>
            </a:r>
            <a:endParaRPr lang="ru-RU" b="1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812360" y="692696"/>
            <a:ext cx="1152128" cy="864096"/>
          </a:xfrm>
          <a:prstGeom prst="horizontalScroll">
            <a:avLst>
              <a:gd name="adj" fmla="val 20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Точка роста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022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\\RAY\Pictures\НОВАЯ БАЗА\ВНЕСЕНИЕ УДОБРЕНИЙ\Опрыскиватели\трактор опрыскиватель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62" t="35542" r="6642" b="7863"/>
          <a:stretch/>
        </p:blipFill>
        <p:spPr bwMode="auto">
          <a:xfrm>
            <a:off x="0" y="1052737"/>
            <a:ext cx="4582070" cy="268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\\RAY\Pictures\НОВАЯ БАЗА\ВНЕСЕНИЕ УДОБРЕНИЙ\Опрыскиватели\Самоход.опрыскиватель SMS 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00"/>
          <a:stretch/>
        </p:blipFill>
        <p:spPr bwMode="auto">
          <a:xfrm>
            <a:off x="4647731" y="1052736"/>
            <a:ext cx="4496269" cy="268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177170"/>
            <a:ext cx="9144000" cy="5155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3500" b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Уход за посевами, тыс. га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708920"/>
            <a:ext cx="1963614" cy="1015663"/>
          </a:xfrm>
          <a:prstGeom prst="rect">
            <a:avLst/>
          </a:prstGeom>
          <a:noFill/>
          <a:effectLst>
            <a:outerShdw dist="63500" dir="18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1840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+12% к 2016г.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989" y="1052513"/>
            <a:ext cx="184723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 </a:t>
            </a:r>
          </a:p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сорняков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7599" y="1052513"/>
            <a:ext cx="184082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 </a:t>
            </a:r>
          </a:p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8" name="Picture 3" descr="E:\1\D\Фото БАЗА\Imag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65612"/>
            <a:ext cx="91440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9512" y="4437112"/>
            <a:ext cx="366395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Листовые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подкормки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688" y="143816"/>
            <a:ext cx="788592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47814" y="1052513"/>
            <a:ext cx="224837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 </a:t>
            </a:r>
          </a:p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вредителей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04" y="2708920"/>
            <a:ext cx="1808124" cy="1015663"/>
          </a:xfrm>
          <a:prstGeom prst="rect">
            <a:avLst/>
          </a:prstGeom>
          <a:noFill/>
          <a:effectLst>
            <a:outerShdw dist="63500" dir="18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723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+8% к 2016г.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8224" y="2708920"/>
            <a:ext cx="2119106" cy="1015663"/>
          </a:xfrm>
          <a:prstGeom prst="rect">
            <a:avLst/>
          </a:prstGeom>
          <a:noFill/>
          <a:effectLst>
            <a:outerShdw dist="63500" dir="18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803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+179% к 2016г.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7899" y="4942909"/>
            <a:ext cx="2753831" cy="646331"/>
          </a:xfrm>
          <a:prstGeom prst="rect">
            <a:avLst/>
          </a:prstGeom>
          <a:noFill/>
          <a:effectLst>
            <a:outerShdw dist="63500" dir="18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Свыше 1,0 га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15642"/>
            <a:ext cx="7224635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32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ru-RU" dirty="0" smtClean="0"/>
              <a:t>Схема </a:t>
            </a:r>
            <a:r>
              <a:rPr lang="ru-RU" dirty="0" err="1" smtClean="0"/>
              <a:t>интерированнной</a:t>
            </a:r>
            <a:r>
              <a:rPr lang="ru-RU" dirty="0" smtClean="0"/>
              <a:t> защиты растений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5413055"/>
            <a:ext cx="91440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+mj-lt"/>
              </a:rPr>
              <a:t>Дополнительные затраты с 2-х кратной защитой (+1,5-2,0 тыс.руб.)</a:t>
            </a:r>
          </a:p>
          <a:p>
            <a:pPr algn="ctr"/>
            <a:r>
              <a:rPr lang="ru-RU" sz="2200" b="1" dirty="0" smtClean="0">
                <a:latin typeface="+mj-lt"/>
              </a:rPr>
              <a:t>Прибавку  урожая 5-10 </a:t>
            </a:r>
            <a:r>
              <a:rPr lang="ru-RU" sz="2200" b="1" dirty="0" err="1" smtClean="0">
                <a:latin typeface="+mj-lt"/>
              </a:rPr>
              <a:t>ц</a:t>
            </a:r>
            <a:r>
              <a:rPr lang="ru-RU" sz="2200" b="1" dirty="0" smtClean="0">
                <a:latin typeface="+mj-lt"/>
              </a:rPr>
              <a:t>/га</a:t>
            </a:r>
          </a:p>
        </p:txBody>
      </p:sp>
      <p:grpSp>
        <p:nvGrpSpPr>
          <p:cNvPr id="4" name="Группа 68"/>
          <p:cNvGrpSpPr/>
          <p:nvPr/>
        </p:nvGrpSpPr>
        <p:grpSpPr>
          <a:xfrm>
            <a:off x="0" y="1412776"/>
            <a:ext cx="9114167" cy="1633757"/>
            <a:chOff x="0" y="2065853"/>
            <a:chExt cx="9114167" cy="1633757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0" y="2065853"/>
              <a:ext cx="9107240" cy="163375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03304" y="2670745"/>
              <a:ext cx="1492986" cy="41914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ru-RU" sz="1050" b="1" dirty="0" smtClean="0">
                  <a:latin typeface="Times New Roman" pitchFamily="18" charset="0"/>
                  <a:cs typeface="Times New Roman" pitchFamily="18" charset="0"/>
                </a:rPr>
                <a:t>Около</a:t>
              </a:r>
            </a:p>
            <a:p>
              <a:pPr algn="ctr"/>
              <a:r>
                <a:rPr lang="ru-RU" sz="1050" b="1" dirty="0" smtClean="0">
                  <a:latin typeface="Times New Roman" pitchFamily="18" charset="0"/>
                  <a:cs typeface="Times New Roman" pitchFamily="18" charset="0"/>
                </a:rPr>
                <a:t> 1500 руб./га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85428" y="3209065"/>
              <a:ext cx="1528739" cy="41914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ru-RU" sz="1050" b="1" dirty="0" smtClean="0">
                  <a:latin typeface="Times New Roman" pitchFamily="18" charset="0"/>
                  <a:cs typeface="Times New Roman" pitchFamily="18" charset="0"/>
                </a:rPr>
                <a:t>Менее</a:t>
              </a:r>
              <a:endParaRPr lang="ru-RU" sz="105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50" b="1" dirty="0" smtClean="0">
                  <a:latin typeface="Times New Roman" pitchFamily="18" charset="0"/>
                  <a:cs typeface="Times New Roman" pitchFamily="18" charset="0"/>
                </a:rPr>
                <a:t>1000 </a:t>
              </a:r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руб./га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03304" y="2128717"/>
              <a:ext cx="1492986" cy="39918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Около</a:t>
              </a:r>
            </a:p>
            <a:p>
              <a:pPr algn="ctr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1800 руб./га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3818" y="2670276"/>
              <a:ext cx="1926913" cy="432961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latin typeface="+mj-lt"/>
                </a:rPr>
                <a:t>Гербицид+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4890" y="3217362"/>
              <a:ext cx="2251355" cy="39688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70C0"/>
                  </a:solidFill>
                  <a:latin typeface="+mj-lt"/>
                </a:rPr>
                <a:t>биология-1,0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32610" y="2540563"/>
              <a:ext cx="1852817" cy="682238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b="1" dirty="0" smtClean="0">
                  <a:latin typeface="+mj-lt"/>
                </a:rPr>
                <a:t> Инсектицид</a:t>
              </a:r>
            </a:p>
            <a:p>
              <a:pPr algn="ctr">
                <a:lnSpc>
                  <a:spcPts val="1500"/>
                </a:lnSpc>
              </a:pPr>
              <a:r>
                <a:rPr lang="ru-RU" b="1" dirty="0" smtClean="0">
                  <a:latin typeface="+mj-lt"/>
                </a:rPr>
                <a:t>+</a:t>
              </a:r>
            </a:p>
            <a:p>
              <a:pPr algn="ctr">
                <a:lnSpc>
                  <a:spcPts val="1500"/>
                </a:lnSpc>
              </a:pPr>
              <a:r>
                <a:rPr lang="ru-RU" b="1" dirty="0" smtClean="0">
                  <a:latin typeface="+mj-lt"/>
                </a:rPr>
                <a:t>   Удобрения</a:t>
              </a:r>
            </a:p>
          </p:txBody>
        </p:sp>
        <p:cxnSp>
          <p:nvCxnSpPr>
            <p:cNvPr id="43" name="Прямая соединительная линия 42"/>
            <p:cNvCxnSpPr>
              <a:stCxn id="49" idx="1"/>
              <a:endCxn id="40" idx="3"/>
            </p:cNvCxnSpPr>
            <p:nvPr/>
          </p:nvCxnSpPr>
          <p:spPr>
            <a:xfrm flipH="1" flipV="1">
              <a:off x="2390732" y="2886757"/>
              <a:ext cx="744160" cy="326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stCxn id="41" idx="1"/>
              <a:endCxn id="40" idx="3"/>
            </p:cNvCxnSpPr>
            <p:nvPr/>
          </p:nvCxnSpPr>
          <p:spPr>
            <a:xfrm flipH="1" flipV="1">
              <a:off x="2390732" y="2886757"/>
              <a:ext cx="744159" cy="5290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stCxn id="42" idx="1"/>
            </p:cNvCxnSpPr>
            <p:nvPr/>
          </p:nvCxnSpPr>
          <p:spPr>
            <a:xfrm flipH="1">
              <a:off x="4401536" y="2881682"/>
              <a:ext cx="1331074" cy="865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>
              <a:stCxn id="42" idx="1"/>
              <a:endCxn id="41" idx="3"/>
            </p:cNvCxnSpPr>
            <p:nvPr/>
          </p:nvCxnSpPr>
          <p:spPr>
            <a:xfrm flipH="1">
              <a:off x="5386245" y="2881682"/>
              <a:ext cx="346365" cy="5341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40" idx="3"/>
              <a:endCxn id="50" idx="1"/>
            </p:cNvCxnSpPr>
            <p:nvPr/>
          </p:nvCxnSpPr>
          <p:spPr>
            <a:xfrm flipV="1">
              <a:off x="2390732" y="2364569"/>
              <a:ext cx="744159" cy="5221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>
              <a:stCxn id="50" idx="3"/>
              <a:endCxn id="42" idx="1"/>
            </p:cNvCxnSpPr>
            <p:nvPr/>
          </p:nvCxnSpPr>
          <p:spPr>
            <a:xfrm>
              <a:off x="5386244" y="2364569"/>
              <a:ext cx="346366" cy="5171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Прямоугольник 48"/>
            <p:cNvSpPr/>
            <p:nvPr/>
          </p:nvSpPr>
          <p:spPr>
            <a:xfrm>
              <a:off x="3134892" y="2684829"/>
              <a:ext cx="2251355" cy="4690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0070C0"/>
                  </a:solidFill>
                </a:rPr>
                <a:t>хим.-0,5 + био.-1,0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134890" y="2132856"/>
              <a:ext cx="2251354" cy="4634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70C0"/>
                  </a:solidFill>
                </a:rPr>
                <a:t>Хим. фунгицид 1,0</a:t>
              </a: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020" y="2137358"/>
              <a:ext cx="2129396" cy="469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/>
                <a:t>I</a:t>
              </a:r>
              <a:r>
                <a:rPr lang="ru-RU" sz="2000" b="1" i="1" dirty="0" smtClean="0"/>
                <a:t> обработка</a:t>
              </a:r>
              <a:endParaRPr lang="ru-RU" sz="2000" b="1" i="1" dirty="0"/>
            </a:p>
          </p:txBody>
        </p:sp>
      </p:grpSp>
      <p:grpSp>
        <p:nvGrpSpPr>
          <p:cNvPr id="5" name="Группа 67"/>
          <p:cNvGrpSpPr/>
          <p:nvPr/>
        </p:nvGrpSpPr>
        <p:grpSpPr>
          <a:xfrm>
            <a:off x="36760" y="3356992"/>
            <a:ext cx="9107240" cy="1650215"/>
            <a:chOff x="36760" y="3795009"/>
            <a:chExt cx="9107240" cy="1650215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6760" y="3795009"/>
              <a:ext cx="9107240" cy="165021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27638" y="4421676"/>
              <a:ext cx="1586652" cy="36933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b="1" dirty="0" err="1" smtClean="0">
                  <a:latin typeface="+mj-lt"/>
                </a:rPr>
                <a:t>Фунгицид+</a:t>
              </a:r>
              <a:endParaRPr lang="ru-RU" b="1" dirty="0" smtClean="0"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34892" y="4985052"/>
              <a:ext cx="2251355" cy="39688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70C0"/>
                  </a:solidFill>
                  <a:latin typeface="+mj-lt"/>
                </a:rPr>
                <a:t>биология-1,0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18750" y="4314664"/>
              <a:ext cx="1852817" cy="669414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b="1" dirty="0" smtClean="0">
                  <a:latin typeface="+mj-lt"/>
                </a:rPr>
                <a:t> Инсектицид</a:t>
              </a:r>
            </a:p>
            <a:p>
              <a:pPr algn="ctr">
                <a:lnSpc>
                  <a:spcPts val="1500"/>
                </a:lnSpc>
              </a:pPr>
              <a:r>
                <a:rPr lang="ru-RU" b="1" dirty="0" smtClean="0">
                  <a:latin typeface="+mj-lt"/>
                </a:rPr>
                <a:t>+</a:t>
              </a:r>
            </a:p>
            <a:p>
              <a:pPr algn="ctr">
                <a:lnSpc>
                  <a:spcPts val="1500"/>
                </a:lnSpc>
              </a:pPr>
              <a:r>
                <a:rPr lang="ru-RU" b="1" dirty="0">
                  <a:latin typeface="+mj-lt"/>
                </a:rPr>
                <a:t> </a:t>
              </a:r>
              <a:r>
                <a:rPr lang="ru-RU" b="1" dirty="0" smtClean="0">
                  <a:latin typeface="+mj-lt"/>
                </a:rPr>
                <a:t>  Удобрения</a:t>
              </a:r>
            </a:p>
          </p:txBody>
        </p:sp>
        <p:cxnSp>
          <p:nvCxnSpPr>
            <p:cNvPr id="54" name="Прямая соединительная линия 53"/>
            <p:cNvCxnSpPr>
              <a:stCxn id="60" idx="1"/>
              <a:endCxn id="51" idx="3"/>
            </p:cNvCxnSpPr>
            <p:nvPr/>
          </p:nvCxnSpPr>
          <p:spPr>
            <a:xfrm flipH="1" flipV="1">
              <a:off x="2514290" y="4606342"/>
              <a:ext cx="620603" cy="807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stCxn id="52" idx="1"/>
              <a:endCxn id="51" idx="3"/>
            </p:cNvCxnSpPr>
            <p:nvPr/>
          </p:nvCxnSpPr>
          <p:spPr>
            <a:xfrm flipH="1" flipV="1">
              <a:off x="2514290" y="4606342"/>
              <a:ext cx="620602" cy="5771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>
              <a:stCxn id="53" idx="1"/>
            </p:cNvCxnSpPr>
            <p:nvPr/>
          </p:nvCxnSpPr>
          <p:spPr>
            <a:xfrm flipH="1">
              <a:off x="4387676" y="4649371"/>
              <a:ext cx="1331074" cy="865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>
              <a:stCxn id="53" idx="1"/>
              <a:endCxn id="52" idx="3"/>
            </p:cNvCxnSpPr>
            <p:nvPr/>
          </p:nvCxnSpPr>
          <p:spPr>
            <a:xfrm flipH="1">
              <a:off x="5386247" y="4649371"/>
              <a:ext cx="332503" cy="5341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>
              <a:stCxn id="51" idx="3"/>
              <a:endCxn id="61" idx="1"/>
            </p:cNvCxnSpPr>
            <p:nvPr/>
          </p:nvCxnSpPr>
          <p:spPr>
            <a:xfrm flipV="1">
              <a:off x="2514290" y="4132258"/>
              <a:ext cx="620602" cy="4740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>
              <a:stCxn id="61" idx="3"/>
              <a:endCxn id="53" idx="1"/>
            </p:cNvCxnSpPr>
            <p:nvPr/>
          </p:nvCxnSpPr>
          <p:spPr>
            <a:xfrm>
              <a:off x="5386246" y="4132258"/>
              <a:ext cx="332504" cy="5171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Прямоугольник 59"/>
            <p:cNvSpPr/>
            <p:nvPr/>
          </p:nvSpPr>
          <p:spPr>
            <a:xfrm>
              <a:off x="3134893" y="4452518"/>
              <a:ext cx="2251355" cy="4690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0070C0"/>
                  </a:solidFill>
                </a:rPr>
                <a:t>хим.-0,5 + био.-1,0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134892" y="3900545"/>
              <a:ext cx="2251354" cy="4634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70C0"/>
                  </a:solidFill>
                </a:rPr>
                <a:t>Хим. фунгицид 1,0</a:t>
              </a: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8596" y="3927462"/>
              <a:ext cx="2221926" cy="469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II</a:t>
              </a:r>
              <a:r>
                <a:rPr lang="ru-RU" sz="2000" b="1" i="1" dirty="0" smtClean="0"/>
                <a:t> обработка</a:t>
              </a:r>
              <a:endParaRPr lang="ru-RU" sz="2000" b="1" i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605717" y="3927462"/>
              <a:ext cx="1492986" cy="39918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Около</a:t>
              </a:r>
            </a:p>
            <a:p>
              <a:pPr algn="ctr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1300 руб./га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05717" y="4439870"/>
              <a:ext cx="1492986" cy="39918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Около</a:t>
              </a:r>
            </a:p>
            <a:p>
              <a:pPr algn="ctr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1000 руб./га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605717" y="4962353"/>
              <a:ext cx="1492986" cy="39918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Около</a:t>
              </a:r>
            </a:p>
            <a:p>
              <a:pPr algn="ctr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600 руб./га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4000" y="6498000"/>
            <a:ext cx="360000" cy="36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/>
          <a:lstStyle/>
          <a:p>
            <a:pPr algn="ctr"/>
            <a:fld id="{3B0620D8-4799-4C8C-9259-F7CCC95013F0}" type="slidenum">
              <a:rPr lang="ru-RU" sz="2000" b="1" smtClean="0">
                <a:solidFill>
                  <a:schemeClr val="bg1"/>
                </a:solidFill>
                <a:latin typeface="+mj-lt"/>
              </a:rPr>
              <a:pPr algn="ctr"/>
              <a:t>24</a:t>
            </a:fld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0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956"/>
            <a:ext cx="788592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Горизонтальный свиток 66"/>
          <p:cNvSpPr/>
          <p:nvPr/>
        </p:nvSpPr>
        <p:spPr>
          <a:xfrm>
            <a:off x="7668344" y="548680"/>
            <a:ext cx="1152128" cy="864096"/>
          </a:xfrm>
          <a:prstGeom prst="horizontalScroll">
            <a:avLst>
              <a:gd name="adj" fmla="val 20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Точка роста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188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3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8" y="107956"/>
            <a:ext cx="788592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03660"/>
            <a:ext cx="8316416" cy="561044"/>
          </a:xfrm>
          <a:prstGeom prst="rect">
            <a:avLst/>
          </a:prstGeom>
          <a:noFill/>
        </p:spPr>
        <p:txBody>
          <a:bodyPr wrap="square" lIns="123819" tIns="61909" rIns="123819" bIns="6190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400"/>
              </a:lnSpc>
            </a:pPr>
            <a:r>
              <a:rPr lang="ru-RU" sz="31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Функция ГИС АПК РТ. Решаемые задачи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76721"/>
            <a:ext cx="8352928" cy="481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8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800" b="1" dirty="0" smtClean="0"/>
              <a:t>Знание истории каждого поля, содержащей всю необходимую информацию  для агронома</a:t>
            </a:r>
          </a:p>
          <a:p>
            <a:pPr marL="342900" indent="-342900" algn="just">
              <a:lnSpc>
                <a:spcPts val="28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800" b="1" dirty="0" smtClean="0"/>
              <a:t>Еженедельный </a:t>
            </a:r>
            <a:r>
              <a:rPr lang="ru-RU" sz="2800" b="1" dirty="0" err="1" smtClean="0"/>
              <a:t>космомониторинг</a:t>
            </a:r>
            <a:r>
              <a:rPr lang="ru-RU" sz="2800" b="1" dirty="0" smtClean="0"/>
              <a:t> с выявлением </a:t>
            </a:r>
            <a:r>
              <a:rPr lang="en-US" sz="2800" b="1" dirty="0" err="1" smtClean="0"/>
              <a:t>NDVI</a:t>
            </a:r>
            <a:r>
              <a:rPr lang="en-US" sz="2800" b="1" dirty="0" smtClean="0"/>
              <a:t> (</a:t>
            </a:r>
            <a:r>
              <a:rPr lang="ru-RU" sz="2800" b="1" dirty="0" smtClean="0"/>
              <a:t>развитие биомассы</a:t>
            </a:r>
            <a:r>
              <a:rPr lang="en-US" sz="2800" b="1" dirty="0" smtClean="0"/>
              <a:t>)</a:t>
            </a:r>
            <a:endParaRPr lang="ru-RU" sz="2800" b="1" dirty="0" smtClean="0"/>
          </a:p>
          <a:p>
            <a:pPr marL="342900" indent="-342900" algn="just">
              <a:lnSpc>
                <a:spcPts val="28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800" b="1" dirty="0" smtClean="0"/>
              <a:t>Выявление неиспользуемой пашни</a:t>
            </a:r>
          </a:p>
          <a:p>
            <a:pPr marL="342900" indent="-342900" algn="just">
              <a:lnSpc>
                <a:spcPts val="28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800" b="1" dirty="0" smtClean="0"/>
              <a:t>Возможность сбора оперативной информации по данным хозяйств (в перспективе)</a:t>
            </a:r>
          </a:p>
          <a:p>
            <a:pPr marL="342900" indent="-342900" algn="just">
              <a:lnSpc>
                <a:spcPts val="28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800" b="1" dirty="0" smtClean="0"/>
              <a:t>Возможность создания оперативных и статистических отчетов (в перспективе)</a:t>
            </a:r>
          </a:p>
          <a:p>
            <a:pPr marL="342900" indent="-342900" algn="just">
              <a:lnSpc>
                <a:spcPts val="28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800" b="1" dirty="0" smtClean="0"/>
              <a:t>В целом инструмент как для технолога так и для руководителя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561044"/>
          </a:xfrm>
          <a:prstGeom prst="rect">
            <a:avLst/>
          </a:prstGeom>
          <a:noFill/>
        </p:spPr>
        <p:txBody>
          <a:bodyPr wrap="square" lIns="123819" tIns="61909" rIns="123819" bIns="6190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400"/>
              </a:lnSpc>
            </a:pPr>
            <a:r>
              <a:rPr lang="ru-RU" sz="2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Внедрение ГИС АПК РТ</a:t>
            </a:r>
          </a:p>
        </p:txBody>
      </p:sp>
      <p:pic>
        <p:nvPicPr>
          <p:cNvPr id="1026" name="Picture 2" descr="C:\Users\Рамель\Desktop\Карта Татарстанса вект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53" y="1268760"/>
            <a:ext cx="7064551" cy="4741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115616" y="6021288"/>
            <a:ext cx="6038513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/>
              <a:t>ПАСПОРТИЗОВАНО  БОЛЕЕ 83% ПОЛЕЙ РЕСПУБЛИКИ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609" y="571758"/>
            <a:ext cx="3384376" cy="379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28 </a:t>
            </a:r>
            <a:r>
              <a:rPr lang="ru-RU" b="1" dirty="0">
                <a:solidFill>
                  <a:srgbClr val="00B050"/>
                </a:solidFill>
              </a:rPr>
              <a:t>муниципальных района находятся </a:t>
            </a:r>
            <a:r>
              <a:rPr lang="ru-RU" b="1" dirty="0" smtClean="0">
                <a:solidFill>
                  <a:srgbClr val="00B050"/>
                </a:solidFill>
              </a:rPr>
              <a:t>в </a:t>
            </a:r>
            <a:r>
              <a:rPr lang="ru-RU" b="1" dirty="0">
                <a:solidFill>
                  <a:srgbClr val="00B050"/>
                </a:solidFill>
              </a:rPr>
              <a:t>стадии завершения паспортизации полей (выполнено более </a:t>
            </a:r>
            <a:r>
              <a:rPr lang="ru-RU" b="1" dirty="0" smtClean="0">
                <a:solidFill>
                  <a:srgbClr val="00B050"/>
                </a:solidFill>
              </a:rPr>
              <a:t>90%);</a:t>
            </a:r>
          </a:p>
          <a:p>
            <a:endParaRPr lang="ru-RU" sz="1050" b="1" dirty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11 </a:t>
            </a:r>
            <a:r>
              <a:rPr lang="ru-RU" b="1" dirty="0">
                <a:solidFill>
                  <a:srgbClr val="FFC000"/>
                </a:solidFill>
              </a:rPr>
              <a:t>муниципальных районов продолжают работу </a:t>
            </a:r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(</a:t>
            </a:r>
            <a:r>
              <a:rPr lang="ru-RU" b="1" dirty="0">
                <a:solidFill>
                  <a:srgbClr val="FFC000"/>
                </a:solidFill>
              </a:rPr>
              <a:t>выполнено около 50</a:t>
            </a:r>
            <a:r>
              <a:rPr lang="ru-RU" b="1" dirty="0" smtClean="0">
                <a:solidFill>
                  <a:srgbClr val="FFC000"/>
                </a:solidFill>
              </a:rPr>
              <a:t>%);</a:t>
            </a:r>
          </a:p>
          <a:p>
            <a:endParaRPr lang="ru-RU" sz="1050" b="1" dirty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4 </a:t>
            </a:r>
            <a:r>
              <a:rPr lang="ru-RU" b="1" dirty="0">
                <a:solidFill>
                  <a:srgbClr val="FF0000"/>
                </a:solidFill>
              </a:rPr>
              <a:t>муниципальных района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>
                <a:solidFill>
                  <a:srgbClr val="FF0000"/>
                </a:solidFill>
              </a:rPr>
              <a:t>справляются с поставленными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задачами в </a:t>
            </a:r>
            <a:r>
              <a:rPr lang="ru-RU" b="1" dirty="0">
                <a:solidFill>
                  <a:srgbClr val="FF0000"/>
                </a:solidFill>
              </a:rPr>
              <a:t>указанный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срок;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668344" y="404664"/>
            <a:ext cx="1152128" cy="864096"/>
          </a:xfrm>
          <a:prstGeom prst="horizontalScroll">
            <a:avLst>
              <a:gd name="adj" fmla="val 20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Точка роста</a:t>
            </a: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472" y="44625"/>
            <a:ext cx="8001056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200" b="1" dirty="0" smtClean="0"/>
              <a:t>Дальнейшие шаги на 2018 год в рамках реализации ГИС АПК РТ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36712"/>
            <a:ext cx="9144000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dirty="0" smtClean="0"/>
              <a:t>Сервис для оперативного создания карт вегетационного индекса «</a:t>
            </a:r>
            <a:r>
              <a:rPr lang="ru-RU" sz="2400" b="1" dirty="0" err="1" smtClean="0"/>
              <a:t>NDVI</a:t>
            </a:r>
            <a:r>
              <a:rPr lang="ru-RU" sz="2400" b="1" dirty="0" smtClean="0"/>
              <a:t>» </a:t>
            </a:r>
            <a:r>
              <a:rPr lang="ru-RU" sz="2000" b="1" i="1" dirty="0" smtClean="0"/>
              <a:t>(Нормализованный Относительный Индекс Растительности) </a:t>
            </a:r>
            <a:br>
              <a:rPr lang="ru-RU" sz="2000" b="1" i="1" dirty="0" smtClean="0"/>
            </a:br>
            <a:r>
              <a:rPr lang="ru-RU" sz="2400" b="1" dirty="0" smtClean="0"/>
              <a:t>на основе еженедельных предоставляемых </a:t>
            </a:r>
            <a:r>
              <a:rPr lang="ru-RU" sz="2400" b="1" dirty="0" err="1" smtClean="0"/>
              <a:t>космоснимков</a:t>
            </a:r>
            <a:endParaRPr lang="ru-RU" sz="2400" b="1" dirty="0" smtClean="0"/>
          </a:p>
          <a:p>
            <a:pPr marL="266700" indent="-266700"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dirty="0" smtClean="0"/>
              <a:t>Разработка или интеграция программы «</a:t>
            </a:r>
            <a:r>
              <a:rPr lang="ru-RU" sz="2400" b="1" dirty="0" err="1" smtClean="0"/>
              <a:t>Семэксперт</a:t>
            </a:r>
            <a:r>
              <a:rPr lang="ru-RU" sz="2400" b="1" dirty="0" smtClean="0"/>
              <a:t>» на базе системы ГИС АПК РТ</a:t>
            </a:r>
          </a:p>
          <a:p>
            <a:pPr marL="266700" indent="-266700"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dirty="0" smtClean="0"/>
              <a:t>Включение в систему карты погоды по РТ из </a:t>
            </a:r>
            <a:r>
              <a:rPr lang="ru-RU" sz="2400" b="1" dirty="0" err="1" smtClean="0"/>
              <a:t>Татметео</a:t>
            </a:r>
            <a:endParaRPr lang="ru-RU" sz="2400" b="1" dirty="0" smtClean="0"/>
          </a:p>
          <a:p>
            <a:pPr marL="266700" indent="-266700"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dirty="0" smtClean="0"/>
              <a:t>Формирование оперативных и статистических отчетов</a:t>
            </a:r>
          </a:p>
          <a:p>
            <a:pPr marL="266700" indent="-266700"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dirty="0" smtClean="0"/>
              <a:t>Сервис для актуализации агрохимического слоя с привязкой к системе координат </a:t>
            </a:r>
            <a:r>
              <a:rPr lang="ru-RU" sz="2400" b="1" i="1" dirty="0" smtClean="0"/>
              <a:t>«для дальнейшего внедрения точного земледелия»</a:t>
            </a:r>
            <a:endParaRPr lang="ru-RU" sz="2400" b="1" dirty="0" smtClean="0"/>
          </a:p>
          <a:p>
            <a:pPr marL="266700" indent="-266700"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dirty="0" smtClean="0"/>
              <a:t>Разработка сервиса прогнозирования фитосанитарных рисков</a:t>
            </a:r>
          </a:p>
          <a:p>
            <a:pPr marL="266700" indent="-266700"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200" b="1" dirty="0" smtClean="0"/>
              <a:t>Создание актуального слоя карантинных объектов </a:t>
            </a:r>
          </a:p>
          <a:p>
            <a:pPr marL="266700" indent="-266700"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200" b="1" dirty="0" smtClean="0"/>
              <a:t>Возможность обозначения неиспользуемых участков по выездным мероприятиям </a:t>
            </a:r>
            <a:r>
              <a:rPr lang="ru-RU" sz="2200" b="1" dirty="0" err="1" smtClean="0"/>
              <a:t>россельхознадзора</a:t>
            </a:r>
            <a:r>
              <a:rPr lang="ru-RU" sz="2200" b="1" dirty="0" smtClean="0"/>
              <a:t> </a:t>
            </a:r>
            <a:r>
              <a:rPr lang="ru-RU" sz="2200" b="1" i="1" dirty="0" smtClean="0"/>
              <a:t>(с актами обследования и фотоматериалами)</a:t>
            </a:r>
          </a:p>
          <a:p>
            <a:pPr marL="266700" indent="-266700"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200" b="1" dirty="0" smtClean="0"/>
              <a:t>Внедрить в систему реализованные программы в области земледелия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57200" y="61317"/>
            <a:ext cx="8534400" cy="487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/>
              <a:t>Задачи земледельцев на предстоящий период</a:t>
            </a:r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152400" y="620688"/>
            <a:ext cx="8839200" cy="5976664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Адаптация структуры посевов и защита её в МСХиП РТ</a:t>
            </a:r>
            <a:endParaRPr lang="ru-RU" sz="2000" b="1" dirty="0" smtClean="0"/>
          </a:p>
          <a:p>
            <a:r>
              <a:rPr lang="ru-RU" sz="2000" dirty="0" smtClean="0"/>
              <a:t>Обеспечить участие:</a:t>
            </a:r>
          </a:p>
          <a:p>
            <a:r>
              <a:rPr lang="ru-RU" sz="2000" dirty="0" smtClean="0"/>
              <a:t>	руководителей на зональных </a:t>
            </a:r>
            <a:r>
              <a:rPr lang="ru-RU" sz="2000" dirty="0" err="1" smtClean="0"/>
              <a:t>семинар-совещаниях</a:t>
            </a:r>
            <a:endParaRPr lang="ru-RU" sz="2000" b="1" dirty="0" smtClean="0"/>
          </a:p>
          <a:p>
            <a:r>
              <a:rPr lang="ru-RU" sz="2000" dirty="0" smtClean="0"/>
              <a:t>	технологов на повышениях квалификации в </a:t>
            </a:r>
            <a:r>
              <a:rPr lang="ru-RU" sz="2000" dirty="0" err="1" smtClean="0"/>
              <a:t>ТИПКА</a:t>
            </a:r>
            <a:endParaRPr lang="ru-RU" sz="2000" b="1" dirty="0" smtClean="0"/>
          </a:p>
          <a:p>
            <a:r>
              <a:rPr lang="ru-RU" sz="2000" dirty="0" smtClean="0"/>
              <a:t>С учетом дефицита качественных семян на рынке, оперативно решить закупку семян (подсолнечника, кукурузы)</a:t>
            </a:r>
          </a:p>
          <a:p>
            <a:pPr eaLnBrk="1" hangingPunct="1"/>
            <a:r>
              <a:rPr lang="ru-RU" sz="2000" dirty="0" smtClean="0"/>
              <a:t>Определиться с участниками и объемами программы известкования</a:t>
            </a:r>
            <a:endParaRPr lang="ru-RU" sz="2000" b="1" dirty="0" smtClean="0"/>
          </a:p>
          <a:p>
            <a:pPr eaLnBrk="1" hangingPunct="1"/>
            <a:r>
              <a:rPr lang="ru-RU" sz="2000" dirty="0" smtClean="0"/>
              <a:t>Комиссионная приемка рабочих планов проведения </a:t>
            </a:r>
            <a:r>
              <a:rPr lang="ru-RU" sz="2000" dirty="0" err="1" smtClean="0"/>
              <a:t>ВПР</a:t>
            </a:r>
            <a:endParaRPr lang="ru-RU" sz="2000" dirty="0" smtClean="0"/>
          </a:p>
          <a:p>
            <a:pPr eaLnBrk="1" hangingPunct="1"/>
            <a:r>
              <a:rPr lang="ru-RU" sz="2000" dirty="0" smtClean="0"/>
              <a:t>Завершение паспортизации полей и внедрение ГИС АПК РТ</a:t>
            </a:r>
          </a:p>
          <a:p>
            <a:pPr algn="ctr">
              <a:buNone/>
            </a:pPr>
            <a:r>
              <a:rPr lang="ru-RU" sz="2800" b="1" dirty="0" err="1" smtClean="0"/>
              <a:t>Агрохимслужбам</a:t>
            </a:r>
            <a:endParaRPr lang="ru-RU" sz="2000" dirty="0" smtClean="0"/>
          </a:p>
          <a:p>
            <a:r>
              <a:rPr lang="ru-RU" sz="2000" dirty="0" smtClean="0"/>
              <a:t>Обеспечение 5-летнего цикла  </a:t>
            </a:r>
            <a:r>
              <a:rPr lang="ru-RU" sz="2000" dirty="0" err="1" smtClean="0"/>
              <a:t>агрохимобследований</a:t>
            </a:r>
            <a:endParaRPr lang="ru-RU" sz="2000" dirty="0" smtClean="0"/>
          </a:p>
          <a:p>
            <a:r>
              <a:rPr lang="ru-RU" sz="2000" dirty="0" smtClean="0"/>
              <a:t>Обеспечение достоверности известкования кислых почв</a:t>
            </a:r>
          </a:p>
          <a:p>
            <a:r>
              <a:rPr lang="ru-RU" sz="2000" dirty="0" smtClean="0"/>
              <a:t>Нести просветительскую работу по повышению плодородия почв</a:t>
            </a:r>
          </a:p>
          <a:p>
            <a:r>
              <a:rPr lang="ru-RU" sz="2000" dirty="0" smtClean="0"/>
              <a:t>Закладка демонстрационных опытов по оптимизации питания растений</a:t>
            </a:r>
          </a:p>
          <a:p>
            <a:pPr algn="ctr">
              <a:buNone/>
            </a:pPr>
            <a:r>
              <a:rPr lang="ru-RU" sz="2600" b="1" dirty="0" err="1" smtClean="0"/>
              <a:t>Россельхозцентру</a:t>
            </a:r>
            <a:endParaRPr lang="ru-RU" sz="2000" dirty="0" smtClean="0"/>
          </a:p>
          <a:p>
            <a:r>
              <a:rPr lang="ru-RU" sz="2000" dirty="0" smtClean="0"/>
              <a:t>Обеспечение объективного консультационного сопровождения на местах</a:t>
            </a:r>
          </a:p>
          <a:p>
            <a:r>
              <a:rPr lang="ru-RU" sz="2000" dirty="0" smtClean="0"/>
              <a:t>Мониторинг текущей фитосанитарной ситуации на полях</a:t>
            </a:r>
          </a:p>
          <a:p>
            <a:r>
              <a:rPr lang="ru-RU" sz="2000" dirty="0" smtClean="0"/>
              <a:t>Мониторинг ситуации на рынке семян, контроль за качеством семян</a:t>
            </a:r>
          </a:p>
          <a:p>
            <a:r>
              <a:rPr lang="ru-RU" sz="2000" dirty="0" smtClean="0"/>
              <a:t>Мониторинг состояния озимых культур </a:t>
            </a:r>
            <a:r>
              <a:rPr lang="ru-RU" sz="2000" b="1" dirty="0" smtClean="0"/>
              <a:t>1 и 15 числа месяца</a:t>
            </a:r>
            <a:r>
              <a:rPr lang="ru-RU" sz="2000" dirty="0" smtClean="0"/>
              <a:t> представлять сведения в МСХиП РТ.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6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6519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400" dirty="0" smtClean="0"/>
              <a:t>Задача технолога – </a:t>
            </a:r>
          </a:p>
          <a:p>
            <a:pPr algn="ctr">
              <a:lnSpc>
                <a:spcPts val="4000"/>
              </a:lnSpc>
            </a:pPr>
            <a:r>
              <a:rPr lang="ru-RU" sz="4400" dirty="0" smtClean="0"/>
              <a:t>получить высокий урожай </a:t>
            </a:r>
          </a:p>
          <a:p>
            <a:pPr algn="ctr">
              <a:lnSpc>
                <a:spcPts val="4000"/>
              </a:lnSpc>
            </a:pPr>
            <a:r>
              <a:rPr lang="ru-RU" sz="4400" dirty="0" smtClean="0"/>
              <a:t>с низкой себестоимостью</a:t>
            </a:r>
            <a:endParaRPr lang="ru-RU" sz="4400" dirty="0"/>
          </a:p>
        </p:txBody>
      </p:sp>
      <p:pic>
        <p:nvPicPr>
          <p:cNvPr id="117769" name="Picture 9" descr="E:\1\D\Фото БАЗА\фотоподборка\сканирование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791" y="2204864"/>
            <a:ext cx="2701174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7770" name="Picture 10" descr="E:\1\D\Фото БАЗА\фотоподборка\яровой рапс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9891" y="4581128"/>
            <a:ext cx="2658272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7771" name="Picture 11" descr="E:\1\D\Фото БАЗА\фотоподборка\529349-4010x26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939" y="2204864"/>
            <a:ext cx="2705482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7773" name="Picture 13" descr="E:\1\D\Фото БАЗА\фотоподборка\DSC05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6336" y="2204864"/>
            <a:ext cx="2400000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7774" name="Picture 14" descr="E:\1\D\Фото БАЗА\фотоподборка\Изображение 0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6374" y="4581128"/>
            <a:ext cx="2399924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7776" name="Picture 16" descr="E:\1\D\Фото БАЗА\фотоподборка\оформление  коридора\DSC_01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680" y="4581128"/>
            <a:ext cx="2700000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5E03-9644-481F-A19D-A83648BD75F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4577" y="1628801"/>
            <a:ext cx="8717903" cy="5229200"/>
          </a:xfrm>
          <a:prstGeom prst="rect">
            <a:avLst/>
          </a:prstGeom>
          <a:gradFill flip="none" rotWithShape="1">
            <a:gsLst>
              <a:gs pos="0">
                <a:srgbClr val="FFE69F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5099" y="1004478"/>
            <a:ext cx="1728192" cy="431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4830" y="21139"/>
            <a:ext cx="824440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lnSpc>
                <a:spcPts val="2800"/>
              </a:lnSpc>
              <a:defRPr sz="28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600"/>
              </a:lnSpc>
            </a:pPr>
            <a:r>
              <a:rPr lang="ru-RU" sz="3200" dirty="0"/>
              <a:t>Производство продукции </a:t>
            </a:r>
            <a:br>
              <a:rPr lang="ru-RU" sz="3200" dirty="0"/>
            </a:br>
            <a:r>
              <a:rPr lang="ru-RU" sz="3200" dirty="0" smtClean="0"/>
              <a:t>растениеводства других регионах РФ, </a:t>
            </a:r>
            <a:r>
              <a:rPr lang="ru-RU" sz="3200" i="1" dirty="0" smtClean="0"/>
              <a:t>зерно (бункерный вес), % к 2016</a:t>
            </a:r>
            <a:endParaRPr lang="ru-RU" sz="3200" i="1" dirty="0"/>
          </a:p>
        </p:txBody>
      </p:sp>
      <p:pic>
        <p:nvPicPr>
          <p:cNvPr id="19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8" y="107956"/>
            <a:ext cx="788592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Номер слайда 4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620D8-4799-4C8C-9259-F7CCC95013F0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31161" y="6249945"/>
            <a:ext cx="792087" cy="28803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60,4 </a:t>
            </a:r>
            <a:endParaRPr lang="ru-RU" sz="1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195680" y="6135687"/>
            <a:ext cx="281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 урожайность, </a:t>
            </a:r>
            <a:r>
              <a:rPr lang="ru-RU" sz="2400" b="1" dirty="0" err="1" smtClean="0"/>
              <a:t>ц</a:t>
            </a:r>
            <a:r>
              <a:rPr lang="ru-RU" sz="2400" b="1" dirty="0" smtClean="0"/>
              <a:t>/га</a:t>
            </a:r>
            <a:endParaRPr lang="ru-RU" sz="2400" b="1" dirty="0"/>
          </a:p>
        </p:txBody>
      </p:sp>
      <p:graphicFrame>
        <p:nvGraphicFramePr>
          <p:cNvPr id="42" name="Диаграмма 41"/>
          <p:cNvGraphicFramePr/>
          <p:nvPr/>
        </p:nvGraphicFramePr>
        <p:xfrm>
          <a:off x="395536" y="1484784"/>
          <a:ext cx="82089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Скругленный прямоугольник 42"/>
          <p:cNvSpPr/>
          <p:nvPr/>
        </p:nvSpPr>
        <p:spPr>
          <a:xfrm>
            <a:off x="958967" y="3933056"/>
            <a:ext cx="648071" cy="28803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27,3</a:t>
            </a:r>
            <a:endParaRPr lang="ru-RU" sz="1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621188" y="4365104"/>
            <a:ext cx="648071" cy="28803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16,5</a:t>
            </a:r>
            <a:endParaRPr lang="ru-RU" sz="1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325603" y="3861048"/>
            <a:ext cx="648071" cy="28803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26,9</a:t>
            </a:r>
            <a:endParaRPr lang="ru-RU" sz="1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87824" y="4293096"/>
            <a:ext cx="648071" cy="28803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25,4</a:t>
            </a:r>
            <a:endParaRPr lang="ru-RU" sz="1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623263" y="3933056"/>
            <a:ext cx="648071" cy="28803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34,3</a:t>
            </a:r>
            <a:endParaRPr lang="ru-RU" sz="1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285484" y="4365104"/>
            <a:ext cx="648071" cy="28803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22,9</a:t>
            </a:r>
            <a:endParaRPr lang="ru-RU" sz="1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989899" y="3861048"/>
            <a:ext cx="648071" cy="28803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40,9</a:t>
            </a:r>
            <a:endParaRPr lang="ru-RU" sz="1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652120" y="4293096"/>
            <a:ext cx="648071" cy="28803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40,0</a:t>
            </a:r>
            <a:endParaRPr lang="ru-RU" sz="1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286043" y="3933056"/>
            <a:ext cx="648071" cy="28803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51,9</a:t>
            </a:r>
            <a:endParaRPr lang="ru-RU" sz="1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948264" y="4365104"/>
            <a:ext cx="648071" cy="28803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30,4</a:t>
            </a:r>
            <a:endParaRPr lang="ru-RU" sz="1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652679" y="4005064"/>
            <a:ext cx="648071" cy="28803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60,4</a:t>
            </a:r>
            <a:endParaRPr lang="ru-RU" sz="1800" b="1" dirty="0"/>
          </a:p>
        </p:txBody>
      </p:sp>
      <p:sp>
        <p:nvSpPr>
          <p:cNvPr id="54" name="Овал 53"/>
          <p:cNvSpPr/>
          <p:nvPr/>
        </p:nvSpPr>
        <p:spPr>
          <a:xfrm>
            <a:off x="912225" y="2132856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6,05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584047" y="2420888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4,37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2243994" y="2132856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2,82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915816" y="2420888"/>
            <a:ext cx="792088" cy="43204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58" name="Овал 57"/>
          <p:cNvSpPr/>
          <p:nvPr/>
        </p:nvSpPr>
        <p:spPr>
          <a:xfrm>
            <a:off x="3540138" y="2132856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5,25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4211960" y="2420888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3,98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4871907" y="2132856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5,60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543729" y="2420888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13,2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179926" y="2120981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3,77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6851748" y="2409013"/>
            <a:ext cx="792088" cy="43204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140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7511695" y="2120981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14,5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4644008" y="6177937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14,5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99713" y="6135687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 валовой сбор, млн.т</a:t>
            </a:r>
            <a:endParaRPr lang="ru-RU" sz="2400" b="1" dirty="0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5390" t="18500" r="86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419872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Спасибо за внимание!</a:t>
            </a:r>
          </a:p>
          <a:p>
            <a:pPr algn="ctr"/>
            <a:r>
              <a:rPr lang="ru-RU" sz="2000" b="1" dirty="0" smtClean="0"/>
              <a:t>Удачного нового сельскохозяйственного года!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547607"/>
            <a:ext cx="2581664" cy="37572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59632" y="0"/>
            <a:ext cx="67408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Урожай с полей в 2017 г.</a:t>
            </a:r>
          </a:p>
          <a:p>
            <a:r>
              <a:rPr lang="ru-RU" sz="2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(в </a:t>
            </a:r>
            <a:r>
              <a:rPr lang="ru-RU" sz="2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зерноединицах</a:t>
            </a:r>
            <a:r>
              <a:rPr lang="ru-RU" sz="2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2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8520" y="6309320"/>
            <a:ext cx="3703954" cy="430887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rIns="36000" rtlCol="0">
            <a:spAutoFit/>
          </a:bodyPr>
          <a:lstStyle>
            <a:defPPr>
              <a:defRPr lang="ru-RU"/>
            </a:defPPr>
            <a:lvl1pPr>
              <a:defRPr sz="2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 </a:t>
            </a:r>
            <a:r>
              <a:rPr lang="ru-RU" dirty="0" smtClean="0">
                <a:solidFill>
                  <a:schemeClr val="tx1"/>
                </a:solidFill>
              </a:rPr>
              <a:t>республике – 27,7 ц/га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" name="Группа 11"/>
          <p:cNvGrpSpPr/>
          <p:nvPr/>
        </p:nvGrpSpPr>
        <p:grpSpPr>
          <a:xfrm>
            <a:off x="3451046" y="1204840"/>
            <a:ext cx="2241908" cy="4997861"/>
            <a:chOff x="3482190" y="1178822"/>
            <a:chExt cx="2241908" cy="4997861"/>
          </a:xfrm>
        </p:grpSpPr>
        <p:pic>
          <p:nvPicPr>
            <p:cNvPr id="3074" name="Picture 2" descr="\\RAY\Pictures\НОВАЯ БАЗА\РАСТЕНИЕВОДСТВО\ЗЕРНОВЫЕ И ЗЕРНОБОБОВЫЕ\Поля зерновых\Пшеница\P1010194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482190" y="1178822"/>
              <a:ext cx="2241908" cy="14838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482190" y="2924944"/>
              <a:ext cx="2241908" cy="15329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482190" y="4706471"/>
              <a:ext cx="2241908" cy="14702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1124743"/>
          <a:ext cx="2880320" cy="5040560"/>
        </p:xfrm>
        <a:graphic>
          <a:graphicData uri="http://schemas.openxmlformats.org/drawingml/2006/table">
            <a:tbl>
              <a:tblPr/>
              <a:tblGrid>
                <a:gridCol w="1806258"/>
                <a:gridCol w="1074062"/>
              </a:tblGrid>
              <a:tr h="706580"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Район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 err="1" smtClean="0">
                          <a:solidFill>
                            <a:srgbClr val="00B050"/>
                          </a:solidFill>
                          <a:latin typeface="+mj-lt"/>
                        </a:rPr>
                        <a:t>Урожай-ность</a:t>
                      </a:r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latin typeface="+mj-lt"/>
                        </a:rPr>
                        <a:t>, </a:t>
                      </a: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+mj-lt"/>
                        </a:rPr>
                        <a:t>ц</a:t>
                      </a: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/га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+mj-lt"/>
                        </a:rPr>
                        <a:t>Заинский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38,1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+mj-lt"/>
                        </a:rPr>
                        <a:t>Сармановский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36,8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+mj-lt"/>
                        </a:rPr>
                        <a:t>Балтасинский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36,6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+mj-lt"/>
                        </a:rPr>
                        <a:t>Тетюшский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35,0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+mj-lt"/>
                        </a:rPr>
                        <a:t>Актанышский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34,8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+mj-lt"/>
                        </a:rPr>
                        <a:t>Буинский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34,0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+mj-lt"/>
                        </a:rPr>
                        <a:t>Нурлатский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34,0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+mj-lt"/>
                        </a:rPr>
                        <a:t>Атнинский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33,7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+mj-lt"/>
                        </a:rPr>
                        <a:t>Апастовский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33,6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+mj-lt"/>
                        </a:rPr>
                        <a:t>Кайбицкий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32,8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+mj-lt"/>
                        </a:rPr>
                        <a:t>Сабинский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31,9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+mj-lt"/>
                        </a:rPr>
                        <a:t>Кукморский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31,4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Тукаевский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30,5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+mj-lt"/>
                        </a:rPr>
                        <a:t>Муслюмовский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29,5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Арский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29,1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+mj-lt"/>
                        </a:rPr>
                        <a:t>Дрожжановский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28,4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94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Нижнекамский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28,2</a:t>
                      </a:r>
                    </a:p>
                  </a:txBody>
                  <a:tcPr marL="9225" marR="9225" marT="92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96136" y="620688"/>
          <a:ext cx="3168352" cy="6154386"/>
        </p:xfrm>
        <a:graphic>
          <a:graphicData uri="http://schemas.openxmlformats.org/drawingml/2006/table">
            <a:tbl>
              <a:tblPr/>
              <a:tblGrid>
                <a:gridCol w="1982433"/>
                <a:gridCol w="1185919"/>
              </a:tblGrid>
              <a:tr h="2933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Район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Урожай-</a:t>
                      </a:r>
                    </a:p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ность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ц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/га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Мензелинский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27,1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Бавлинский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26,4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Тюлячинский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26,3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Р.Слободский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26,1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Елабужский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25,8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Лаишевский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25,7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Алексеевский</a:t>
                      </a: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25,7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Н.Шешминский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25,6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Ютазинский</a:t>
                      </a: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25,5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Высокогорский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25,2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Лениногорский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24,9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Спасский</a:t>
                      </a: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24,9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Чистопольский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24,8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Алькеевский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24,7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+mj-lt"/>
                        </a:rPr>
                        <a:t>Мамадышский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24,0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latin typeface="+mj-lt"/>
                        </a:rPr>
                        <a:t>Аксубаевский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23,6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latin typeface="+mj-lt"/>
                        </a:rPr>
                        <a:t>Пестречинский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22,8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latin typeface="+mj-lt"/>
                        </a:rPr>
                        <a:t>Зеленодольский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22,1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latin typeface="+mj-lt"/>
                        </a:rPr>
                        <a:t>Бугульминский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22,0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Менделеевский</a:t>
                      </a: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22,0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Альметьевский</a:t>
                      </a: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21,7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latin typeface="+mj-lt"/>
                        </a:rPr>
                        <a:t>Азнакаевский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21,6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latin typeface="+mj-lt"/>
                        </a:rPr>
                        <a:t>Агрызский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20,7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latin typeface="+mj-lt"/>
                        </a:rPr>
                        <a:t>Черемшанский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20,5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latin typeface="+mj-lt"/>
                        </a:rPr>
                        <a:t>В.Услонский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19,1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latin typeface="+mj-lt"/>
                        </a:rPr>
                        <a:t>Кам.Устьинский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678" marR="6678" marT="66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18,8</a:t>
                      </a:r>
                    </a:p>
                  </a:txBody>
                  <a:tcPr marL="6678" marR="6678" marT="667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85671" y="547607"/>
            <a:ext cx="2581664" cy="37572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57808" y="0"/>
            <a:ext cx="802838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Урожай с полей инвесторов в 2017 г.</a:t>
            </a:r>
          </a:p>
          <a:p>
            <a:pPr algn="ctr"/>
            <a:r>
              <a:rPr lang="ru-RU" sz="2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(в </a:t>
            </a:r>
            <a:r>
              <a:rPr lang="ru-RU" sz="2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зерноединицах</a:t>
            </a:r>
            <a:r>
              <a:rPr lang="ru-RU" sz="2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2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6084168" y="1347463"/>
            <a:ext cx="2241908" cy="4997861"/>
            <a:chOff x="3482190" y="1178822"/>
            <a:chExt cx="2241908" cy="4997861"/>
          </a:xfrm>
        </p:grpSpPr>
        <p:pic>
          <p:nvPicPr>
            <p:cNvPr id="3074" name="Picture 2" descr="\\RAY\Pictures\НОВАЯ БАЗА\РАСТЕНИЕВОДСТВО\ЗЕРНОВЫЕ И ЗЕРНОБОБОВЫЕ\Поля зерновых\Пшеница\P1010194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482190" y="1178822"/>
              <a:ext cx="2241908" cy="14838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482190" y="2924944"/>
              <a:ext cx="2241908" cy="15329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482190" y="4706471"/>
              <a:ext cx="2241908" cy="14702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23528" y="1262673"/>
          <a:ext cx="5256584" cy="5167440"/>
        </p:xfrm>
        <a:graphic>
          <a:graphicData uri="http://schemas.openxmlformats.org/drawingml/2006/table">
            <a:tbl>
              <a:tblPr/>
              <a:tblGrid>
                <a:gridCol w="3600400"/>
                <a:gridCol w="1656184"/>
              </a:tblGrid>
              <a:tr h="310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Инвестор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Урожайность,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ц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/га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«Сервис-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Агро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41,2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7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АО «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Агросила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40,1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7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«УК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Агроинвест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36,3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0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«А/Ф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"Родные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края-</a:t>
                      </a:r>
                    </a:p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Туган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як»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33,6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7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АО «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Татагролизинг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32,6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Бэхетле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Агро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30,4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АО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ХК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«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Ак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Барс»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29,1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«Органик групп» 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29,1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АПК «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Продпрограмма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26,2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АФ «Кулон»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Н.Шешминский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р-н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25,9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7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АО «Авангард»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24,3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7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«Союз-Агро»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22,3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7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АО «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РАЦИН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18,2</a:t>
                      </a:r>
                    </a:p>
                  </a:txBody>
                  <a:tcPr marL="46800" marR="468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14830" y="21139"/>
            <a:ext cx="824440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lnSpc>
                <a:spcPts val="2800"/>
              </a:lnSpc>
              <a:defRPr sz="28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3600"/>
              </a:lnSpc>
            </a:pPr>
            <a:r>
              <a:rPr lang="ru-RU" sz="3200" dirty="0" smtClean="0"/>
              <a:t>Динамика производства </a:t>
            </a:r>
          </a:p>
          <a:p>
            <a:pPr>
              <a:lnSpc>
                <a:spcPts val="3600"/>
              </a:lnSpc>
            </a:pPr>
            <a:r>
              <a:rPr lang="ru-RU" sz="3200" dirty="0" smtClean="0"/>
              <a:t>продукции растениеводства </a:t>
            </a:r>
          </a:p>
          <a:p>
            <a:pPr>
              <a:lnSpc>
                <a:spcPts val="3600"/>
              </a:lnSpc>
            </a:pPr>
            <a:r>
              <a:rPr lang="ru-RU" sz="3200" dirty="0" smtClean="0"/>
              <a:t>по Республике Татарстан </a:t>
            </a:r>
          </a:p>
          <a:p>
            <a:pPr>
              <a:lnSpc>
                <a:spcPts val="3600"/>
              </a:lnSpc>
            </a:pPr>
            <a:r>
              <a:rPr lang="ru-RU" sz="3200" dirty="0" smtClean="0"/>
              <a:t>в переводе на </a:t>
            </a:r>
            <a:r>
              <a:rPr lang="ru-RU" sz="3200" dirty="0" err="1" smtClean="0"/>
              <a:t>зерноединицы</a:t>
            </a:r>
            <a:endParaRPr lang="ru-RU" sz="3200" i="1" dirty="0"/>
          </a:p>
        </p:txBody>
      </p:sp>
      <p:pic>
        <p:nvPicPr>
          <p:cNvPr id="5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8" y="107956"/>
            <a:ext cx="788592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/>
        </p:nvGraphicFramePr>
        <p:xfrm>
          <a:off x="323528" y="2132856"/>
          <a:ext cx="8496944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0.3\Pictures\ГСМ\диз.топли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20574"/>
            <a:ext cx="2016224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73341" y="1249016"/>
            <a:ext cx="1656184" cy="235768"/>
          </a:xfrm>
          <a:prstGeom prst="rect">
            <a:avLst/>
          </a:prstGeom>
          <a:solidFill>
            <a:srgbClr val="FFFF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32766" y="6492875"/>
            <a:ext cx="711234" cy="365125"/>
          </a:xfrm>
        </p:spPr>
        <p:txBody>
          <a:bodyPr vert="horz" lIns="91440" tIns="45720" rIns="91440" bIns="45720" rtlCol="0" anchor="ctr"/>
          <a:lstStyle/>
          <a:p>
            <a:fld id="{439AA9A6-178C-498A-AB36-F7BF966B1BA2}" type="slidenum">
              <a:rPr lang="ru-R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xmlns="" val="2358269657"/>
              </p:ext>
            </p:extLst>
          </p:nvPr>
        </p:nvGraphicFramePr>
        <p:xfrm>
          <a:off x="179512" y="2185291"/>
          <a:ext cx="6840760" cy="4405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788450" y="116632"/>
            <a:ext cx="8248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Динамика цен на растениеводческую </a:t>
            </a:r>
            <a:br>
              <a:rPr lang="ru-RU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промышленную продукцию, тыс</a:t>
            </a:r>
            <a:r>
              <a:rPr lang="ru-RU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i="1" strike="sngStrik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тн</a:t>
            </a:r>
            <a:endParaRPr lang="ru-RU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1882343"/>
              </p:ext>
            </p:extLst>
          </p:nvPr>
        </p:nvGraphicFramePr>
        <p:xfrm>
          <a:off x="344120" y="2209516"/>
          <a:ext cx="2088232" cy="16912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89128"/>
                <a:gridCol w="1199104"/>
              </a:tblGrid>
              <a:tr h="990193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" pitchFamily="34" charset="0"/>
                          <a:cs typeface="Arial" pitchFamily="34" charset="0"/>
                        </a:rPr>
                        <a:t>Затраты </a:t>
                      </a:r>
                      <a:r>
                        <a:rPr lang="en-US" sz="1700" b="1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7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700" b="1" dirty="0" smtClean="0">
                          <a:latin typeface="Arial" pitchFamily="34" charset="0"/>
                          <a:cs typeface="Arial" pitchFamily="34" charset="0"/>
                        </a:rPr>
                        <a:t>на 1 га, </a:t>
                      </a:r>
                      <a:r>
                        <a:rPr lang="en-US" sz="1700" b="1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7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700" b="1" dirty="0" err="1" smtClean="0">
                          <a:latin typeface="Arial" pitchFamily="34" charset="0"/>
                          <a:cs typeface="Arial" pitchFamily="34" charset="0"/>
                        </a:rPr>
                        <a:t>тыс.</a:t>
                      </a:r>
                      <a:r>
                        <a:rPr lang="ru-RU" sz="1700" b="1" strike="sng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700" b="1" strike="sng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5675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" pitchFamily="34" charset="0"/>
                          <a:cs typeface="Arial" pitchFamily="34" charset="0"/>
                        </a:rPr>
                        <a:t>2001</a:t>
                      </a:r>
                      <a:endParaRPr lang="ru-RU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17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</a:tr>
              <a:tr h="305675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16,1</a:t>
                      </a:r>
                      <a:endParaRPr lang="ru-RU" sz="1700" b="1" strike="noStrike" baseline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45549" y="1214657"/>
            <a:ext cx="1500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Рост в 6,2 раза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78" t="4863" b="12192"/>
          <a:stretch/>
        </p:blipFill>
        <p:spPr bwMode="auto">
          <a:xfrm>
            <a:off x="7020272" y="3429000"/>
            <a:ext cx="2016224" cy="139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\\192.168.0.3\Pictures\НОВАЯ БАЗА\ЗЕРНО\Элеватор и завод\склад зернофуража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20272" y="5277269"/>
            <a:ext cx="2016224" cy="132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173341" y="3139101"/>
            <a:ext cx="1656184" cy="235768"/>
          </a:xfrm>
          <a:prstGeom prst="rect">
            <a:avLst/>
          </a:prstGeom>
          <a:solidFill>
            <a:srgbClr val="FFFF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318903" y="3121223"/>
            <a:ext cx="1500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Рост в 8,5 раза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64288" y="5041501"/>
            <a:ext cx="1656184" cy="235768"/>
          </a:xfrm>
          <a:prstGeom prst="rect">
            <a:avLst/>
          </a:prstGeom>
          <a:solidFill>
            <a:srgbClr val="FFFF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972772" y="4923708"/>
            <a:ext cx="217399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Снижение в 2 раза </a:t>
            </a:r>
          </a:p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 сравнению с 2016 г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8" y="107956"/>
            <a:ext cx="788592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41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0620" y="836712"/>
            <a:ext cx="3682752" cy="7200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Рентабельность, % </a:t>
            </a:r>
            <a:endParaRPr lang="ru-RU" sz="3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499992" y="1124744"/>
          <a:ext cx="46440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50" y="116632"/>
            <a:ext cx="824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Экономика отрасли растениеводства</a:t>
            </a:r>
            <a:endParaRPr lang="ru-RU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8" y="107956"/>
            <a:ext cx="788592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/>
        </p:nvGraphicFramePr>
        <p:xfrm>
          <a:off x="-252536" y="2132856"/>
          <a:ext cx="5256584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32719" y="4992931"/>
            <a:ext cx="9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</a:t>
            </a:r>
            <a:r>
              <a:rPr lang="ru-RU" b="1" dirty="0" err="1" smtClean="0"/>
              <a:t>ожид</a:t>
            </a:r>
            <a:r>
              <a:rPr lang="ru-RU" b="1" dirty="0" smtClean="0"/>
              <a:t>.)</a:t>
            </a:r>
            <a:endParaRPr lang="ru-RU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836712"/>
            <a:ext cx="368275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Затраты на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производство – 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32,0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млрд. руб.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5325015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Причиной снижения рентабельности являются низкие закупочные цены продукции растениеводства и рост стоимости материальных затрат</a:t>
            </a:r>
            <a:endParaRPr lang="ru-RU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452320" y="1556792"/>
            <a:ext cx="1224136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72% к 2016г</a:t>
            </a: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xmlns="" val="208584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3275" y="233402"/>
            <a:ext cx="8248046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3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Задачи перед отраслью растениеводства на 2018 г.</a:t>
            </a:r>
          </a:p>
        </p:txBody>
      </p:sp>
      <p:pic>
        <p:nvPicPr>
          <p:cNvPr id="7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8" y="62281"/>
            <a:ext cx="788592" cy="764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836712"/>
            <a:ext cx="892899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ts val="15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ru-RU" sz="2200" b="1" dirty="0" smtClean="0">
                <a:solidFill>
                  <a:srgbClr val="0000FF"/>
                </a:solidFill>
              </a:rPr>
              <a:t>Рекомендации по оптимизации структуры посевных площадей</a:t>
            </a:r>
          </a:p>
          <a:p>
            <a:pPr marL="717550" indent="-179388">
              <a:lnSpc>
                <a:spcPts val="15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ru-RU" sz="2200" b="1" dirty="0" smtClean="0">
                <a:solidFill>
                  <a:srgbClr val="0000FF"/>
                </a:solidFill>
              </a:rPr>
              <a:t>Сохранение площадей зерновых культур</a:t>
            </a:r>
          </a:p>
          <a:p>
            <a:pPr marL="717550" indent="-179388">
              <a:lnSpc>
                <a:spcPts val="15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ru-RU" sz="2200" b="1" dirty="0" smtClean="0">
                <a:solidFill>
                  <a:srgbClr val="0000FF"/>
                </a:solidFill>
              </a:rPr>
              <a:t>Увеличение доли зернобобовых культур до 5% пашни (горох, соя, люпин...)</a:t>
            </a:r>
          </a:p>
          <a:p>
            <a:pPr marL="717550" indent="-179388">
              <a:lnSpc>
                <a:spcPts val="15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ru-RU" sz="2200" b="1" dirty="0" smtClean="0">
                <a:solidFill>
                  <a:srgbClr val="0000FF"/>
                </a:solidFill>
              </a:rPr>
              <a:t>Кукуруза на зерно – по потребности животноводства</a:t>
            </a:r>
          </a:p>
          <a:p>
            <a:pPr marL="717550" indent="-179388">
              <a:lnSpc>
                <a:spcPts val="15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ru-RU" sz="2200" b="1" dirty="0" smtClean="0">
                <a:solidFill>
                  <a:srgbClr val="0000FF"/>
                </a:solidFill>
              </a:rPr>
              <a:t>Пары – максимально </a:t>
            </a:r>
            <a:r>
              <a:rPr lang="ru-RU" sz="2200" b="1" dirty="0" err="1" smtClean="0">
                <a:solidFill>
                  <a:srgbClr val="0000FF"/>
                </a:solidFill>
              </a:rPr>
              <a:t>сидеральные</a:t>
            </a:r>
            <a:endParaRPr lang="ru-RU" sz="2200" b="1" dirty="0" smtClean="0">
              <a:solidFill>
                <a:srgbClr val="0000FF"/>
              </a:solidFill>
            </a:endParaRPr>
          </a:p>
          <a:p>
            <a:pPr marL="514350" indent="-514350">
              <a:lnSpc>
                <a:spcPts val="1500"/>
              </a:lnSpc>
              <a:spcBef>
                <a:spcPts val="1200"/>
              </a:spcBef>
              <a:buFont typeface="+mj-lt"/>
              <a:buAutoNum type="romanUcPeriod" startAt="2"/>
            </a:pPr>
            <a:r>
              <a:rPr lang="ru-RU" sz="2200" b="1" dirty="0" smtClean="0">
                <a:solidFill>
                  <a:srgbClr val="FF0000"/>
                </a:solidFill>
              </a:rPr>
              <a:t>Подходы по работе с семенами</a:t>
            </a:r>
          </a:p>
          <a:p>
            <a:pPr marL="720725" indent="-155575">
              <a:lnSpc>
                <a:spcPts val="15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ru-RU" sz="2200" b="1" dirty="0" err="1" smtClean="0">
                <a:solidFill>
                  <a:srgbClr val="FF0000"/>
                </a:solidFill>
              </a:rPr>
              <a:t>ОС+ЭС</a:t>
            </a:r>
            <a:r>
              <a:rPr lang="ru-RU" sz="2200" b="1" dirty="0" smtClean="0">
                <a:solidFill>
                  <a:srgbClr val="FF0000"/>
                </a:solidFill>
              </a:rPr>
              <a:t> не ниже 25% посевов</a:t>
            </a:r>
          </a:p>
          <a:p>
            <a:pPr marL="720725" indent="-155575">
              <a:lnSpc>
                <a:spcPts val="15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ru-RU" sz="2200" b="1" dirty="0" smtClean="0">
                <a:solidFill>
                  <a:srgbClr val="FF0000"/>
                </a:solidFill>
              </a:rPr>
              <a:t>Рекомендуем ниже 1 репродукции не сеять</a:t>
            </a:r>
          </a:p>
          <a:p>
            <a:pPr marL="514350" indent="-514350">
              <a:lnSpc>
                <a:spcPts val="1500"/>
              </a:lnSpc>
              <a:spcBef>
                <a:spcPts val="1200"/>
              </a:spcBef>
              <a:buFont typeface="+mj-lt"/>
              <a:buAutoNum type="romanUcPeriod" startAt="3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Сохранение и повышение плодородия почв</a:t>
            </a:r>
          </a:p>
          <a:p>
            <a:pPr marL="717550" indent="-179388">
              <a:lnSpc>
                <a:spcPts val="15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Сегодня вносим 4,7 т/га сухого органического вещества, необходимо вносить 5,1 т/га</a:t>
            </a:r>
          </a:p>
          <a:p>
            <a:pPr marL="717550" indent="-179388">
              <a:lnSpc>
                <a:spcPts val="15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Оптимизация минерального питания, уклон на дробное внесение</a:t>
            </a:r>
          </a:p>
          <a:p>
            <a:pPr marL="717550" indent="-179388">
              <a:lnSpc>
                <a:spcPts val="15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Применение микроэлементов с учетом потребности культуры и почв</a:t>
            </a:r>
          </a:p>
          <a:p>
            <a:pPr marL="717550" indent="-179388">
              <a:lnSpc>
                <a:spcPts val="15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Известкование в первую очередь сильнокислых почв</a:t>
            </a:r>
          </a:p>
          <a:p>
            <a:pPr marL="514350" indent="-514350">
              <a:lnSpc>
                <a:spcPts val="1500"/>
              </a:lnSpc>
              <a:spcBef>
                <a:spcPts val="1200"/>
              </a:spcBef>
              <a:buFont typeface="+mj-lt"/>
              <a:buAutoNum type="romanUcPeriod" startAt="4"/>
            </a:pPr>
            <a:r>
              <a:rPr lang="ru-RU" sz="2200" b="1" dirty="0" smtClean="0">
                <a:solidFill>
                  <a:srgbClr val="00B050"/>
                </a:solidFill>
              </a:rPr>
              <a:t>Интегрированная защита растений</a:t>
            </a:r>
          </a:p>
          <a:p>
            <a:pPr marL="514350" indent="-514350">
              <a:lnSpc>
                <a:spcPts val="1500"/>
              </a:lnSpc>
              <a:spcBef>
                <a:spcPts val="1200"/>
              </a:spcBef>
              <a:buFont typeface="+mj-lt"/>
              <a:buAutoNum type="romanUcPeriod" startAt="4"/>
            </a:pPr>
            <a:r>
              <a:rPr lang="ru-RU" sz="2200" b="1" dirty="0" smtClean="0">
                <a:solidFill>
                  <a:srgbClr val="00B0F0"/>
                </a:solidFill>
              </a:rPr>
              <a:t>Накопление и сохранение влаги </a:t>
            </a:r>
          </a:p>
          <a:p>
            <a:pPr marL="514350" indent="-514350">
              <a:lnSpc>
                <a:spcPts val="1500"/>
              </a:lnSpc>
              <a:spcBef>
                <a:spcPts val="1200"/>
              </a:spcBef>
              <a:buFont typeface="+mj-lt"/>
              <a:buAutoNum type="romanUcPeriod" startAt="4"/>
            </a:pPr>
            <a:r>
              <a:rPr lang="ru-RU" sz="2200" b="1" dirty="0" smtClean="0">
                <a:solidFill>
                  <a:srgbClr val="FF0000"/>
                </a:solidFill>
              </a:rPr>
              <a:t>Человеческий фактор</a:t>
            </a:r>
          </a:p>
          <a:p>
            <a:pPr marL="717550" indent="-179388">
              <a:lnSpc>
                <a:spcPts val="15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ru-RU" sz="2200" b="1" dirty="0" smtClean="0">
                <a:solidFill>
                  <a:srgbClr val="FF0000"/>
                </a:solidFill>
              </a:rPr>
              <a:t>Мотивация труда</a:t>
            </a:r>
          </a:p>
          <a:p>
            <a:pPr marL="717550" indent="-179388">
              <a:lnSpc>
                <a:spcPts val="15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ru-RU" sz="2200" b="1" dirty="0" smtClean="0">
                <a:solidFill>
                  <a:srgbClr val="FF0000"/>
                </a:solidFill>
              </a:rPr>
              <a:t>Постоянное повышение квалификации кадров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10172</TotalTime>
  <Words>1650</Words>
  <Application>Microsoft Office PowerPoint</Application>
  <PresentationFormat>Экран (4:3)</PresentationFormat>
  <Paragraphs>766</Paragraphs>
  <Slides>30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Рентабельность, % </vt:lpstr>
      <vt:lpstr>Слайд 9</vt:lpstr>
      <vt:lpstr>Слайд 10</vt:lpstr>
      <vt:lpstr>Слайд 11</vt:lpstr>
      <vt:lpstr>Баланс элементов питания по РТ,             кг д.в./га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Задачи земледельцев на предстоящий период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«Итоги года и задачи отрасли земледелия на 2014 год»</dc:title>
  <dc:creator>Валеев</dc:creator>
  <cp:lastModifiedBy>Айрат</cp:lastModifiedBy>
  <cp:revision>1022</cp:revision>
  <cp:lastPrinted>2017-11-23T11:53:12Z</cp:lastPrinted>
  <dcterms:created xsi:type="dcterms:W3CDTF">2013-12-20T07:40:12Z</dcterms:created>
  <dcterms:modified xsi:type="dcterms:W3CDTF">2017-12-26T05:42:49Z</dcterms:modified>
</cp:coreProperties>
</file>