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15" r:id="rId2"/>
    <p:sldId id="303" r:id="rId3"/>
    <p:sldId id="316" r:id="rId4"/>
    <p:sldId id="317" r:id="rId5"/>
    <p:sldId id="318" r:id="rId6"/>
    <p:sldId id="319" r:id="rId7"/>
    <p:sldId id="322" r:id="rId8"/>
    <p:sldId id="323" r:id="rId9"/>
    <p:sldId id="324" r:id="rId10"/>
    <p:sldId id="349" r:id="rId11"/>
    <p:sldId id="328" r:id="rId12"/>
    <p:sldId id="329" r:id="rId13"/>
    <p:sldId id="330" r:id="rId14"/>
    <p:sldId id="337" r:id="rId15"/>
    <p:sldId id="350" r:id="rId16"/>
    <p:sldId id="338" r:id="rId17"/>
    <p:sldId id="339" r:id="rId18"/>
    <p:sldId id="340" r:id="rId19"/>
    <p:sldId id="341" r:id="rId20"/>
    <p:sldId id="342" r:id="rId21"/>
    <p:sldId id="345" r:id="rId22"/>
    <p:sldId id="346" r:id="rId23"/>
    <p:sldId id="348" r:id="rId24"/>
    <p:sldId id="267" r:id="rId25"/>
  </p:sldIdLst>
  <p:sldSz cx="12192000" cy="6858000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226"/>
    <a:srgbClr val="D59800"/>
    <a:srgbClr val="366000"/>
    <a:srgbClr val="FFF708"/>
    <a:srgbClr val="00735A"/>
    <a:srgbClr val="006666"/>
    <a:srgbClr val="008080"/>
    <a:srgbClr val="9EBE94"/>
    <a:srgbClr val="D9D9D9"/>
    <a:srgbClr val="3C6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7112" autoAdjust="0"/>
  </p:normalViewPr>
  <p:slideViewPr>
    <p:cSldViewPr snapToGrid="0">
      <p:cViewPr>
        <p:scale>
          <a:sx n="94" d="100"/>
          <a:sy n="94" d="100"/>
        </p:scale>
        <p:origin x="-108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6720"/>
    </p:cViewPr>
  </p:sorter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7598371777476"/>
          <c:y val="9.4339622641509465E-3"/>
          <c:w val="0.41926729986431482"/>
          <c:h val="0.9716981132075472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Forage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AA-4143-8214-5C99AA0CFE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AA-4143-8214-5C99AA0CFE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CAA-4143-8214-5C99AA0CFE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CAA-4143-8214-5C99AA0CFE18}"/>
              </c:ext>
            </c:extLst>
          </c:dPt>
          <c:dLbls>
            <c:dLbl>
              <c:idx val="0"/>
              <c:layout>
                <c:manualLayout>
                  <c:x val="-0.11987257594806724"/>
                  <c:y val="-9.27076660044290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7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700" smtClean="0"/>
                      <a:t>55-60%</a:t>
                    </a:r>
                    <a:endParaRPr lang="en-US" sz="17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CAA-4143-8214-5C99AA0CFE1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909850446520926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7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mtClean="0"/>
                      <a:t>25-30%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CAA-4143-8214-5C99AA0CFE1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7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7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Сенаж/силос</c:v>
                </c:pt>
                <c:pt idx="1">
                  <c:v>Зерно злаков</c:v>
                </c:pt>
                <c:pt idx="2">
                  <c:v>Жмыхи/шрот</c:v>
                </c:pt>
                <c:pt idx="3">
                  <c:v>Витамины/минералы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65</c:v>
                </c:pt>
                <c:pt idx="1">
                  <c:v>20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CAA-4143-8214-5C99AA0CFE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167318149745816"/>
          <c:y val="0.21157113723308818"/>
          <c:w val="0.29122616856011124"/>
          <c:h val="0.405391241224449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4307733" cy="341622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92" y="2"/>
            <a:ext cx="4307733" cy="341622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DF4F2900-939D-42B7-AD18-86924BE16A91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" y="6467167"/>
            <a:ext cx="4307733" cy="341621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92" y="6467167"/>
            <a:ext cx="4307733" cy="341621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1F8DBAA6-7F45-47F8-8302-3F4B68DB61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258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863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92C60-0AEF-441C-ABA4-A9B3FD804ED5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775" y="3276600"/>
            <a:ext cx="7953375" cy="2681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7475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863" y="6467475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82624-6082-4444-AF67-711564048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5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EFDACF2-29D6-4A3B-9E5F-398428ED0B0D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0179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1920C4-88B3-4045-87D3-DBF06CF71C63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64451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82624-6082-4444-AF67-711564048FD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708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82624-6082-4444-AF67-711564048FD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4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11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11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185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19200" y="1600201"/>
            <a:ext cx="103632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219200" y="6251575"/>
            <a:ext cx="2641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248400"/>
            <a:ext cx="396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42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80A8F-A760-4956-B41A-6D895FB080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1631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9200" y="1600201"/>
            <a:ext cx="50800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0800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219200" y="6251575"/>
            <a:ext cx="2641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248400"/>
            <a:ext cx="396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42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70308-D684-42DE-8044-4ECF92AD11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619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55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22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0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60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4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32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34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35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37" y="28625"/>
            <a:ext cx="1170873" cy="8781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228" y="241805"/>
            <a:ext cx="1217520" cy="4346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603331" y="241805"/>
            <a:ext cx="4156010" cy="492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dirty="0" smtClean="0">
                <a:solidFill>
                  <a:srgbClr val="AC9054"/>
                </a:solidFill>
              </a:rPr>
              <a:t>Министерство сельского хозяйства</a:t>
            </a:r>
          </a:p>
          <a:p>
            <a:pPr>
              <a:lnSpc>
                <a:spcPct val="70000"/>
              </a:lnSpc>
            </a:pPr>
            <a:r>
              <a:rPr lang="ru-RU" dirty="0" smtClean="0">
                <a:solidFill>
                  <a:srgbClr val="AC9054"/>
                </a:solidFill>
              </a:rPr>
              <a:t>и продовольствия Республики Татарстан</a:t>
            </a:r>
            <a:endParaRPr lang="ru-RU" dirty="0">
              <a:solidFill>
                <a:srgbClr val="AC9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0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2263" y="1980700"/>
            <a:ext cx="11659737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36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КАЧЕСТВЕННЫЙ КОРМ И ПРОЧНАЯ КОРМОВАЯ БАЗА – ЗАЛОГ ВЫСОКОЙ ПРОДУКТИВНОСТИ ЖИВОТНЫХ</a:t>
            </a:r>
            <a:endParaRPr lang="ru-RU" sz="3600" b="1" dirty="0">
              <a:solidFill>
                <a:srgbClr val="366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264" y="6400800"/>
            <a:ext cx="11659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г.Казань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Дворец Земледельцев, 28 мая 2020 года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2264" y="4831918"/>
            <a:ext cx="11659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Заместитель министра – Гарипов Ленар Наилевич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21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24001" y="20092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566988" y="54784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1230853" name="Group 5"/>
          <p:cNvGraphicFramePr>
            <a:graphicFrameLocks noGrp="1"/>
          </p:cNvGraphicFramePr>
          <p:nvPr>
            <p:extLst/>
          </p:nvPr>
        </p:nvGraphicFramePr>
        <p:xfrm>
          <a:off x="633046" y="1608992"/>
          <a:ext cx="11235765" cy="5147003"/>
        </p:xfrm>
        <a:graphic>
          <a:graphicData uri="http://schemas.openxmlformats.org/drawingml/2006/table">
            <a:tbl>
              <a:tblPr/>
              <a:tblGrid>
                <a:gridCol w="2554890">
                  <a:extLst>
                    <a:ext uri="{9D8B030D-6E8A-4147-A177-3AD203B41FA5}">
                      <a16:colId xmlns:a16="http://schemas.microsoft.com/office/drawing/2014/main" xmlns="" val="779059339"/>
                    </a:ext>
                  </a:extLst>
                </a:gridCol>
                <a:gridCol w="1799505">
                  <a:extLst>
                    <a:ext uri="{9D8B030D-6E8A-4147-A177-3AD203B41FA5}">
                      <a16:colId xmlns:a16="http://schemas.microsoft.com/office/drawing/2014/main" xmlns="" val="3307569632"/>
                    </a:ext>
                  </a:extLst>
                </a:gridCol>
                <a:gridCol w="1855970">
                  <a:extLst>
                    <a:ext uri="{9D8B030D-6E8A-4147-A177-3AD203B41FA5}">
                      <a16:colId xmlns:a16="http://schemas.microsoft.com/office/drawing/2014/main" xmlns="" val="3927079094"/>
                    </a:ext>
                  </a:extLst>
                </a:gridCol>
                <a:gridCol w="1641822">
                  <a:extLst>
                    <a:ext uri="{9D8B030D-6E8A-4147-A177-3AD203B41FA5}">
                      <a16:colId xmlns:a16="http://schemas.microsoft.com/office/drawing/2014/main" xmlns="" val="3553598990"/>
                    </a:ext>
                  </a:extLst>
                </a:gridCol>
                <a:gridCol w="2027291">
                  <a:extLst>
                    <a:ext uri="{9D8B030D-6E8A-4147-A177-3AD203B41FA5}">
                      <a16:colId xmlns:a16="http://schemas.microsoft.com/office/drawing/2014/main" xmlns="" val="1863377580"/>
                    </a:ext>
                  </a:extLst>
                </a:gridCol>
                <a:gridCol w="1356287">
                  <a:extLst>
                    <a:ext uri="{9D8B030D-6E8A-4147-A177-3AD203B41FA5}">
                      <a16:colId xmlns:a16="http://schemas.microsoft.com/office/drawing/2014/main" xmlns="" val="1597163656"/>
                    </a:ext>
                  </a:extLst>
                </a:gridCol>
              </a:tblGrid>
              <a:tr h="259087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9856436"/>
                  </a:ext>
                </a:extLst>
              </a:tr>
              <a:tr h="476244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Стадия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в 1 кг СВ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3507694"/>
                  </a:ext>
                </a:extLst>
              </a:tr>
              <a:tr h="807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Обменной энергии, МДж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сырой протеин, г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сырая зола, г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сырая клетчатка ,г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Сахар, г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0807960"/>
                  </a:ext>
                </a:extLst>
              </a:tr>
              <a:tr h="8096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 </a:t>
                      </a:r>
                      <a:r>
                        <a:rPr kumimoji="0" lang="ru-RU" alt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бутонизации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</a:t>
                      </a:r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50,3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4398178"/>
                  </a:ext>
                </a:extLst>
              </a:tr>
              <a:tr h="5535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Бутонизация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</a:t>
                      </a:r>
                    </a:p>
                  </a:txBody>
                  <a:tcPr marL="91437" marR="91437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61,0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6640041"/>
                  </a:ext>
                </a:extLst>
              </a:tr>
              <a:tr h="6701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 цветения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</a:t>
                      </a:r>
                    </a:p>
                  </a:txBody>
                  <a:tcPr marL="91437" marR="91437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70,2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27175697"/>
                  </a:ext>
                </a:extLst>
              </a:tr>
              <a:tr h="8096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Конец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цветения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</a:t>
                      </a:r>
                    </a:p>
                  </a:txBody>
                  <a:tcPr marL="91437" marR="91437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82,0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1396654"/>
                  </a:ext>
                </a:extLst>
              </a:tr>
              <a:tr h="6701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Полное цветение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</a:t>
                      </a:r>
                      <a:endParaRPr lang="ru-RU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58141656"/>
                  </a:ext>
                </a:extLst>
              </a:tr>
            </a:tbl>
          </a:graphicData>
        </a:graphic>
      </p:graphicFrame>
      <p:sp>
        <p:nvSpPr>
          <p:cNvPr id="24636" name="Rectangle 53"/>
          <p:cNvSpPr>
            <a:spLocks noChangeArrowheads="1"/>
          </p:cNvSpPr>
          <p:nvPr/>
        </p:nvSpPr>
        <p:spPr bwMode="auto">
          <a:xfrm>
            <a:off x="2566988" y="4975226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" name="Прямоугольник 6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2263" y="849101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СОДЕРЖАНИЕ ПИТАТЕЛЬНЫХ ВЕЩЕСТВ В ЛЮЦЕРНЕ </a:t>
            </a:r>
          </a:p>
        </p:txBody>
      </p:sp>
    </p:spTree>
    <p:extLst>
      <p:ext uri="{BB962C8B-B14F-4D97-AF65-F5344CB8AC3E}">
        <p14:creationId xmlns:p14="http://schemas.microsoft.com/office/powerpoint/2010/main" val="1639385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321" y="1433876"/>
            <a:ext cx="10214089" cy="5360624"/>
            <a:chOff x="2159253" y="1412876"/>
            <a:chExt cx="9144000" cy="4799013"/>
          </a:xfrm>
        </p:grpSpPr>
        <p:graphicFrame>
          <p:nvGraphicFramePr>
            <p:cNvPr id="18435" name="Object 3"/>
            <p:cNvGraphicFramePr>
              <a:graphicFrameLocks noGrp="1" noChangeAspect="1"/>
            </p:cNvGraphicFramePr>
            <p:nvPr>
              <p:ph idx="4294967295"/>
              <p:extLst>
                <p:ext uri="{D42A27DB-BD31-4B8C-83A1-F6EECF244321}">
                  <p14:modId xmlns:p14="http://schemas.microsoft.com/office/powerpoint/2010/main" val="567998515"/>
                </p:ext>
              </p:extLst>
            </p:nvPr>
          </p:nvGraphicFramePr>
          <p:xfrm>
            <a:off x="2159253" y="1412876"/>
            <a:ext cx="9144000" cy="4799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2" name="Диаграмма" r:id="rId3" imgW="6143468" imgH="2981421" progId="Excel.Sheet.8">
                    <p:embed/>
                  </p:oleObj>
                </mc:Choice>
                <mc:Fallback>
                  <p:oleObj name="Диаграмма" r:id="rId3" imgW="6143468" imgH="2981421" progId="Excel.Sheet.8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9253" y="1412876"/>
                          <a:ext cx="9144000" cy="4799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37" name="AutoShape 5"/>
            <p:cNvSpPr>
              <a:spLocks noChangeArrowheads="1"/>
            </p:cNvSpPr>
            <p:nvPr/>
          </p:nvSpPr>
          <p:spPr bwMode="auto">
            <a:xfrm>
              <a:off x="5116513" y="2444751"/>
              <a:ext cx="88900" cy="3275013"/>
            </a:xfrm>
            <a:prstGeom prst="downArrow">
              <a:avLst>
                <a:gd name="adj1" fmla="val 50000"/>
                <a:gd name="adj2" fmla="val 92098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5375276" y="5183188"/>
              <a:ext cx="117951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i="1">
                  <a:solidFill>
                    <a:srgbClr val="990000"/>
                  </a:solidFill>
                </a:rPr>
                <a:t>засуха</a:t>
              </a:r>
            </a:p>
          </p:txBody>
        </p:sp>
        <p:sp>
          <p:nvSpPr>
            <p:cNvPr id="18439" name="AutoShape 7"/>
            <p:cNvSpPr>
              <a:spLocks noChangeArrowheads="1"/>
            </p:cNvSpPr>
            <p:nvPr/>
          </p:nvSpPr>
          <p:spPr bwMode="auto">
            <a:xfrm>
              <a:off x="5213351" y="5688013"/>
              <a:ext cx="531813" cy="88900"/>
            </a:xfrm>
            <a:prstGeom prst="rightArrow">
              <a:avLst>
                <a:gd name="adj1" fmla="val 50000"/>
                <a:gd name="adj2" fmla="val 14955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2263" y="849101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ТЕМПЫ РОСТА МНОГОЛЕТНИХ И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ОДНОЛЕТНИХ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ТРАВ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806" y="1433876"/>
            <a:ext cx="20891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08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972712"/>
              </p:ext>
            </p:extLst>
          </p:nvPr>
        </p:nvGraphicFramePr>
        <p:xfrm>
          <a:off x="685802" y="1368534"/>
          <a:ext cx="11417298" cy="5269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1075">
                  <a:extLst>
                    <a:ext uri="{9D8B030D-6E8A-4147-A177-3AD203B41FA5}">
                      <a16:colId xmlns:a16="http://schemas.microsoft.com/office/drawing/2014/main" xmlns="" val="3812796867"/>
                    </a:ext>
                  </a:extLst>
                </a:gridCol>
                <a:gridCol w="2708031">
                  <a:extLst>
                    <a:ext uri="{9D8B030D-6E8A-4147-A177-3AD203B41FA5}">
                      <a16:colId xmlns:a16="http://schemas.microsoft.com/office/drawing/2014/main" xmlns="" val="2552260767"/>
                    </a:ext>
                  </a:extLst>
                </a:gridCol>
                <a:gridCol w="1705707">
                  <a:extLst>
                    <a:ext uri="{9D8B030D-6E8A-4147-A177-3AD203B41FA5}">
                      <a16:colId xmlns:a16="http://schemas.microsoft.com/office/drawing/2014/main" xmlns="" val="1846096332"/>
                    </a:ext>
                  </a:extLst>
                </a:gridCol>
                <a:gridCol w="1072662">
                  <a:extLst>
                    <a:ext uri="{9D8B030D-6E8A-4147-A177-3AD203B41FA5}">
                      <a16:colId xmlns:a16="http://schemas.microsoft.com/office/drawing/2014/main" xmlns="" val="332786129"/>
                    </a:ext>
                  </a:extLst>
                </a:gridCol>
                <a:gridCol w="1134208">
                  <a:extLst>
                    <a:ext uri="{9D8B030D-6E8A-4147-A177-3AD203B41FA5}">
                      <a16:colId xmlns:a16="http://schemas.microsoft.com/office/drawing/2014/main" xmlns="" val="3906702254"/>
                    </a:ext>
                  </a:extLst>
                </a:gridCol>
                <a:gridCol w="1455615">
                  <a:extLst>
                    <a:ext uri="{9D8B030D-6E8A-4147-A177-3AD203B41FA5}">
                      <a16:colId xmlns:a16="http://schemas.microsoft.com/office/drawing/2014/main" xmlns="" val="108868672"/>
                    </a:ext>
                  </a:extLst>
                </a:gridCol>
              </a:tblGrid>
              <a:tr h="21956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Растения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rgbClr val="44622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Фаза развития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rgbClr val="44622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Концентрация обменной энергии, МДж/кг сухого вещества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rgbClr val="4462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2275239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Зеленая масса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Сено, 86%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Сенаж, 35%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Травяная мука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rgbClr val="4462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0702092"/>
                  </a:ext>
                </a:extLst>
              </a:tr>
              <a:tr h="219569">
                <a:tc rowSpan="5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Бобовые и бобово-злаковые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бутонизации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1116449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бутонизация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:a16="http://schemas.microsoft.com/office/drawing/2014/main" xmlns="" val="3529337808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 цветения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5323695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полное цветение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:a16="http://schemas.microsoft.com/office/drawing/2014/main" xmlns="" val="975340047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конец цветения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4467578"/>
                  </a:ext>
                </a:extLst>
              </a:tr>
              <a:tr h="219569">
                <a:tc rowSpan="5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Сеяные злаковые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колошения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11,3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:a16="http://schemas.microsoft.com/office/drawing/2014/main" xmlns="" val="3069537098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 колошения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9303197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Полное колошение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:a16="http://schemas.microsoft.com/office/drawing/2014/main" xmlns="" val="1405806178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Конец колошения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4180045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цветение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:a16="http://schemas.microsoft.com/office/drawing/2014/main" xmlns="" val="2604792857"/>
                  </a:ext>
                </a:extLst>
              </a:tr>
              <a:tr h="219569">
                <a:tc row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Кукуруза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цветение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7156290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молочная спелость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:a16="http://schemas.microsoft.com/office/drawing/2014/main" xmlns="" val="1731078598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молочно-восковая спелость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449826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восковая спелость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:a16="http://schemas.microsoft.com/office/drawing/2014/main" xmlns="" val="3388833759"/>
                  </a:ext>
                </a:extLst>
              </a:tr>
              <a:tr h="219569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Отава бобовых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бутонизации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9844649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бутонизация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:a16="http://schemas.microsoft.com/office/drawing/2014/main" xmlns="" val="948892209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 цветения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:a16="http://schemas.microsoft.com/office/drawing/2014/main" xmlns="" val="3390775671"/>
                  </a:ext>
                </a:extLst>
              </a:tr>
              <a:tr h="219569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Отава сеяных злаковых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дней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:a16="http://schemas.microsoft.com/office/drawing/2014/main" xmlns="" val="1512641865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дней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:a16="http://schemas.microsoft.com/office/drawing/2014/main" xmlns="" val="3510859535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дней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:a16="http://schemas.microsoft.com/office/drawing/2014/main" xmlns="" val="1152475906"/>
                  </a:ext>
                </a:extLst>
              </a:tr>
              <a:tr h="2195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Отава бобово-злаковых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бутонизация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:a16="http://schemas.microsoft.com/office/drawing/2014/main" xmlns="" val="1788369171"/>
                  </a:ext>
                </a:extLst>
              </a:tr>
              <a:tr h="2195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 цветения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:a16="http://schemas.microsoft.com/office/drawing/2014/main" xmlns="" val="221392529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2263" y="849101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ЭНЕРГЕТИЧЕСКАЯ ПИТАТЕЛЬНОСТЬ КОРМОВ </a:t>
            </a:r>
          </a:p>
        </p:txBody>
      </p:sp>
    </p:spTree>
    <p:extLst>
      <p:ext uri="{BB962C8B-B14F-4D97-AF65-F5344CB8AC3E}">
        <p14:creationId xmlns:p14="http://schemas.microsoft.com/office/powerpoint/2010/main" val="1988321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524000" y="6248401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Ежедневные изменения в первом укосе на луговых пастбищах</a:t>
            </a:r>
            <a:endParaRPr lang="de-DE" altLang="ru-RU" sz="2000">
              <a:solidFill>
                <a:schemeClr val="bg1"/>
              </a:solidFill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135189" y="1628776"/>
            <a:ext cx="3430587" cy="22256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/>
              <a:t>Урожайность на га</a:t>
            </a:r>
            <a:endParaRPr lang="de-DE" altLang="ru-RU" sz="2000" b="1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 dirty="0"/>
              <a:t>+ 3 c</a:t>
            </a:r>
            <a:r>
              <a:rPr lang="ru-RU" altLang="ru-RU" sz="2000" b="1" dirty="0"/>
              <a:t>м</a:t>
            </a:r>
            <a:r>
              <a:rPr lang="de-DE" altLang="ru-RU" sz="2000" b="1" dirty="0"/>
              <a:t> </a:t>
            </a:r>
            <a:r>
              <a:rPr lang="ru-RU" altLang="ru-RU" sz="2000" b="1" dirty="0">
                <a:solidFill>
                  <a:srgbClr val="FF3300"/>
                </a:solidFill>
              </a:rPr>
              <a:t>роста</a:t>
            </a:r>
            <a:endParaRPr lang="de-DE" altLang="ru-RU" sz="2000" b="1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 dirty="0"/>
              <a:t>+ 300 </a:t>
            </a:r>
            <a:r>
              <a:rPr lang="ru-RU" altLang="ru-RU" sz="2000" b="1" dirty="0"/>
              <a:t>г</a:t>
            </a:r>
            <a:r>
              <a:rPr lang="de-DE" altLang="ru-RU" sz="2000" b="1" dirty="0"/>
              <a:t> </a:t>
            </a:r>
            <a:r>
              <a:rPr lang="ru-RU" altLang="ru-RU" sz="2000" b="1" dirty="0">
                <a:solidFill>
                  <a:srgbClr val="FF3300"/>
                </a:solidFill>
              </a:rPr>
              <a:t>орг. массы/</a:t>
            </a:r>
            <a:r>
              <a:rPr lang="de-DE" altLang="ru-RU" sz="2000" b="1" dirty="0">
                <a:solidFill>
                  <a:srgbClr val="FF3300"/>
                </a:solidFill>
              </a:rPr>
              <a:t> </a:t>
            </a:r>
            <a:r>
              <a:rPr lang="ru-RU" altLang="ru-RU" sz="2000" b="1" dirty="0">
                <a:solidFill>
                  <a:srgbClr val="FF3300"/>
                </a:solidFill>
              </a:rPr>
              <a:t>м</a:t>
            </a:r>
            <a:r>
              <a:rPr lang="de-DE" altLang="ru-RU" sz="2000" b="1" dirty="0">
                <a:solidFill>
                  <a:srgbClr val="FF3300"/>
                </a:solidFill>
              </a:rPr>
              <a:t>²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 dirty="0"/>
              <a:t>+ 15 </a:t>
            </a:r>
            <a:r>
              <a:rPr lang="ru-RU" altLang="ru-RU" sz="2000" b="1" dirty="0"/>
              <a:t>ц</a:t>
            </a:r>
            <a:r>
              <a:rPr lang="de-DE" altLang="ru-RU" sz="2000" b="1" dirty="0"/>
              <a:t> </a:t>
            </a:r>
            <a:r>
              <a:rPr lang="ru-RU" altLang="ru-RU" sz="2000" b="1" dirty="0">
                <a:solidFill>
                  <a:srgbClr val="FF3300"/>
                </a:solidFill>
              </a:rPr>
              <a:t>зеленой массы</a:t>
            </a:r>
            <a:endParaRPr lang="de-DE" altLang="ru-RU" sz="2000" b="1" dirty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 dirty="0"/>
              <a:t>+ 3-5 </a:t>
            </a:r>
            <a:r>
              <a:rPr lang="ru-RU" altLang="ru-RU" sz="2000" b="1" dirty="0"/>
              <a:t>ц</a:t>
            </a:r>
            <a:r>
              <a:rPr lang="de-DE" altLang="ru-RU" sz="2000" b="1" dirty="0"/>
              <a:t> </a:t>
            </a:r>
            <a:r>
              <a:rPr lang="ru-RU" altLang="ru-RU" sz="2000" b="1" dirty="0">
                <a:solidFill>
                  <a:srgbClr val="FF3300"/>
                </a:solidFill>
              </a:rPr>
              <a:t>сухого вещества</a:t>
            </a:r>
            <a:endParaRPr lang="de-DE" altLang="ru-RU" sz="2000" b="1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 dirty="0"/>
              <a:t>+ 2-3 </a:t>
            </a:r>
            <a:r>
              <a:rPr lang="ru-RU" altLang="ru-RU" sz="2000" b="1" dirty="0"/>
              <a:t>ГДж</a:t>
            </a:r>
            <a:r>
              <a:rPr lang="de-DE" altLang="ru-RU" sz="2000" b="1" dirty="0"/>
              <a:t> </a:t>
            </a:r>
            <a:r>
              <a:rPr lang="ru-RU" altLang="ru-RU" sz="2000" b="1" dirty="0">
                <a:solidFill>
                  <a:srgbClr val="FF3300"/>
                </a:solidFill>
              </a:rPr>
              <a:t>ЧЭ</a:t>
            </a:r>
            <a:endParaRPr lang="de-DE" altLang="ru-RU" sz="2000" b="1" dirty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 altLang="ru-RU" sz="2000" b="1" dirty="0">
              <a:solidFill>
                <a:srgbClr val="FF3300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781800" y="1628776"/>
            <a:ext cx="3886200" cy="22256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/>
              <a:t>Кормовая ценность на кг СВ</a:t>
            </a:r>
            <a:endParaRPr lang="de-DE" altLang="ru-RU" sz="2000" b="1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 dirty="0"/>
              <a:t>+ 4,5 </a:t>
            </a:r>
            <a:r>
              <a:rPr lang="ru-RU" altLang="ru-RU" sz="2000" b="1" dirty="0"/>
              <a:t>г</a:t>
            </a:r>
            <a:r>
              <a:rPr lang="de-DE" altLang="ru-RU" sz="2000" b="1" dirty="0"/>
              <a:t> </a:t>
            </a:r>
            <a:r>
              <a:rPr lang="ru-RU" altLang="ru-RU" sz="2000" b="1" dirty="0">
                <a:solidFill>
                  <a:srgbClr val="FF3300"/>
                </a:solidFill>
              </a:rPr>
              <a:t>сырая клетчатка</a:t>
            </a:r>
            <a:endParaRPr lang="de-DE" altLang="ru-RU" sz="2000" b="1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 dirty="0"/>
              <a:t>+ 3,5 </a:t>
            </a:r>
            <a:r>
              <a:rPr lang="ru-RU" altLang="ru-RU" sz="2000" b="1" dirty="0"/>
              <a:t>г </a:t>
            </a:r>
            <a:r>
              <a:rPr lang="ru-RU" altLang="ru-RU" sz="2000" b="1" dirty="0">
                <a:solidFill>
                  <a:srgbClr val="FF3300"/>
                </a:solidFill>
              </a:rPr>
              <a:t>целлюлоза</a:t>
            </a:r>
            <a:r>
              <a:rPr lang="de-DE" altLang="ru-RU" sz="2000" b="1" dirty="0"/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 dirty="0"/>
              <a:t>+ 0,9 </a:t>
            </a:r>
            <a:r>
              <a:rPr lang="ru-RU" altLang="ru-RU" sz="2000" b="1" dirty="0"/>
              <a:t>г </a:t>
            </a:r>
            <a:r>
              <a:rPr lang="ru-RU" altLang="ru-RU" sz="2000" b="1" dirty="0">
                <a:solidFill>
                  <a:srgbClr val="FF3300"/>
                </a:solidFill>
              </a:rPr>
              <a:t>лигнин</a:t>
            </a:r>
            <a:endParaRPr lang="de-DE" altLang="ru-RU" sz="2000" b="1" dirty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 dirty="0"/>
              <a:t>- 0,1 M</a:t>
            </a:r>
            <a:r>
              <a:rPr lang="ru-RU" altLang="ru-RU" sz="2000" b="1" dirty="0"/>
              <a:t>Дж</a:t>
            </a:r>
            <a:r>
              <a:rPr lang="de-DE" altLang="ru-RU" sz="2000" b="1" dirty="0"/>
              <a:t> </a:t>
            </a:r>
            <a:r>
              <a:rPr lang="ru-RU" altLang="ru-RU" sz="2000" b="1" dirty="0">
                <a:solidFill>
                  <a:srgbClr val="FF3300"/>
                </a:solidFill>
              </a:rPr>
              <a:t>ЧЭ</a:t>
            </a:r>
            <a:endParaRPr lang="de-DE" altLang="ru-RU" sz="2000" b="1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 dirty="0"/>
              <a:t>- 6 </a:t>
            </a:r>
            <a:r>
              <a:rPr lang="ru-RU" altLang="ru-RU" sz="2000" b="1" dirty="0"/>
              <a:t>г</a:t>
            </a:r>
            <a:r>
              <a:rPr lang="de-DE" altLang="ru-RU" sz="2000" b="1" dirty="0"/>
              <a:t> </a:t>
            </a:r>
            <a:r>
              <a:rPr lang="ru-RU" altLang="ru-RU" sz="2000" b="1" dirty="0">
                <a:solidFill>
                  <a:srgbClr val="FF3300"/>
                </a:solidFill>
              </a:rPr>
              <a:t>сырой протеин</a:t>
            </a:r>
            <a:endParaRPr lang="de-DE" altLang="ru-RU" sz="2000" b="1" dirty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 dirty="0"/>
              <a:t>- 3 </a:t>
            </a:r>
            <a:r>
              <a:rPr lang="ru-RU" altLang="ru-RU" sz="2000" b="1" dirty="0"/>
              <a:t>г</a:t>
            </a:r>
            <a:r>
              <a:rPr lang="de-DE" altLang="ru-RU" sz="2000" b="1" dirty="0"/>
              <a:t> </a:t>
            </a:r>
            <a:r>
              <a:rPr lang="ru-RU" altLang="ru-RU" sz="2000" b="1" dirty="0">
                <a:solidFill>
                  <a:srgbClr val="FF3300"/>
                </a:solidFill>
              </a:rPr>
              <a:t>сырой золы</a:t>
            </a:r>
            <a:endParaRPr lang="de-DE" altLang="ru-RU" sz="2000" b="1" dirty="0">
              <a:solidFill>
                <a:srgbClr val="FF3300"/>
              </a:solidFill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016500" y="4437063"/>
            <a:ext cx="4343400" cy="1981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/>
              <a:t>Продуктивность на корову</a:t>
            </a:r>
            <a:endParaRPr lang="de-DE" altLang="ru-RU" sz="2400" b="1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/>
              <a:t>- 300 </a:t>
            </a:r>
            <a:r>
              <a:rPr lang="ru-RU" altLang="ru-RU" sz="2000" b="1"/>
              <a:t>г</a:t>
            </a:r>
            <a:r>
              <a:rPr lang="de-DE" altLang="ru-RU" sz="2000" b="1"/>
              <a:t> </a:t>
            </a:r>
            <a:r>
              <a:rPr lang="ru-RU" altLang="ru-RU" sz="2000" b="1">
                <a:solidFill>
                  <a:srgbClr val="FF3300"/>
                </a:solidFill>
              </a:rPr>
              <a:t>СВ </a:t>
            </a:r>
            <a:r>
              <a:rPr lang="de-DE" altLang="ru-RU" sz="2000" b="1">
                <a:solidFill>
                  <a:srgbClr val="FF3300"/>
                </a:solidFill>
              </a:rPr>
              <a:t>/ </a:t>
            </a:r>
            <a:r>
              <a:rPr lang="ru-RU" altLang="ru-RU" sz="2000" b="1">
                <a:solidFill>
                  <a:srgbClr val="FF3300"/>
                </a:solidFill>
              </a:rPr>
              <a:t>день</a:t>
            </a:r>
            <a:endParaRPr lang="de-DE" altLang="ru-RU" sz="2000" b="1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/>
              <a:t>- 2 M</a:t>
            </a:r>
            <a:r>
              <a:rPr lang="ru-RU" altLang="ru-RU" sz="2000" b="1"/>
              <a:t>Дж</a:t>
            </a:r>
            <a:r>
              <a:rPr lang="de-DE" altLang="ru-RU" sz="2000" b="1">
                <a:solidFill>
                  <a:srgbClr val="FF3300"/>
                </a:solidFill>
              </a:rPr>
              <a:t> </a:t>
            </a:r>
            <a:r>
              <a:rPr lang="ru-RU" altLang="ru-RU" sz="2000" b="1">
                <a:solidFill>
                  <a:srgbClr val="FF3300"/>
                </a:solidFill>
              </a:rPr>
              <a:t>ЧЭ </a:t>
            </a:r>
            <a:r>
              <a:rPr lang="de-DE" altLang="ru-RU" sz="2000" b="1">
                <a:solidFill>
                  <a:srgbClr val="FF3300"/>
                </a:solidFill>
              </a:rPr>
              <a:t>/ </a:t>
            </a:r>
            <a:r>
              <a:rPr lang="ru-RU" altLang="ru-RU" sz="2000" b="1">
                <a:solidFill>
                  <a:srgbClr val="FF3300"/>
                </a:solidFill>
              </a:rPr>
              <a:t>день</a:t>
            </a:r>
            <a:endParaRPr lang="de-DE" altLang="ru-RU" sz="2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/>
              <a:t>- 0,6 </a:t>
            </a:r>
            <a:r>
              <a:rPr lang="ru-RU" altLang="ru-RU" sz="2000" b="1"/>
              <a:t>кг</a:t>
            </a:r>
            <a:r>
              <a:rPr lang="de-DE" altLang="ru-RU" sz="2000" b="1"/>
              <a:t>  </a:t>
            </a:r>
            <a:r>
              <a:rPr lang="ru-RU" altLang="ru-RU" sz="2000" b="1">
                <a:solidFill>
                  <a:srgbClr val="FF3300"/>
                </a:solidFill>
              </a:rPr>
              <a:t>молока</a:t>
            </a:r>
            <a:r>
              <a:rPr lang="de-DE" altLang="ru-RU" sz="2000" b="1">
                <a:solidFill>
                  <a:srgbClr val="FF3300"/>
                </a:solidFill>
              </a:rPr>
              <a:t> / </a:t>
            </a:r>
            <a:r>
              <a:rPr lang="ru-RU" altLang="ru-RU" sz="2000" b="1">
                <a:solidFill>
                  <a:srgbClr val="FF3300"/>
                </a:solidFill>
              </a:rPr>
              <a:t>день</a:t>
            </a:r>
            <a:endParaRPr lang="de-DE" altLang="ru-RU" sz="2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/>
              <a:t>- 180 </a:t>
            </a:r>
            <a:r>
              <a:rPr lang="ru-RU" altLang="ru-RU" sz="2000" b="1"/>
              <a:t>кг</a:t>
            </a:r>
            <a:r>
              <a:rPr lang="de-DE" altLang="ru-RU" sz="2000" b="1"/>
              <a:t> </a:t>
            </a:r>
            <a:r>
              <a:rPr lang="ru-RU" altLang="ru-RU" sz="2000" b="1">
                <a:solidFill>
                  <a:srgbClr val="FF3300"/>
                </a:solidFill>
              </a:rPr>
              <a:t>молока</a:t>
            </a:r>
            <a:r>
              <a:rPr lang="de-DE" altLang="ru-RU" sz="2000" b="1">
                <a:solidFill>
                  <a:srgbClr val="FF3300"/>
                </a:solidFill>
              </a:rPr>
              <a:t> / </a:t>
            </a:r>
            <a:r>
              <a:rPr lang="ru-RU" altLang="ru-RU" sz="2000" b="1">
                <a:solidFill>
                  <a:srgbClr val="FF3300"/>
                </a:solidFill>
              </a:rPr>
              <a:t>год</a:t>
            </a:r>
            <a:endParaRPr lang="de-DE" altLang="ru-RU" sz="2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/>
              <a:t>+ 0,5 </a:t>
            </a:r>
            <a:r>
              <a:rPr lang="ru-RU" altLang="ru-RU" sz="2000" b="1"/>
              <a:t>цент</a:t>
            </a:r>
            <a:r>
              <a:rPr lang="de-DE" altLang="ru-RU" sz="2000" b="1"/>
              <a:t>  </a:t>
            </a:r>
            <a:r>
              <a:rPr lang="ru-RU" altLang="ru-RU" sz="2000" b="1">
                <a:solidFill>
                  <a:srgbClr val="FF3300"/>
                </a:solidFill>
              </a:rPr>
              <a:t>затраты </a:t>
            </a:r>
            <a:r>
              <a:rPr lang="de-DE" altLang="ru-RU" sz="2000" b="1">
                <a:solidFill>
                  <a:srgbClr val="FF3300"/>
                </a:solidFill>
              </a:rPr>
              <a:t>/</a:t>
            </a:r>
            <a:r>
              <a:rPr lang="ru-RU" altLang="ru-RU" sz="2000" b="1">
                <a:solidFill>
                  <a:srgbClr val="FF3300"/>
                </a:solidFill>
              </a:rPr>
              <a:t>кг. молока</a:t>
            </a:r>
            <a:endParaRPr lang="de-DE" altLang="ru-RU" sz="2000" b="1">
              <a:solidFill>
                <a:srgbClr val="FF3300"/>
              </a:solidFill>
            </a:endParaRP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3" y="549275"/>
            <a:ext cx="7772400" cy="8636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ru-RU" altLang="ru-RU" sz="100"/>
              <a:t>Качество зеленой массы</a:t>
            </a:r>
            <a:r>
              <a:rPr lang="ru-RU" altLang="ru-RU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1512" name="Picture 3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292600"/>
            <a:ext cx="3604358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2263" y="849101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КАЧЕСТВО ЗЕЛЕНОЙ МАССЫ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765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3250" y="2675370"/>
            <a:ext cx="6998258" cy="3136345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Фаза- молочно-восковая, - нач. восковая</a:t>
            </a:r>
          </a:p>
          <a:p>
            <a:pPr eaLnBrk="1" hangingPunct="1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Содержание СВ растения 30-35%</a:t>
            </a:r>
          </a:p>
          <a:p>
            <a:pPr eaLnBrk="1" hangingPunct="1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Содержание крахмала в СВ 30-40%</a:t>
            </a:r>
          </a:p>
          <a:p>
            <a:pPr eaLnBrk="1" hangingPunct="1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Содержание клетчатки 22 %</a:t>
            </a:r>
          </a:p>
          <a:p>
            <a:pPr eaLnBrk="1" hangingPunct="1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Переваримость ≥ 70%</a:t>
            </a:r>
            <a:endParaRPr lang="en-US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Соотношение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зерна и початков 40-50%</a:t>
            </a:r>
          </a:p>
          <a:p>
            <a:pPr eaLnBrk="1" hangingPunct="1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Высота размещения початка ≥50 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3098" y="1557338"/>
            <a:ext cx="3810000" cy="4119562"/>
          </a:xfrm>
          <a:noFill/>
        </p:spPr>
      </p:pic>
      <p:pic>
        <p:nvPicPr>
          <p:cNvPr id="29701" name="Picture 5" descr="Cornco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985" y="3933826"/>
            <a:ext cx="38163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086" y="432328"/>
            <a:ext cx="1655762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2263" y="935808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КУКУРУЗА НА СИЛОС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08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asic 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978" y="692638"/>
            <a:ext cx="9048922" cy="61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646" y="5718792"/>
            <a:ext cx="1456716" cy="107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311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524001" y="20092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566988" y="54784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0725" name="Rectangle 53"/>
          <p:cNvSpPr>
            <a:spLocks noChangeArrowheads="1"/>
          </p:cNvSpPr>
          <p:nvPr/>
        </p:nvSpPr>
        <p:spPr bwMode="auto">
          <a:xfrm>
            <a:off x="2566988" y="4975226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905027"/>
              </p:ext>
            </p:extLst>
          </p:nvPr>
        </p:nvGraphicFramePr>
        <p:xfrm>
          <a:off x="659422" y="2303583"/>
          <a:ext cx="11095894" cy="4367093"/>
        </p:xfrm>
        <a:graphic>
          <a:graphicData uri="http://schemas.openxmlformats.org/drawingml/2006/table">
            <a:tbl>
              <a:tblPr/>
              <a:tblGrid>
                <a:gridCol w="1716043">
                  <a:extLst>
                    <a:ext uri="{9D8B030D-6E8A-4147-A177-3AD203B41FA5}">
                      <a16:colId xmlns:a16="http://schemas.microsoft.com/office/drawing/2014/main" xmlns="" val="165294747"/>
                    </a:ext>
                  </a:extLst>
                </a:gridCol>
                <a:gridCol w="1579473">
                  <a:extLst>
                    <a:ext uri="{9D8B030D-6E8A-4147-A177-3AD203B41FA5}">
                      <a16:colId xmlns:a16="http://schemas.microsoft.com/office/drawing/2014/main" xmlns="" val="792614914"/>
                    </a:ext>
                  </a:extLst>
                </a:gridCol>
                <a:gridCol w="1987206">
                  <a:extLst>
                    <a:ext uri="{9D8B030D-6E8A-4147-A177-3AD203B41FA5}">
                      <a16:colId xmlns:a16="http://schemas.microsoft.com/office/drawing/2014/main" xmlns="" val="30684185"/>
                    </a:ext>
                  </a:extLst>
                </a:gridCol>
                <a:gridCol w="1987206">
                  <a:extLst>
                    <a:ext uri="{9D8B030D-6E8A-4147-A177-3AD203B41FA5}">
                      <a16:colId xmlns:a16="http://schemas.microsoft.com/office/drawing/2014/main" xmlns="" val="395616611"/>
                    </a:ext>
                  </a:extLst>
                </a:gridCol>
                <a:gridCol w="1911993">
                  <a:extLst>
                    <a:ext uri="{9D8B030D-6E8A-4147-A177-3AD203B41FA5}">
                      <a16:colId xmlns:a16="http://schemas.microsoft.com/office/drawing/2014/main" xmlns="" val="2352773818"/>
                    </a:ext>
                  </a:extLst>
                </a:gridCol>
                <a:gridCol w="1913973">
                  <a:extLst>
                    <a:ext uri="{9D8B030D-6E8A-4147-A177-3AD203B41FA5}">
                      <a16:colId xmlns:a16="http://schemas.microsoft.com/office/drawing/2014/main" xmlns="" val="3718029931"/>
                    </a:ext>
                  </a:extLst>
                </a:gridCol>
              </a:tblGrid>
              <a:tr h="546049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Влажность сырья,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Потери сухового вещества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6290173"/>
                  </a:ext>
                </a:extLst>
              </a:tr>
              <a:tr h="546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всего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из них: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9346278"/>
                  </a:ext>
                </a:extLst>
              </a:tr>
              <a:tr h="1636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в поле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с вытекающим соком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от угара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от порчи поверхности корма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5379068"/>
                  </a:ext>
                </a:extLst>
              </a:tr>
              <a:tr h="5460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80-85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486478"/>
                  </a:ext>
                </a:extLst>
              </a:tr>
              <a:tr h="5460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70-75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8955311"/>
                  </a:ext>
                </a:extLst>
              </a:tr>
              <a:tr h="5460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60-65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2722274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2263" y="935808"/>
            <a:ext cx="11659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ПОТЕРИ СУХОГО ВЕЩЕСТВА В ЗАВИСИМОСТИ ОТ ВЛАЖНОСТИ РАСТИТЕЛЬНОГО СЫРЬЯ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584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830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824837"/>
              </p:ext>
            </p:extLst>
          </p:nvPr>
        </p:nvGraphicFramePr>
        <p:xfrm>
          <a:off x="3503938" y="2305411"/>
          <a:ext cx="8299828" cy="4250348"/>
        </p:xfrm>
        <a:graphic>
          <a:graphicData uri="http://schemas.openxmlformats.org/drawingml/2006/table">
            <a:tbl>
              <a:tblPr/>
              <a:tblGrid>
                <a:gridCol w="2130559">
                  <a:extLst>
                    <a:ext uri="{9D8B030D-6E8A-4147-A177-3AD203B41FA5}">
                      <a16:colId xmlns:a16="http://schemas.microsoft.com/office/drawing/2014/main" xmlns="" val="2544005470"/>
                    </a:ext>
                  </a:extLst>
                </a:gridCol>
                <a:gridCol w="2194996">
                  <a:extLst>
                    <a:ext uri="{9D8B030D-6E8A-4147-A177-3AD203B41FA5}">
                      <a16:colId xmlns:a16="http://schemas.microsoft.com/office/drawing/2014/main" xmlns="" val="1330208658"/>
                    </a:ext>
                  </a:extLst>
                </a:gridCol>
                <a:gridCol w="1600518">
                  <a:extLst>
                    <a:ext uri="{9D8B030D-6E8A-4147-A177-3AD203B41FA5}">
                      <a16:colId xmlns:a16="http://schemas.microsoft.com/office/drawing/2014/main" xmlns="" val="867791071"/>
                    </a:ext>
                  </a:extLst>
                </a:gridCol>
                <a:gridCol w="1425916">
                  <a:extLst>
                    <a:ext uri="{9D8B030D-6E8A-4147-A177-3AD203B41FA5}">
                      <a16:colId xmlns:a16="http://schemas.microsoft.com/office/drawing/2014/main" xmlns="" val="2932900259"/>
                    </a:ext>
                  </a:extLst>
                </a:gridCol>
                <a:gridCol w="947839">
                  <a:extLst>
                    <a:ext uri="{9D8B030D-6E8A-4147-A177-3AD203B41FA5}">
                      <a16:colId xmlns:a16="http://schemas.microsoft.com/office/drawing/2014/main" xmlns="" val="2673883470"/>
                    </a:ext>
                  </a:extLst>
                </a:gridCol>
              </a:tblGrid>
              <a:tr h="13724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Высота скашивания, см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Масса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растений без початков, кг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Масса початков,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Соотношение зерна в массе,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ОЭ МДж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078836"/>
                  </a:ext>
                </a:extLst>
              </a:tr>
              <a:tr h="5767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см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4488939"/>
                  </a:ext>
                </a:extLst>
              </a:tr>
              <a:tr h="4367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см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7111904"/>
                  </a:ext>
                </a:extLst>
              </a:tr>
              <a:tr h="4367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см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481071"/>
                  </a:ext>
                </a:extLst>
              </a:tr>
              <a:tr h="4198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34533778"/>
                  </a:ext>
                </a:extLst>
              </a:tr>
              <a:tr h="4381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см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96489548"/>
                  </a:ext>
                </a:extLst>
              </a:tr>
              <a:tr h="5696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99385912"/>
                  </a:ext>
                </a:extLst>
              </a:tr>
            </a:tbl>
          </a:graphicData>
        </a:graphic>
      </p:graphicFrame>
      <p:pic>
        <p:nvPicPr>
          <p:cNvPr id="31797" name="Picture 53" descr="62-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4" y="5116514"/>
            <a:ext cx="2776538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98" name="Picture 54" descr="maize-fie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4" y="1943275"/>
            <a:ext cx="2776538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99" name="Picture 55" descr="NS444-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4" y="3543300"/>
            <a:ext cx="2776538" cy="192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2263" y="935808"/>
            <a:ext cx="11659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ВЫСОТА СКАШИВАНИЯ И СООТНОШЕНИЕ ЗЕРНА В СИЛОСЕ, % (УСЛОВНО)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265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4163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24066028"/>
              </p:ext>
            </p:extLst>
          </p:nvPr>
        </p:nvGraphicFramePr>
        <p:xfrm>
          <a:off x="738553" y="2116625"/>
          <a:ext cx="10981593" cy="4525475"/>
        </p:xfrm>
        <a:graphic>
          <a:graphicData uri="http://schemas.openxmlformats.org/drawingml/2006/table">
            <a:tbl>
              <a:tblPr/>
              <a:tblGrid>
                <a:gridCol w="5270995">
                  <a:extLst>
                    <a:ext uri="{9D8B030D-6E8A-4147-A177-3AD203B41FA5}">
                      <a16:colId xmlns:a16="http://schemas.microsoft.com/office/drawing/2014/main" xmlns="" val="3873001511"/>
                    </a:ext>
                  </a:extLst>
                </a:gridCol>
                <a:gridCol w="2813887">
                  <a:extLst>
                    <a:ext uri="{9D8B030D-6E8A-4147-A177-3AD203B41FA5}">
                      <a16:colId xmlns:a16="http://schemas.microsoft.com/office/drawing/2014/main" xmlns="" val="2926786327"/>
                    </a:ext>
                  </a:extLst>
                </a:gridCol>
                <a:gridCol w="2896711">
                  <a:extLst>
                    <a:ext uri="{9D8B030D-6E8A-4147-A177-3AD203B41FA5}">
                      <a16:colId xmlns:a16="http://schemas.microsoft.com/office/drawing/2014/main" xmlns="" val="2877940258"/>
                    </a:ext>
                  </a:extLst>
                </a:gridCol>
              </a:tblGrid>
              <a:tr h="7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Фаза развития</a:t>
                      </a:r>
                    </a:p>
                  </a:txBody>
                  <a:tcPr marL="91436" marR="91436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ОЭ, МДж/кг  СВ</a:t>
                      </a:r>
                    </a:p>
                  </a:txBody>
                  <a:tcPr marL="91436" marR="91436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Удой, кг/сутки</a:t>
                      </a:r>
                    </a:p>
                  </a:txBody>
                  <a:tcPr marL="91436" marR="91436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51778251"/>
                  </a:ext>
                </a:extLst>
              </a:tr>
              <a:tr h="884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 образования початков</a:t>
                      </a:r>
                    </a:p>
                  </a:txBody>
                  <a:tcPr marL="91436" marR="91436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</a:t>
                      </a:r>
                    </a:p>
                  </a:txBody>
                  <a:tcPr marL="91436" marR="91436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1436" marR="91436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26545501"/>
                  </a:ext>
                </a:extLst>
              </a:tr>
              <a:tr h="817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Молочная спелость, уд. вес  початков 30 %</a:t>
                      </a:r>
                    </a:p>
                  </a:txBody>
                  <a:tcPr marL="91436" marR="91436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</a:t>
                      </a:r>
                    </a:p>
                  </a:txBody>
                  <a:tcPr marL="91436" marR="91436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1436" marR="91436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92558190"/>
                  </a:ext>
                </a:extLst>
              </a:tr>
              <a:tr h="11829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Молочно-восковая спелость, уд.вес початков 40 %</a:t>
                      </a:r>
                    </a:p>
                  </a:txBody>
                  <a:tcPr marL="91436" marR="91436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11,4</a:t>
                      </a:r>
                    </a:p>
                  </a:txBody>
                  <a:tcPr marL="91436" marR="91436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1436" marR="91436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88013926"/>
                  </a:ext>
                </a:extLst>
              </a:tr>
              <a:tr h="8807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Восковая спелость, уд. Вес початков 50 % (крахмал ≤ 30-35%)</a:t>
                      </a:r>
                    </a:p>
                  </a:txBody>
                  <a:tcPr marL="91436" marR="91436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</a:t>
                      </a:r>
                    </a:p>
                  </a:txBody>
                  <a:tcPr marL="91436" marR="91436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1436" marR="91436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2583443"/>
                  </a:ext>
                </a:extLst>
              </a:tr>
            </a:tbl>
          </a:graphicData>
        </a:graphic>
      </p:graphicFrame>
      <p:pic>
        <p:nvPicPr>
          <p:cNvPr id="32797" name="Picture 29" descr="Кукуруза сахарна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61" y="2888029"/>
            <a:ext cx="115093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8" name="Picture 30" descr="Кукуруза сахарн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60" y="5171587"/>
            <a:ext cx="965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9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12" y="5779112"/>
            <a:ext cx="1008062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2263" y="935808"/>
            <a:ext cx="11659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ВЛИЯНИЕ ПИТАТЕЛЬНОСТИ СИЛОСА  ИЗ КУКУРУЗЫ НА СУТОЧНЫЙ УДОЙ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61646" y="1881186"/>
            <a:ext cx="6499471" cy="400588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•Урожайность: 25-50 т/га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Стадию </a:t>
            </a:r>
            <a:r>
              <a:rPr lang="ru-RU" alt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спелости</a:t>
            </a:r>
            <a:r>
              <a:rPr lang="ru-RU" altLang="ru-RU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определяют по морфологическим признакам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Зелено-желтоватый цвет, </a:t>
            </a:r>
          </a:p>
          <a:p>
            <a:pPr eaLnBrk="1" hangingPunct="1"/>
            <a:r>
              <a:rPr lang="ru-RU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консистенция зерна тестообразная</a:t>
            </a:r>
          </a:p>
          <a:p>
            <a:pPr eaLnBrk="1" hangingPunct="1"/>
            <a:r>
              <a:rPr lang="ru-RU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влажность 60-55%</a:t>
            </a:r>
          </a:p>
          <a:p>
            <a:pPr eaLnBrk="1" hangingPunct="1"/>
            <a:endParaRPr lang="ru-RU" alt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6" name="Picture 4" descr="barley stem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618" y="1652618"/>
            <a:ext cx="3975098" cy="47970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7" name="Picture 5" descr="KB-Busby wcc whe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775" y="1881186"/>
            <a:ext cx="2450630" cy="260776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2263" y="935808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ЗЕРНОСЕНАЖ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24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2263" y="849101"/>
            <a:ext cx="11659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ИТОГИ РАБОТЫ ОТРАСЛИ ЖИВОТНОВОДСТВА ЗА 4 МЕСЯЦА 2020 ГОДА ПО СЕЛЬХОЗФОРМИРОВАНИЯМ (СХО И КФХ)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13" b="-2"/>
          <a:stretch>
            <a:fillRect/>
          </a:stretch>
        </p:blipFill>
        <p:spPr bwMode="auto">
          <a:xfrm>
            <a:off x="5126283" y="2771775"/>
            <a:ext cx="192722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\\192.168.0.3\Pictures\НОВАЯ БАЗА\ЖИВОТНОВОДСТВО\КРС\Коровы\В помещении\4714d8c5d4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5" b="17020"/>
          <a:stretch>
            <a:fillRect/>
          </a:stretch>
        </p:blipFill>
        <p:spPr bwMode="auto">
          <a:xfrm>
            <a:off x="5134220" y="4384675"/>
            <a:ext cx="1919288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04950" y="2643188"/>
            <a:ext cx="3486395" cy="1392237"/>
          </a:xfrm>
          <a:prstGeom prst="rect">
            <a:avLst/>
          </a:prstGeom>
          <a:solidFill>
            <a:schemeClr val="bg2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85900" y="4243388"/>
            <a:ext cx="3486395" cy="1482725"/>
          </a:xfrm>
          <a:prstGeom prst="rect">
            <a:avLst/>
          </a:prstGeom>
          <a:solidFill>
            <a:schemeClr val="bg2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220194" y="2619375"/>
            <a:ext cx="4118279" cy="1392238"/>
          </a:xfrm>
          <a:prstGeom prst="rect">
            <a:avLst/>
          </a:prstGeom>
          <a:solidFill>
            <a:schemeClr val="bg2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244007" y="4243388"/>
            <a:ext cx="4089277" cy="1482725"/>
          </a:xfrm>
          <a:prstGeom prst="rect">
            <a:avLst/>
          </a:prstGeom>
          <a:solidFill>
            <a:schemeClr val="bg2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1485899" y="2714625"/>
            <a:ext cx="350544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9" rIns="68573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0070C0"/>
                </a:solidFill>
              </a:rPr>
              <a:t>Надоено молока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1504950" y="3124200"/>
            <a:ext cx="350544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9" rIns="68573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6600"/>
                </a:solidFill>
              </a:rPr>
              <a:t>458,8 </a:t>
            </a:r>
            <a:r>
              <a:rPr lang="ru-RU" altLang="ru-RU" sz="2000" b="1" dirty="0" err="1"/>
              <a:t>тыс.тн</a:t>
            </a:r>
            <a:r>
              <a:rPr lang="ru-RU" altLang="ru-RU" sz="2400" b="1" dirty="0">
                <a:solidFill>
                  <a:srgbClr val="006600"/>
                </a:solidFill>
              </a:rPr>
              <a:t> </a:t>
            </a:r>
          </a:p>
          <a:p>
            <a:pPr algn="ctr"/>
            <a:r>
              <a:rPr lang="ru-RU" altLang="ru-RU" sz="2000" b="1" dirty="0"/>
              <a:t>(</a:t>
            </a:r>
            <a:r>
              <a:rPr lang="ru-RU" altLang="ru-RU" sz="2400" b="1" dirty="0">
                <a:solidFill>
                  <a:srgbClr val="006600"/>
                </a:solidFill>
              </a:rPr>
              <a:t>107</a:t>
            </a:r>
            <a:r>
              <a:rPr lang="ru-RU" altLang="ru-RU" sz="2000" b="1" dirty="0"/>
              <a:t>%)</a:t>
            </a:r>
            <a:endParaRPr lang="ru-RU" altLang="ru-RU" sz="2400" b="1" dirty="0"/>
          </a:p>
          <a:p>
            <a:pPr algn="ctr"/>
            <a:endParaRPr lang="ru-RU" altLang="ru-RU" sz="700" b="1" dirty="0"/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477963" y="4349750"/>
            <a:ext cx="3513381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9" rIns="68573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0070C0"/>
                </a:solidFill>
              </a:rPr>
              <a:t>Средний удой </a:t>
            </a:r>
          </a:p>
          <a:p>
            <a:pPr algn="ctr"/>
            <a:r>
              <a:rPr lang="ru-RU" altLang="ru-RU" sz="2000" b="1" dirty="0">
                <a:solidFill>
                  <a:srgbClr val="0070C0"/>
                </a:solidFill>
              </a:rPr>
              <a:t>на 1 корову</a:t>
            </a: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1477963" y="4933950"/>
            <a:ext cx="3513381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9" rIns="68573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sz="800" b="1" dirty="0"/>
          </a:p>
          <a:p>
            <a:pPr algn="ctr"/>
            <a:r>
              <a:rPr lang="ru-RU" altLang="ru-RU" sz="2400" b="1" dirty="0">
                <a:solidFill>
                  <a:srgbClr val="006600"/>
                </a:solidFill>
              </a:rPr>
              <a:t>2034 </a:t>
            </a:r>
            <a:r>
              <a:rPr lang="ru-RU" altLang="ru-RU" sz="2000" b="1" dirty="0"/>
              <a:t>кг (</a:t>
            </a:r>
            <a:r>
              <a:rPr lang="ru-RU" altLang="ru-RU" sz="2400" b="1" dirty="0">
                <a:solidFill>
                  <a:srgbClr val="006600"/>
                </a:solidFill>
              </a:rPr>
              <a:t>109</a:t>
            </a:r>
            <a:r>
              <a:rPr lang="ru-RU" altLang="ru-RU" sz="2000" b="1" dirty="0"/>
              <a:t>%)</a:t>
            </a:r>
            <a:endParaRPr lang="ru-RU" altLang="ru-RU" sz="2400" b="1" dirty="0"/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7220194" y="2705100"/>
            <a:ext cx="4113090" cy="37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9" rIns="68573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0070C0"/>
                </a:solidFill>
              </a:rPr>
              <a:t>Произведено мяса</a:t>
            </a: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7220194" y="3236618"/>
            <a:ext cx="411309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9" rIns="68573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6600"/>
                </a:solidFill>
              </a:rPr>
              <a:t>138,2 </a:t>
            </a:r>
            <a:r>
              <a:rPr lang="ru-RU" altLang="ru-RU" sz="2000" b="1" dirty="0" err="1"/>
              <a:t>тыс.тн</a:t>
            </a:r>
            <a:r>
              <a:rPr lang="ru-RU" altLang="ru-RU" sz="2000" b="1" dirty="0"/>
              <a:t> (</a:t>
            </a:r>
            <a:r>
              <a:rPr lang="ru-RU" altLang="ru-RU" sz="2400" b="1" dirty="0">
                <a:solidFill>
                  <a:srgbClr val="006600"/>
                </a:solidFill>
              </a:rPr>
              <a:t>104</a:t>
            </a:r>
            <a:r>
              <a:rPr lang="ru-RU" altLang="ru-RU" sz="2000" b="1" dirty="0"/>
              <a:t>%)</a:t>
            </a:r>
            <a:endParaRPr lang="ru-RU" altLang="ru-RU" sz="600" b="1" dirty="0"/>
          </a:p>
        </p:txBody>
      </p:sp>
      <p:sp>
        <p:nvSpPr>
          <p:cNvPr id="21" name="TextBox 17"/>
          <p:cNvSpPr txBox="1">
            <a:spLocks noChangeArrowheads="1"/>
          </p:cNvSpPr>
          <p:nvPr/>
        </p:nvSpPr>
        <p:spPr bwMode="auto">
          <a:xfrm>
            <a:off x="7224958" y="4265613"/>
            <a:ext cx="4108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9" rIns="68573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0070C0"/>
                </a:solidFill>
              </a:rPr>
              <a:t>По видам</a:t>
            </a:r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7244008" y="4649788"/>
            <a:ext cx="4089276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9" rIns="68573" bIns="34289">
            <a:spAutoFit/>
          </a:bodyPr>
          <a:lstStyle>
            <a:lvl1pPr>
              <a:tabLst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dirty="0"/>
              <a:t>КРС	</a:t>
            </a:r>
            <a:r>
              <a:rPr lang="ru-RU" altLang="ru-RU" b="1" dirty="0">
                <a:solidFill>
                  <a:srgbClr val="006600"/>
                </a:solidFill>
              </a:rPr>
              <a:t> </a:t>
            </a:r>
            <a:r>
              <a:rPr lang="ru-RU" altLang="ru-RU" b="1" dirty="0"/>
              <a:t>- </a:t>
            </a:r>
            <a:r>
              <a:rPr lang="ru-RU" altLang="ru-RU" sz="2000" b="1" dirty="0">
                <a:solidFill>
                  <a:srgbClr val="006600"/>
                </a:solidFill>
              </a:rPr>
              <a:t>33,0</a:t>
            </a:r>
            <a:r>
              <a:rPr lang="ru-RU" altLang="ru-RU" b="1" dirty="0">
                <a:solidFill>
                  <a:srgbClr val="006600"/>
                </a:solidFill>
              </a:rPr>
              <a:t> </a:t>
            </a:r>
            <a:r>
              <a:rPr lang="ru-RU" altLang="ru-RU" b="1" dirty="0" err="1"/>
              <a:t>тыс.тн</a:t>
            </a:r>
            <a:r>
              <a:rPr lang="ru-RU" altLang="ru-RU" b="1" dirty="0"/>
              <a:t> (</a:t>
            </a:r>
            <a:r>
              <a:rPr lang="ru-RU" altLang="ru-RU" sz="2000" b="1" dirty="0">
                <a:solidFill>
                  <a:srgbClr val="006600"/>
                </a:solidFill>
              </a:rPr>
              <a:t>101</a:t>
            </a:r>
            <a:r>
              <a:rPr lang="ru-RU" altLang="ru-RU" b="1" dirty="0"/>
              <a:t>%)</a:t>
            </a:r>
          </a:p>
          <a:p>
            <a:r>
              <a:rPr lang="ru-RU" altLang="ru-RU" b="1" dirty="0"/>
              <a:t>Свиней	 - </a:t>
            </a:r>
            <a:r>
              <a:rPr lang="ru-RU" altLang="ru-RU" sz="2000" b="1" dirty="0">
                <a:solidFill>
                  <a:srgbClr val="006600"/>
                </a:solidFill>
              </a:rPr>
              <a:t>31,9</a:t>
            </a:r>
            <a:r>
              <a:rPr lang="ru-RU" altLang="ru-RU" b="1" dirty="0">
                <a:solidFill>
                  <a:srgbClr val="006600"/>
                </a:solidFill>
              </a:rPr>
              <a:t> </a:t>
            </a:r>
            <a:r>
              <a:rPr lang="ru-RU" altLang="ru-RU" b="1" dirty="0" err="1"/>
              <a:t>тыс.тн</a:t>
            </a:r>
            <a:r>
              <a:rPr lang="ru-RU" altLang="ru-RU" b="1" dirty="0"/>
              <a:t> (</a:t>
            </a:r>
            <a:r>
              <a:rPr lang="ru-RU" altLang="ru-RU" sz="2000" b="1" dirty="0">
                <a:solidFill>
                  <a:srgbClr val="006600"/>
                </a:solidFill>
              </a:rPr>
              <a:t>108</a:t>
            </a:r>
            <a:r>
              <a:rPr lang="ru-RU" altLang="ru-RU" b="1" dirty="0"/>
              <a:t>%)</a:t>
            </a:r>
          </a:p>
          <a:p>
            <a:r>
              <a:rPr lang="ru-RU" altLang="ru-RU" b="1" dirty="0"/>
              <a:t>Птицы	 - </a:t>
            </a:r>
            <a:r>
              <a:rPr lang="ru-RU" altLang="ru-RU" sz="2000" b="1" dirty="0">
                <a:solidFill>
                  <a:srgbClr val="006600"/>
                </a:solidFill>
              </a:rPr>
              <a:t>72,5</a:t>
            </a:r>
            <a:r>
              <a:rPr lang="ru-RU" altLang="ru-RU" b="1" dirty="0">
                <a:solidFill>
                  <a:srgbClr val="006600"/>
                </a:solidFill>
              </a:rPr>
              <a:t> </a:t>
            </a:r>
            <a:r>
              <a:rPr lang="ru-RU" altLang="ru-RU" b="1" dirty="0" err="1"/>
              <a:t>тыс.тн</a:t>
            </a:r>
            <a:r>
              <a:rPr lang="ru-RU" altLang="ru-RU" b="1" dirty="0"/>
              <a:t> (</a:t>
            </a:r>
            <a:r>
              <a:rPr lang="ru-RU" altLang="ru-RU" sz="2000" b="1" dirty="0">
                <a:solidFill>
                  <a:srgbClr val="006600"/>
                </a:solidFill>
              </a:rPr>
              <a:t>104</a:t>
            </a:r>
            <a:r>
              <a:rPr lang="ru-RU" altLang="ru-RU" b="1" dirty="0"/>
              <a:t>%)</a:t>
            </a:r>
          </a:p>
        </p:txBody>
      </p:sp>
    </p:spTree>
    <p:extLst>
      <p:ext uri="{BB962C8B-B14F-4D97-AF65-F5344CB8AC3E}">
        <p14:creationId xmlns:p14="http://schemas.microsoft.com/office/powerpoint/2010/main" val="35238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954303"/>
              </p:ext>
            </p:extLst>
          </p:nvPr>
        </p:nvGraphicFramePr>
        <p:xfrm>
          <a:off x="685800" y="1925514"/>
          <a:ext cx="11417299" cy="4492872"/>
        </p:xfrm>
        <a:graphic>
          <a:graphicData uri="http://schemas.openxmlformats.org/drawingml/2006/table">
            <a:tbl>
              <a:tblPr/>
              <a:tblGrid>
                <a:gridCol w="1348161">
                  <a:extLst>
                    <a:ext uri="{9D8B030D-6E8A-4147-A177-3AD203B41FA5}">
                      <a16:colId xmlns:a16="http://schemas.microsoft.com/office/drawing/2014/main" xmlns="" val="2397690022"/>
                    </a:ext>
                  </a:extLst>
                </a:gridCol>
                <a:gridCol w="1166439">
                  <a:extLst>
                    <a:ext uri="{9D8B030D-6E8A-4147-A177-3AD203B41FA5}">
                      <a16:colId xmlns:a16="http://schemas.microsoft.com/office/drawing/2014/main" xmlns="" val="3761588763"/>
                    </a:ext>
                  </a:extLst>
                </a:gridCol>
                <a:gridCol w="970809">
                  <a:extLst>
                    <a:ext uri="{9D8B030D-6E8A-4147-A177-3AD203B41FA5}">
                      <a16:colId xmlns:a16="http://schemas.microsoft.com/office/drawing/2014/main" xmlns="" val="3181492058"/>
                    </a:ext>
                  </a:extLst>
                </a:gridCol>
                <a:gridCol w="1165722">
                  <a:extLst>
                    <a:ext uri="{9D8B030D-6E8A-4147-A177-3AD203B41FA5}">
                      <a16:colId xmlns:a16="http://schemas.microsoft.com/office/drawing/2014/main" xmlns="" val="2793771749"/>
                    </a:ext>
                  </a:extLst>
                </a:gridCol>
                <a:gridCol w="1283677">
                  <a:extLst>
                    <a:ext uri="{9D8B030D-6E8A-4147-A177-3AD203B41FA5}">
                      <a16:colId xmlns:a16="http://schemas.microsoft.com/office/drawing/2014/main" xmlns="" val="3252963111"/>
                    </a:ext>
                  </a:extLst>
                </a:gridCol>
                <a:gridCol w="1178169">
                  <a:extLst>
                    <a:ext uri="{9D8B030D-6E8A-4147-A177-3AD203B41FA5}">
                      <a16:colId xmlns:a16="http://schemas.microsoft.com/office/drawing/2014/main" xmlns="" val="1441653903"/>
                    </a:ext>
                  </a:extLst>
                </a:gridCol>
                <a:gridCol w="1134208">
                  <a:extLst>
                    <a:ext uri="{9D8B030D-6E8A-4147-A177-3AD203B41FA5}">
                      <a16:colId xmlns:a16="http://schemas.microsoft.com/office/drawing/2014/main" xmlns="" val="2173547960"/>
                    </a:ext>
                  </a:extLst>
                </a:gridCol>
                <a:gridCol w="1503484">
                  <a:extLst>
                    <a:ext uri="{9D8B030D-6E8A-4147-A177-3AD203B41FA5}">
                      <a16:colId xmlns:a16="http://schemas.microsoft.com/office/drawing/2014/main" xmlns="" val="939260298"/>
                    </a:ext>
                  </a:extLst>
                </a:gridCol>
                <a:gridCol w="855598">
                  <a:extLst>
                    <a:ext uri="{9D8B030D-6E8A-4147-A177-3AD203B41FA5}">
                      <a16:colId xmlns:a16="http://schemas.microsoft.com/office/drawing/2014/main" xmlns="" val="3755444476"/>
                    </a:ext>
                  </a:extLst>
                </a:gridCol>
                <a:gridCol w="811032">
                  <a:extLst>
                    <a:ext uri="{9D8B030D-6E8A-4147-A177-3AD203B41FA5}">
                      <a16:colId xmlns:a16="http://schemas.microsoft.com/office/drawing/2014/main" xmlns="" val="1037847757"/>
                    </a:ext>
                  </a:extLst>
                </a:gridCol>
              </a:tblGrid>
              <a:tr h="445569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Культура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Содержание СВ , %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Содержание в 1 кг СВ, г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Переваримость, %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Содержание в 1 кг СВ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5918473"/>
                  </a:ext>
                </a:extLst>
              </a:tr>
              <a:tr h="13911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Сырой Золы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Сырого протеина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Сырой Клетчатки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Органи</a:t>
                      </a: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-ческой массы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энергии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Рубцово- устойчивого протеина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ЧЭЛ, МДж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ОЭ, МДж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1504781"/>
                  </a:ext>
                </a:extLst>
              </a:tr>
              <a:tr h="3796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Рожь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340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61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5,1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8,6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22037378"/>
                  </a:ext>
                </a:extLst>
              </a:tr>
              <a:tr h="3796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Пшеница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90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310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5,4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9,3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3688936"/>
                  </a:ext>
                </a:extLst>
              </a:tr>
              <a:tr h="3796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Овес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310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59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5,3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9,1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11845236"/>
                  </a:ext>
                </a:extLst>
              </a:tr>
              <a:tr h="3796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Ячмень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90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280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67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5,7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9,6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86866150"/>
                  </a:ext>
                </a:extLst>
              </a:tr>
              <a:tr h="11376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Ячменно-злаковая смесь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110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280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68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5,8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9,7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1273017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2263" y="935808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КОРМОВАЯ ЦЕННОСТЬ ЗЕРНОСЕНАЖА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57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549" y="1633050"/>
            <a:ext cx="4410075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624" y="2268415"/>
            <a:ext cx="4733925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549" y="3930162"/>
            <a:ext cx="4410075" cy="29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2263" y="935808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К УБОРКЕ ЗЕЛЕНОЙ МАССЫ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50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774500"/>
              </p:ext>
            </p:extLst>
          </p:nvPr>
        </p:nvGraphicFramePr>
        <p:xfrm>
          <a:off x="685801" y="1938478"/>
          <a:ext cx="11417299" cy="4374398"/>
        </p:xfrm>
        <a:graphic>
          <a:graphicData uri="http://schemas.openxmlformats.org/drawingml/2006/table">
            <a:tbl>
              <a:tblPr/>
              <a:tblGrid>
                <a:gridCol w="1578595">
                  <a:extLst>
                    <a:ext uri="{9D8B030D-6E8A-4147-A177-3AD203B41FA5}">
                      <a16:colId xmlns:a16="http://schemas.microsoft.com/office/drawing/2014/main" xmlns="" val="2397690022"/>
                    </a:ext>
                  </a:extLst>
                </a:gridCol>
                <a:gridCol w="1806442">
                  <a:extLst>
                    <a:ext uri="{9D8B030D-6E8A-4147-A177-3AD203B41FA5}">
                      <a16:colId xmlns:a16="http://schemas.microsoft.com/office/drawing/2014/main" xmlns="" val="3761588763"/>
                    </a:ext>
                  </a:extLst>
                </a:gridCol>
                <a:gridCol w="1160585">
                  <a:extLst>
                    <a:ext uri="{9D8B030D-6E8A-4147-A177-3AD203B41FA5}">
                      <a16:colId xmlns:a16="http://schemas.microsoft.com/office/drawing/2014/main" xmlns="" val="3181492058"/>
                    </a:ext>
                  </a:extLst>
                </a:gridCol>
                <a:gridCol w="1099039">
                  <a:extLst>
                    <a:ext uri="{9D8B030D-6E8A-4147-A177-3AD203B41FA5}">
                      <a16:colId xmlns:a16="http://schemas.microsoft.com/office/drawing/2014/main" xmlns="" val="279377174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3252963111"/>
                    </a:ext>
                  </a:extLst>
                </a:gridCol>
                <a:gridCol w="1459523">
                  <a:extLst>
                    <a:ext uri="{9D8B030D-6E8A-4147-A177-3AD203B41FA5}">
                      <a16:colId xmlns:a16="http://schemas.microsoft.com/office/drawing/2014/main" xmlns="" val="1441653903"/>
                    </a:ext>
                  </a:extLst>
                </a:gridCol>
                <a:gridCol w="1582615">
                  <a:extLst>
                    <a:ext uri="{9D8B030D-6E8A-4147-A177-3AD203B41FA5}">
                      <a16:colId xmlns:a16="http://schemas.microsoft.com/office/drawing/2014/main" xmlns="" val="217354796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xmlns="" val="939260298"/>
                    </a:ext>
                  </a:extLst>
                </a:gridCol>
              </a:tblGrid>
              <a:tr h="60751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Культура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Фаза уборки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Урожай-</a:t>
                      </a:r>
                      <a:r>
                        <a:rPr lang="ru-RU" sz="170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ность</a:t>
                      </a: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ц/га/СВ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ОЭ, МДж/ СВ</a:t>
                      </a:r>
                      <a:endParaRPr lang="ru-RU" sz="17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462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Затраты на молоко ОЭ, МДж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Произведено молока, кг/га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4622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Прибыль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убыток, </a:t>
                      </a:r>
                      <a:r>
                        <a:rPr lang="ru-RU" sz="170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тыс.руб</a:t>
                      </a:r>
                      <a:endParaRPr lang="ru-RU" sz="17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5918473"/>
                  </a:ext>
                </a:extLst>
              </a:tr>
              <a:tr h="1896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кг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Выход с га МДж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1504781"/>
                  </a:ext>
                </a:extLst>
              </a:tr>
              <a:tr h="62337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Люцерна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Бутонизация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200/50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176,6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22037378"/>
                  </a:ext>
                </a:extLst>
              </a:tr>
              <a:tr h="623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Цветение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250/58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59160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168,4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3688936"/>
                  </a:ext>
                </a:extLst>
              </a:tr>
              <a:tr h="6233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Разница, +,-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+4160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-824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8,2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1184523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2263" y="935808"/>
            <a:ext cx="11659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ВЛИЯНИЕ КАЧЕСТВА КОРМОВ НА ЭФФЕКТИВНОСТЬ ПРОИЗВОДСТВА МОЛОКА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2262" y="6286669"/>
            <a:ext cx="47782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1 кг молока 25,05 руб.</a:t>
            </a:r>
            <a:endParaRPr lang="ru-RU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18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6523" y="935808"/>
            <a:ext cx="1185789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ПОТРЕБНОСТЬ В  КОРМАХ НА 1 КОРОВУ С УДОЕМ 6500 КГ С ЖИРНОСТЬЮ 4,3%, БЕЛКА 3,6%</a:t>
            </a:r>
            <a:endParaRPr lang="ru-RU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430521"/>
              </p:ext>
            </p:extLst>
          </p:nvPr>
        </p:nvGraphicFramePr>
        <p:xfrm>
          <a:off x="766456" y="1982248"/>
          <a:ext cx="10874560" cy="4617235"/>
        </p:xfrm>
        <a:graphic>
          <a:graphicData uri="http://schemas.openxmlformats.org/drawingml/2006/table">
            <a:tbl>
              <a:tblPr firstRow="1" firstCol="1" bandRow="1"/>
              <a:tblGrid>
                <a:gridCol w="5437280">
                  <a:extLst>
                    <a:ext uri="{9D8B030D-6E8A-4147-A177-3AD203B41FA5}">
                      <a16:colId xmlns:a16="http://schemas.microsoft.com/office/drawing/2014/main" xmlns="" val="3785660473"/>
                    </a:ext>
                  </a:extLst>
                </a:gridCol>
                <a:gridCol w="5437280">
                  <a:extLst>
                    <a:ext uri="{9D8B030D-6E8A-4147-A177-3AD203B41FA5}">
                      <a16:colId xmlns:a16="http://schemas.microsoft.com/office/drawing/2014/main" xmlns="" val="2752818656"/>
                    </a:ext>
                  </a:extLst>
                </a:gridCol>
              </a:tblGrid>
              <a:tr h="9234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Корма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Потребность, </a:t>
                      </a:r>
                      <a:r>
                        <a:rPr lang="ru-RU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тн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2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1558872"/>
                  </a:ext>
                </a:extLst>
              </a:tr>
              <a:tr h="9234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СЕНАЖ ИЗ МНОГОЛЕТНИХ ТРАВ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3968370"/>
                  </a:ext>
                </a:extLst>
              </a:tr>
              <a:tr h="9234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СИЛОС КУКУРУЗНЫЙ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3801386"/>
                  </a:ext>
                </a:extLst>
              </a:tr>
              <a:tr h="9234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СЕНО ЗЛАКОВОЕ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6472913"/>
                  </a:ext>
                </a:extLst>
              </a:tr>
              <a:tr h="9234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ЗЕРНОСМЕСЬ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6581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588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9" y="114295"/>
            <a:ext cx="699897" cy="6998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228" y="241805"/>
            <a:ext cx="1217520" cy="43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3331" y="241805"/>
            <a:ext cx="4156010" cy="492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dirty="0" smtClean="0">
                <a:solidFill>
                  <a:srgbClr val="AC9054"/>
                </a:solidFill>
              </a:rPr>
              <a:t>Министерство сельского хозяйства</a:t>
            </a:r>
          </a:p>
          <a:p>
            <a:pPr>
              <a:lnSpc>
                <a:spcPct val="70000"/>
              </a:lnSpc>
            </a:pPr>
            <a:r>
              <a:rPr lang="ru-RU" dirty="0" smtClean="0">
                <a:solidFill>
                  <a:srgbClr val="AC9054"/>
                </a:solidFill>
              </a:rPr>
              <a:t>и продовольствия Республики Татарстан</a:t>
            </a:r>
            <a:endParaRPr lang="ru-RU" dirty="0">
              <a:solidFill>
                <a:srgbClr val="AC9054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2263" y="2944632"/>
            <a:ext cx="11659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ДОКЛАД ОКОНЧЕН.</a:t>
            </a:r>
          </a:p>
          <a:p>
            <a:pPr marL="177800"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298354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670868" y="2215662"/>
            <a:ext cx="2523919" cy="2754434"/>
          </a:xfrm>
          <a:prstGeom prst="rect">
            <a:avLst/>
          </a:prstGeom>
          <a:solidFill>
            <a:schemeClr val="accent2">
              <a:lumMod val="20000"/>
              <a:lumOff val="80000"/>
              <a:alpha val="56078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anchor="t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КРС</a:t>
            </a:r>
          </a:p>
          <a:p>
            <a:pPr algn="ctr">
              <a:defRPr/>
            </a:pPr>
            <a:r>
              <a:rPr lang="ru-RU" sz="17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тыс.гол</a:t>
            </a:r>
            <a:r>
              <a:rPr lang="ru-RU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endParaRPr lang="ru-RU" sz="17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705,5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(98%)</a:t>
            </a:r>
          </a:p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коров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233,5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(97%)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36673" y="2215663"/>
            <a:ext cx="2208055" cy="2745642"/>
          </a:xfrm>
          <a:prstGeom prst="rect">
            <a:avLst/>
          </a:prstGeom>
          <a:solidFill>
            <a:schemeClr val="accent6">
              <a:lumMod val="20000"/>
              <a:lumOff val="80000"/>
              <a:alpha val="56078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anchor="t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Свиньи,</a:t>
            </a:r>
          </a:p>
          <a:p>
            <a:pPr algn="ctr">
              <a:defRPr/>
            </a:pP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тыс.гол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defRPr/>
            </a:pPr>
            <a:endParaRPr lang="ru-RU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459,9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(104%)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480049" y="2215662"/>
            <a:ext cx="2133441" cy="2745643"/>
          </a:xfrm>
          <a:prstGeom prst="rect">
            <a:avLst/>
          </a:prstGeom>
          <a:solidFill>
            <a:schemeClr val="accent1">
              <a:lumMod val="20000"/>
              <a:lumOff val="80000"/>
              <a:alpha val="56078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anchor="t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Овцы </a:t>
            </a:r>
            <a:b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козы,</a:t>
            </a:r>
          </a:p>
          <a:p>
            <a:pPr algn="ctr">
              <a:defRPr/>
            </a:pP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тыс.гол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defRPr/>
            </a:pPr>
            <a:endParaRPr lang="ru-RU" sz="17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61,5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(101%)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648810" y="2215662"/>
            <a:ext cx="1917819" cy="2739293"/>
          </a:xfrm>
          <a:prstGeom prst="rect">
            <a:avLst/>
          </a:prstGeom>
          <a:solidFill>
            <a:schemeClr val="accent4">
              <a:lumMod val="20000"/>
              <a:lumOff val="80000"/>
              <a:alpha val="56078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anchor="t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Птица,</a:t>
            </a:r>
          </a:p>
          <a:p>
            <a:pPr algn="ctr">
              <a:defRPr/>
            </a:pP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млн.гол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defRPr/>
            </a:pPr>
            <a:endParaRPr lang="ru-RU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7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16,1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566630" y="2215662"/>
            <a:ext cx="2302181" cy="2745643"/>
          </a:xfrm>
          <a:prstGeom prst="rect">
            <a:avLst/>
          </a:prstGeom>
          <a:solidFill>
            <a:schemeClr val="accent1">
              <a:lumMod val="20000"/>
              <a:lumOff val="80000"/>
              <a:alpha val="56078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anchor="t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Лошади,</a:t>
            </a:r>
          </a:p>
          <a:p>
            <a:pPr algn="ctr">
              <a:defRPr/>
            </a:pP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тыс.гол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defRPr/>
            </a:pPr>
            <a:endParaRPr lang="ru-RU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7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19,3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</p:txBody>
      </p:sp>
      <p:pic>
        <p:nvPicPr>
          <p:cNvPr id="6153" name="Picture 2" descr="\\192.168.0.3\Pictures\НОВАЯ БАЗА\ЖИВОТНОВОДСТВО\КРС\Коровы\В помещении\IMG_16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0" t="19093" b="7446"/>
          <a:stretch>
            <a:fillRect/>
          </a:stretch>
        </p:blipFill>
        <p:spPr bwMode="auto">
          <a:xfrm>
            <a:off x="670868" y="5067743"/>
            <a:ext cx="2923522" cy="162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3" descr="\\192.168.0.3\Pictures\НОВАЯ БАЗА\ЖИВОТНОВОДСТВО\Свиньи\В помещении\15farm-span-articleLarge-v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3"/>
          <a:stretch>
            <a:fillRect/>
          </a:stretch>
        </p:blipFill>
        <p:spPr bwMode="auto">
          <a:xfrm>
            <a:off x="3194787" y="5066153"/>
            <a:ext cx="2267525" cy="162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/>
          <a:stretch>
            <a:fillRect/>
          </a:stretch>
        </p:blipFill>
        <p:spPr bwMode="auto">
          <a:xfrm>
            <a:off x="5462312" y="5066153"/>
            <a:ext cx="2151179" cy="162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4" descr="\\192.168.0.3\Pictures\НОВАЯ БАЗА\ЖИВОТНОВОДСТВО\Птица\Куры\Бройлер\IMG_82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91" y="5067743"/>
            <a:ext cx="1953140" cy="162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Рисунок 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" t="12936" r="5382" b="5780"/>
          <a:stretch>
            <a:fillRect/>
          </a:stretch>
        </p:blipFill>
        <p:spPr bwMode="auto">
          <a:xfrm>
            <a:off x="9566631" y="5067743"/>
            <a:ext cx="2302181" cy="162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2263" y="849101"/>
            <a:ext cx="11659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ПОГОЛОВЬЕ СКОТА И ПТИЦЫ В СЕЛЬХОЗФОРМИРОВАНИЯХ (СХО И КФХ)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8989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7" descr="img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3112" y="1924970"/>
            <a:ext cx="3810000" cy="370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2" descr="`Защищённый` жир Мегала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1853" y="1986516"/>
            <a:ext cx="7020692" cy="39306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9" descr="forage_c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25" y="4450318"/>
            <a:ext cx="1616075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2263" y="978286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НАДО КОРОВЕ?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2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3"/>
          <p:cNvGrpSpPr>
            <a:grpSpLocks noChangeAspect="1"/>
          </p:cNvGrpSpPr>
          <p:nvPr/>
        </p:nvGrpSpPr>
        <p:grpSpPr bwMode="auto">
          <a:xfrm>
            <a:off x="1116623" y="1837592"/>
            <a:ext cx="10462846" cy="4761647"/>
            <a:chOff x="2276" y="1710"/>
            <a:chExt cx="7200" cy="4320"/>
          </a:xfrm>
        </p:grpSpPr>
        <p:sp>
          <p:nvSpPr>
            <p:cNvPr id="8197" name="AutoShape 4"/>
            <p:cNvSpPr>
              <a:spLocks noChangeAspect="1" noChangeArrowheads="1"/>
            </p:cNvSpPr>
            <p:nvPr/>
          </p:nvSpPr>
          <p:spPr bwMode="auto">
            <a:xfrm>
              <a:off x="2276" y="1710"/>
              <a:ext cx="72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8198" name="Text Box 5"/>
            <p:cNvSpPr txBox="1">
              <a:spLocks noChangeArrowheads="1"/>
            </p:cNvSpPr>
            <p:nvPr/>
          </p:nvSpPr>
          <p:spPr bwMode="auto">
            <a:xfrm>
              <a:off x="2558" y="1849"/>
              <a:ext cx="6635" cy="9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b="1" dirty="0">
                  <a:solidFill>
                    <a:srgbClr val="446226"/>
                  </a:solidFill>
                </a:rPr>
                <a:t>КОНЦЕНТРАЦИЯ ОБМЕННОЙ ЭНЕРГИИ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b="1" dirty="0">
                  <a:solidFill>
                    <a:srgbClr val="446226"/>
                  </a:solidFill>
                </a:rPr>
                <a:t>В СУХОМ ВЕЩЕСТВЕ КОРМА, </a:t>
              </a:r>
            </a:p>
          </p:txBody>
        </p:sp>
        <p:sp>
          <p:nvSpPr>
            <p:cNvPr id="8199" name="Text Box 6"/>
            <p:cNvSpPr txBox="1">
              <a:spLocks noChangeArrowheads="1"/>
            </p:cNvSpPr>
            <p:nvPr/>
          </p:nvSpPr>
          <p:spPr bwMode="auto">
            <a:xfrm>
              <a:off x="2558" y="3104"/>
              <a:ext cx="1412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dirty="0"/>
                <a:t>8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dirty="0" smtClean="0"/>
                <a:t>МДж</a:t>
              </a:r>
              <a:endParaRPr lang="ru-RU" altLang="ru-RU" sz="1600" dirty="0"/>
            </a:p>
          </p:txBody>
        </p:sp>
        <p:sp>
          <p:nvSpPr>
            <p:cNvPr id="8200" name="Text Box 7"/>
            <p:cNvSpPr txBox="1">
              <a:spLocks noChangeArrowheads="1"/>
            </p:cNvSpPr>
            <p:nvPr/>
          </p:nvSpPr>
          <p:spPr bwMode="auto">
            <a:xfrm>
              <a:off x="4252" y="3104"/>
              <a:ext cx="1411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dirty="0"/>
                <a:t>9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dirty="0"/>
                <a:t>МДж</a:t>
              </a:r>
              <a:endParaRPr lang="ru-RU" altLang="ru-RU" sz="1600" dirty="0"/>
            </a:p>
          </p:txBody>
        </p:sp>
        <p:sp>
          <p:nvSpPr>
            <p:cNvPr id="8201" name="Text Box 8"/>
            <p:cNvSpPr txBox="1">
              <a:spLocks noChangeArrowheads="1"/>
            </p:cNvSpPr>
            <p:nvPr/>
          </p:nvSpPr>
          <p:spPr bwMode="auto">
            <a:xfrm>
              <a:off x="5947" y="3104"/>
              <a:ext cx="1411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/>
                <a:t>10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/>
                <a:t>МДж</a:t>
              </a:r>
              <a:endParaRPr lang="ru-RU" altLang="ru-RU" sz="1600"/>
            </a:p>
          </p:txBody>
        </p:sp>
        <p:sp>
          <p:nvSpPr>
            <p:cNvPr id="8202" name="Text Box 9"/>
            <p:cNvSpPr txBox="1">
              <a:spLocks noChangeArrowheads="1"/>
            </p:cNvSpPr>
            <p:nvPr/>
          </p:nvSpPr>
          <p:spPr bwMode="auto">
            <a:xfrm>
              <a:off x="7641" y="3104"/>
              <a:ext cx="1552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/>
                <a:t>11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/>
                <a:t>МДж</a:t>
              </a:r>
              <a:endParaRPr lang="ru-RU" altLang="ru-RU" sz="1600"/>
            </a:p>
          </p:txBody>
        </p:sp>
        <p:sp>
          <p:nvSpPr>
            <p:cNvPr id="8203" name="Line 10"/>
            <p:cNvSpPr>
              <a:spLocks noChangeShapeType="1"/>
            </p:cNvSpPr>
            <p:nvPr/>
          </p:nvSpPr>
          <p:spPr bwMode="auto">
            <a:xfrm flipH="1">
              <a:off x="3264" y="2825"/>
              <a:ext cx="2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4" name="Line 11"/>
            <p:cNvSpPr>
              <a:spLocks noChangeShapeType="1"/>
            </p:cNvSpPr>
            <p:nvPr/>
          </p:nvSpPr>
          <p:spPr bwMode="auto">
            <a:xfrm>
              <a:off x="4958" y="2825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Line 12"/>
            <p:cNvSpPr>
              <a:spLocks noChangeShapeType="1"/>
            </p:cNvSpPr>
            <p:nvPr/>
          </p:nvSpPr>
          <p:spPr bwMode="auto">
            <a:xfrm>
              <a:off x="6652" y="2825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Line 13"/>
            <p:cNvSpPr>
              <a:spLocks noChangeShapeType="1"/>
            </p:cNvSpPr>
            <p:nvPr/>
          </p:nvSpPr>
          <p:spPr bwMode="auto">
            <a:xfrm>
              <a:off x="8488" y="2825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Text Box 14"/>
            <p:cNvSpPr txBox="1">
              <a:spLocks noChangeArrowheads="1"/>
            </p:cNvSpPr>
            <p:nvPr/>
          </p:nvSpPr>
          <p:spPr bwMode="auto">
            <a:xfrm>
              <a:off x="2558" y="4079"/>
              <a:ext cx="6635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b="1" dirty="0">
                  <a:solidFill>
                    <a:srgbClr val="446226"/>
                  </a:solidFill>
                </a:rPr>
                <a:t>ВОЗМОЖНАЯ ПРОДУКТИВНОСТЬ, кг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 dirty="0">
                <a:solidFill>
                  <a:srgbClr val="446226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 dirty="0">
                <a:solidFill>
                  <a:srgbClr val="446226"/>
                </a:solidFill>
              </a:endParaRPr>
            </a:p>
          </p:txBody>
        </p:sp>
        <p:sp>
          <p:nvSpPr>
            <p:cNvPr id="8208" name="Text Box 15"/>
            <p:cNvSpPr txBox="1">
              <a:spLocks noChangeArrowheads="1"/>
            </p:cNvSpPr>
            <p:nvPr/>
          </p:nvSpPr>
          <p:spPr bwMode="auto">
            <a:xfrm>
              <a:off x="2558" y="4776"/>
              <a:ext cx="1411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b="1" dirty="0"/>
                <a:t>2000-2500</a:t>
              </a:r>
            </a:p>
          </p:txBody>
        </p:sp>
        <p:sp>
          <p:nvSpPr>
            <p:cNvPr id="8209" name="Text Box 16"/>
            <p:cNvSpPr txBox="1">
              <a:spLocks noChangeArrowheads="1"/>
            </p:cNvSpPr>
            <p:nvPr/>
          </p:nvSpPr>
          <p:spPr bwMode="auto">
            <a:xfrm>
              <a:off x="4252" y="4776"/>
              <a:ext cx="1411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b="1"/>
                <a:t>3000-3500</a:t>
              </a:r>
            </a:p>
          </p:txBody>
        </p:sp>
        <p:sp>
          <p:nvSpPr>
            <p:cNvPr id="8210" name="Text Box 17"/>
            <p:cNvSpPr txBox="1">
              <a:spLocks noChangeArrowheads="1"/>
            </p:cNvSpPr>
            <p:nvPr/>
          </p:nvSpPr>
          <p:spPr bwMode="auto">
            <a:xfrm>
              <a:off x="5947" y="4776"/>
              <a:ext cx="1411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b="1"/>
                <a:t>4000-5000</a:t>
              </a:r>
            </a:p>
          </p:txBody>
        </p:sp>
        <p:sp>
          <p:nvSpPr>
            <p:cNvPr id="8211" name="Text Box 18"/>
            <p:cNvSpPr txBox="1">
              <a:spLocks noChangeArrowheads="1"/>
            </p:cNvSpPr>
            <p:nvPr/>
          </p:nvSpPr>
          <p:spPr bwMode="auto">
            <a:xfrm>
              <a:off x="7641" y="4776"/>
              <a:ext cx="1552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b="1"/>
                <a:t>6000-7000</a:t>
              </a:r>
            </a:p>
          </p:txBody>
        </p:sp>
        <p:sp>
          <p:nvSpPr>
            <p:cNvPr id="8212" name="Line 19"/>
            <p:cNvSpPr>
              <a:spLocks noChangeShapeType="1"/>
            </p:cNvSpPr>
            <p:nvPr/>
          </p:nvSpPr>
          <p:spPr bwMode="auto">
            <a:xfrm>
              <a:off x="3264" y="4497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Line 20"/>
            <p:cNvSpPr>
              <a:spLocks noChangeShapeType="1"/>
            </p:cNvSpPr>
            <p:nvPr/>
          </p:nvSpPr>
          <p:spPr bwMode="auto">
            <a:xfrm>
              <a:off x="4958" y="4497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Line 21"/>
            <p:cNvSpPr>
              <a:spLocks noChangeShapeType="1"/>
            </p:cNvSpPr>
            <p:nvPr/>
          </p:nvSpPr>
          <p:spPr bwMode="auto">
            <a:xfrm>
              <a:off x="6652" y="4497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Line 22"/>
            <p:cNvSpPr>
              <a:spLocks noChangeShapeType="1"/>
            </p:cNvSpPr>
            <p:nvPr/>
          </p:nvSpPr>
          <p:spPr bwMode="auto">
            <a:xfrm>
              <a:off x="8488" y="4497"/>
              <a:ext cx="1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Line 23"/>
            <p:cNvSpPr>
              <a:spLocks noChangeShapeType="1"/>
            </p:cNvSpPr>
            <p:nvPr/>
          </p:nvSpPr>
          <p:spPr bwMode="auto">
            <a:xfrm>
              <a:off x="3264" y="3800"/>
              <a:ext cx="2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Line 24"/>
            <p:cNvSpPr>
              <a:spLocks noChangeShapeType="1"/>
            </p:cNvSpPr>
            <p:nvPr/>
          </p:nvSpPr>
          <p:spPr bwMode="auto">
            <a:xfrm>
              <a:off x="4958" y="3800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Line 25"/>
            <p:cNvSpPr>
              <a:spLocks noChangeShapeType="1"/>
            </p:cNvSpPr>
            <p:nvPr/>
          </p:nvSpPr>
          <p:spPr bwMode="auto">
            <a:xfrm>
              <a:off x="6652" y="3800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Line 26"/>
            <p:cNvSpPr>
              <a:spLocks noChangeShapeType="1"/>
            </p:cNvSpPr>
            <p:nvPr/>
          </p:nvSpPr>
          <p:spPr bwMode="auto">
            <a:xfrm>
              <a:off x="8488" y="3800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96" name="AutoShape 28"/>
          <p:cNvSpPr>
            <a:spLocks noChangeArrowheads="1"/>
          </p:cNvSpPr>
          <p:nvPr/>
        </p:nvSpPr>
        <p:spPr bwMode="auto">
          <a:xfrm>
            <a:off x="3006968" y="6057899"/>
            <a:ext cx="4774223" cy="708215"/>
          </a:xfrm>
          <a:prstGeom prst="curvedUpArrow">
            <a:avLst>
              <a:gd name="adj1" fmla="val 1020000"/>
              <a:gd name="adj2" fmla="val 2040000"/>
              <a:gd name="adj3" fmla="val 33333"/>
            </a:avLst>
          </a:prstGeom>
          <a:solidFill>
            <a:srgbClr val="44622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8" name="Прямоугольник 27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2263" y="849101"/>
            <a:ext cx="11659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ВЛИЯНИЕ КАЧЕСТВА КОРМОВ НА МОЛОЧНУЮ ПРОДУКТИВНОСТЬ КОРОВ </a:t>
            </a:r>
          </a:p>
        </p:txBody>
      </p:sp>
    </p:spTree>
    <p:extLst>
      <p:ext uri="{BB962C8B-B14F-4D97-AF65-F5344CB8AC3E}">
        <p14:creationId xmlns:p14="http://schemas.microsoft.com/office/powerpoint/2010/main" val="1407854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0387" name="Group 5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71356623"/>
              </p:ext>
            </p:extLst>
          </p:nvPr>
        </p:nvGraphicFramePr>
        <p:xfrm>
          <a:off x="677009" y="1980386"/>
          <a:ext cx="11191804" cy="4772105"/>
        </p:xfrm>
        <a:graphic>
          <a:graphicData uri="http://schemas.openxmlformats.org/drawingml/2006/table">
            <a:tbl>
              <a:tblPr/>
              <a:tblGrid>
                <a:gridCol w="5428802">
                  <a:extLst>
                    <a:ext uri="{9D8B030D-6E8A-4147-A177-3AD203B41FA5}">
                      <a16:colId xmlns:a16="http://schemas.microsoft.com/office/drawing/2014/main" xmlns="" val="2398319036"/>
                    </a:ext>
                  </a:extLst>
                </a:gridCol>
                <a:gridCol w="1309597">
                  <a:extLst>
                    <a:ext uri="{9D8B030D-6E8A-4147-A177-3AD203B41FA5}">
                      <a16:colId xmlns:a16="http://schemas.microsoft.com/office/drawing/2014/main" xmlns="" val="2323828765"/>
                    </a:ext>
                  </a:extLst>
                </a:gridCol>
                <a:gridCol w="1309597">
                  <a:extLst>
                    <a:ext uri="{9D8B030D-6E8A-4147-A177-3AD203B41FA5}">
                      <a16:colId xmlns:a16="http://schemas.microsoft.com/office/drawing/2014/main" xmlns="" val="3989934503"/>
                    </a:ext>
                  </a:extLst>
                </a:gridCol>
                <a:gridCol w="1307654">
                  <a:extLst>
                    <a:ext uri="{9D8B030D-6E8A-4147-A177-3AD203B41FA5}">
                      <a16:colId xmlns:a16="http://schemas.microsoft.com/office/drawing/2014/main" xmlns="" val="3444985168"/>
                    </a:ext>
                  </a:extLst>
                </a:gridCol>
                <a:gridCol w="1836154">
                  <a:extLst>
                    <a:ext uri="{9D8B030D-6E8A-4147-A177-3AD203B41FA5}">
                      <a16:colId xmlns:a16="http://schemas.microsoft.com/office/drawing/2014/main" xmlns="" val="1689846778"/>
                    </a:ext>
                  </a:extLst>
                </a:gridCol>
              </a:tblGrid>
              <a:tr h="69922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Концентрация энергии в сухом в-</a:t>
                      </a:r>
                      <a:r>
                        <a:rPr kumimoji="0" lang="ru-RU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ве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объемистых кормов, МДж/кг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1222524"/>
                  </a:ext>
                </a:extLst>
              </a:tr>
              <a:tr h="359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62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62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62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62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3354913"/>
                  </a:ext>
                </a:extLst>
              </a:tr>
              <a:tr h="5682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Максимальное суточное потребление СВ, кг/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ж.м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 500-550 кг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62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62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62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62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0219673"/>
                  </a:ext>
                </a:extLst>
              </a:tr>
              <a:tr h="3496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Потребление ОЭ, МДж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81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120</a:t>
                      </a:r>
                      <a:endParaRPr kumimoji="0" lang="ru-RU" alt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165</a:t>
                      </a:r>
                      <a:endParaRPr kumimoji="0" lang="ru-RU" alt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16882670"/>
                  </a:ext>
                </a:extLst>
              </a:tr>
              <a:tr h="4324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Возможный максимальный суточный удой, кг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3,3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21,3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31950558"/>
                  </a:ext>
                </a:extLst>
              </a:tr>
              <a:tr h="3954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Затраты энергии на поддержание жизни, %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76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7211920"/>
                  </a:ext>
                </a:extLst>
              </a:tr>
              <a:tr h="3954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Затраты энергии на производство продукции, %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85703881"/>
                  </a:ext>
                </a:extLst>
              </a:tr>
              <a:tr h="3496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Затраты СВ на 1 кг молока, кг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2,7</a:t>
                      </a:r>
                      <a:endParaRPr kumimoji="0" lang="ru-RU" alt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1,1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49139195"/>
                  </a:ext>
                </a:extLst>
              </a:tr>
              <a:tr h="3496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Затраты ОЭ на 1 кг молока, МДж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24,5</a:t>
                      </a:r>
                      <a:endParaRPr kumimoji="0" lang="ru-RU" alt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10,9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7,7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8220492"/>
                  </a:ext>
                </a:extLst>
              </a:tr>
              <a:tr h="5805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Потребность в концентратах, кг/кг молока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Возможный суточный удой, кг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62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1,0-1,2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62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0,2- 0,3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21,3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15333715"/>
                  </a:ext>
                </a:extLst>
              </a:tr>
            </a:tbl>
          </a:graphicData>
        </a:graphic>
      </p:graphicFrame>
      <p:sp>
        <p:nvSpPr>
          <p:cNvPr id="9267" name="AutoShape 53"/>
          <p:cNvSpPr>
            <a:spLocks noChangeArrowheads="1"/>
          </p:cNvSpPr>
          <p:nvPr/>
        </p:nvSpPr>
        <p:spPr bwMode="auto">
          <a:xfrm>
            <a:off x="10578664" y="1772331"/>
            <a:ext cx="1131887" cy="153988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" name="Прямоугольник 5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2263" y="849101"/>
            <a:ext cx="11659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ВЛИЯНИЕ КАЧЕСТВА ОБЪЕМИСТЫХ КОРМОВ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 ЭКОНОМИКУ ПРОИЗВОДСТВА МОЛОКА </a:t>
            </a:r>
          </a:p>
        </p:txBody>
      </p:sp>
    </p:spTree>
    <p:extLst>
      <p:ext uri="{BB962C8B-B14F-4D97-AF65-F5344CB8AC3E}">
        <p14:creationId xmlns:p14="http://schemas.microsoft.com/office/powerpoint/2010/main" val="165726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605846"/>
              </p:ext>
            </p:extLst>
          </p:nvPr>
        </p:nvGraphicFramePr>
        <p:xfrm>
          <a:off x="729759" y="1947721"/>
          <a:ext cx="11139053" cy="4778613"/>
        </p:xfrm>
        <a:graphic>
          <a:graphicData uri="http://schemas.openxmlformats.org/drawingml/2006/table">
            <a:tbl>
              <a:tblPr firstRow="1" firstCol="1" bandRow="1"/>
              <a:tblGrid>
                <a:gridCol w="2417620">
                  <a:extLst>
                    <a:ext uri="{9D8B030D-6E8A-4147-A177-3AD203B41FA5}">
                      <a16:colId xmlns:a16="http://schemas.microsoft.com/office/drawing/2014/main" xmlns="" val="1701408819"/>
                    </a:ext>
                  </a:extLst>
                </a:gridCol>
                <a:gridCol w="1931135">
                  <a:extLst>
                    <a:ext uri="{9D8B030D-6E8A-4147-A177-3AD203B41FA5}">
                      <a16:colId xmlns:a16="http://schemas.microsoft.com/office/drawing/2014/main" xmlns="" val="209556251"/>
                    </a:ext>
                  </a:extLst>
                </a:gridCol>
                <a:gridCol w="1776186">
                  <a:extLst>
                    <a:ext uri="{9D8B030D-6E8A-4147-A177-3AD203B41FA5}">
                      <a16:colId xmlns:a16="http://schemas.microsoft.com/office/drawing/2014/main" xmlns="" val="4018255319"/>
                    </a:ext>
                  </a:extLst>
                </a:gridCol>
                <a:gridCol w="1776186">
                  <a:extLst>
                    <a:ext uri="{9D8B030D-6E8A-4147-A177-3AD203B41FA5}">
                      <a16:colId xmlns:a16="http://schemas.microsoft.com/office/drawing/2014/main" xmlns="" val="4226556315"/>
                    </a:ext>
                  </a:extLst>
                </a:gridCol>
                <a:gridCol w="1618963">
                  <a:extLst>
                    <a:ext uri="{9D8B030D-6E8A-4147-A177-3AD203B41FA5}">
                      <a16:colId xmlns:a16="http://schemas.microsoft.com/office/drawing/2014/main" xmlns="" val="2942786290"/>
                    </a:ext>
                  </a:extLst>
                </a:gridCol>
                <a:gridCol w="1618963">
                  <a:extLst>
                    <a:ext uri="{9D8B030D-6E8A-4147-A177-3AD203B41FA5}">
                      <a16:colId xmlns:a16="http://schemas.microsoft.com/office/drawing/2014/main" xmlns="" val="2192342251"/>
                    </a:ext>
                  </a:extLst>
                </a:gridCol>
              </a:tblGrid>
              <a:tr h="27993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Удой молока от коровы в сутки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Требуется СВ, кг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1 кг сухового вещества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7564655"/>
                  </a:ext>
                </a:extLst>
              </a:tr>
              <a:tr h="7139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ЧЭЛ, </a:t>
                      </a: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МДж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ОЭ, МДж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Крахмал, сахар, г 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Сырой протеин, г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6822536"/>
                  </a:ext>
                </a:extLst>
              </a:tr>
              <a:tr h="279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&gt;24 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7,3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12,10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7464270"/>
                  </a:ext>
                </a:extLst>
              </a:tr>
              <a:tr h="279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23,0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7,1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117,76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9982917"/>
                  </a:ext>
                </a:extLst>
              </a:tr>
              <a:tr h="279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21,5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6,9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11,37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068537"/>
                  </a:ext>
                </a:extLst>
              </a:tr>
              <a:tr h="279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20,0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6,7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10,92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0311393"/>
                  </a:ext>
                </a:extLst>
              </a:tr>
              <a:tr h="279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18,0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10,69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4921839"/>
                  </a:ext>
                </a:extLst>
              </a:tr>
              <a:tr h="279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16,0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6,3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10,41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8045848"/>
                  </a:ext>
                </a:extLst>
              </a:tr>
              <a:tr h="279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14,5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5,9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9,69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1854446"/>
                  </a:ext>
                </a:extLst>
              </a:tr>
              <a:tr h="279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12,5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5,6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9,16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2855805"/>
                  </a:ext>
                </a:extLst>
              </a:tr>
              <a:tr h="559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4-6 недель до отела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11,0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5,1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8,29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80412291"/>
                  </a:ext>
                </a:extLst>
              </a:tr>
              <a:tr h="477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нед. до отела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6,2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10,08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105511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2263" y="849101"/>
            <a:ext cx="11659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КОНЦЕНТРАЦИЯ ЭНЕРГИИ В ПИТАТЕЛЬНЫХ ВЕЩЕСТВАХ </a:t>
            </a:r>
          </a:p>
        </p:txBody>
      </p:sp>
    </p:spTree>
    <p:extLst>
      <p:ext uri="{BB962C8B-B14F-4D97-AF65-F5344CB8AC3E}">
        <p14:creationId xmlns:p14="http://schemas.microsoft.com/office/powerpoint/2010/main" val="3710217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6600825" y="3068638"/>
            <a:ext cx="647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2"/>
                </a:solidFill>
              </a:rPr>
              <a:t/>
            </a:r>
            <a:br>
              <a:rPr lang="ru-RU" altLang="ru-RU" sz="1800">
                <a:solidFill>
                  <a:schemeClr val="tx2"/>
                </a:solidFill>
              </a:rPr>
            </a:br>
            <a:endParaRPr lang="ru-RU" altLang="ru-RU" sz="180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2263" y="849101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СТРУКТУРА КОРМОВ В РАЦИОНЕ 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411472"/>
              </p:ext>
            </p:extLst>
          </p:nvPr>
        </p:nvGraphicFramePr>
        <p:xfrm>
          <a:off x="902765" y="1651000"/>
          <a:ext cx="10731412" cy="4444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1408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1838" y="1828802"/>
            <a:ext cx="8666162" cy="466053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446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 УСЛ. ГОЛОВУ ИЗ РАСЧЕТА</a:t>
            </a:r>
          </a:p>
          <a:p>
            <a:pPr marL="0" indent="0" algn="ctr">
              <a:buNone/>
              <a:defRPr/>
            </a:pPr>
            <a:r>
              <a:rPr lang="ru-RU" altLang="ru-RU" b="1" dirty="0" smtClean="0">
                <a:solidFill>
                  <a:srgbClr val="446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КГ СУХОГО ВЕЩЕСТВА  (СВ) Концентрация обменной энергии 10 МДж/</a:t>
            </a:r>
            <a:r>
              <a:rPr lang="ru-RU" altLang="ru-RU" b="1" dirty="0" err="1" smtClean="0">
                <a:solidFill>
                  <a:srgbClr val="446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кгСВ</a:t>
            </a:r>
            <a:endParaRPr lang="ru-RU" altLang="ru-RU" b="1" dirty="0" smtClean="0">
              <a:solidFill>
                <a:srgbClr val="4462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кг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1,3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365 ДНЕЙ = 5694 кг СВ/год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5694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548,3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УСЛ.ГОЛ = 3122,0 тыс.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446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ЗЕЛЕНОЙ МАССЫ:</a:t>
            </a:r>
          </a:p>
          <a:p>
            <a:pPr algn="ctr" eaLnBrk="1" hangingPunct="1">
              <a:defRPr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ВЛАЖНОСТЬЮ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60 % - 4059 тыс.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СЕНАЖ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75% - 3746 тыс.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СИЛОС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15%- 661 тыс.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СЕНО</a:t>
            </a: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0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380" y="5207000"/>
            <a:ext cx="2891660" cy="165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37" y="5198208"/>
            <a:ext cx="2830513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2263" y="849101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РАСЧЕТ ПОТРЕБНОСТИ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 ОСНОВНЫХ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КОРМАХ </a:t>
            </a:r>
          </a:p>
        </p:txBody>
      </p:sp>
    </p:spTree>
    <p:extLst>
      <p:ext uri="{BB962C8B-B14F-4D97-AF65-F5344CB8AC3E}">
        <p14:creationId xmlns:p14="http://schemas.microsoft.com/office/powerpoint/2010/main" val="16893669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2051</TotalTime>
  <Words>1280</Words>
  <Application>Microsoft Office PowerPoint</Application>
  <PresentationFormat>Произвольный</PresentationFormat>
  <Paragraphs>629</Paragraphs>
  <Slides>24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Качество зеленой массы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Nazipova</dc:creator>
  <cp:lastModifiedBy>Pressa</cp:lastModifiedBy>
  <cp:revision>353</cp:revision>
  <cp:lastPrinted>2020-05-28T05:19:34Z</cp:lastPrinted>
  <dcterms:created xsi:type="dcterms:W3CDTF">2020-04-29T10:08:20Z</dcterms:created>
  <dcterms:modified xsi:type="dcterms:W3CDTF">2020-05-28T07:37:37Z</dcterms:modified>
</cp:coreProperties>
</file>