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  <p:sldMasterId id="2147483783" r:id="rId2"/>
    <p:sldMasterId id="2147483795" r:id="rId3"/>
  </p:sldMasterIdLst>
  <p:notesMasterIdLst>
    <p:notesMasterId r:id="rId49"/>
  </p:notesMasterIdLst>
  <p:handoutMasterIdLst>
    <p:handoutMasterId r:id="rId50"/>
  </p:handoutMasterIdLst>
  <p:sldIdLst>
    <p:sldId id="959" r:id="rId4"/>
    <p:sldId id="1063" r:id="rId5"/>
    <p:sldId id="1023" r:id="rId6"/>
    <p:sldId id="1065" r:id="rId7"/>
    <p:sldId id="1059" r:id="rId8"/>
    <p:sldId id="1062" r:id="rId9"/>
    <p:sldId id="1060" r:id="rId10"/>
    <p:sldId id="1017" r:id="rId11"/>
    <p:sldId id="1018" r:id="rId12"/>
    <p:sldId id="1092" r:id="rId13"/>
    <p:sldId id="1093" r:id="rId14"/>
    <p:sldId id="1094" r:id="rId15"/>
    <p:sldId id="1040" r:id="rId16"/>
    <p:sldId id="1069" r:id="rId17"/>
    <p:sldId id="1072" r:id="rId18"/>
    <p:sldId id="1073" r:id="rId19"/>
    <p:sldId id="1074" r:id="rId20"/>
    <p:sldId id="1096" r:id="rId21"/>
    <p:sldId id="1071" r:id="rId22"/>
    <p:sldId id="1091" r:id="rId23"/>
    <p:sldId id="1084" r:id="rId24"/>
    <p:sldId id="1020" r:id="rId25"/>
    <p:sldId id="1021" r:id="rId26"/>
    <p:sldId id="1075" r:id="rId27"/>
    <p:sldId id="1041" r:id="rId28"/>
    <p:sldId id="1027" r:id="rId29"/>
    <p:sldId id="1085" r:id="rId30"/>
    <p:sldId id="1076" r:id="rId31"/>
    <p:sldId id="1043" r:id="rId32"/>
    <p:sldId id="1077" r:id="rId33"/>
    <p:sldId id="977" r:id="rId34"/>
    <p:sldId id="1078" r:id="rId35"/>
    <p:sldId id="1028" r:id="rId36"/>
    <p:sldId id="1081" r:id="rId37"/>
    <p:sldId id="1082" r:id="rId38"/>
    <p:sldId id="1035" r:id="rId39"/>
    <p:sldId id="1079" r:id="rId40"/>
    <p:sldId id="1080" r:id="rId41"/>
    <p:sldId id="1090" r:id="rId42"/>
    <p:sldId id="1095" r:id="rId43"/>
    <p:sldId id="1029" r:id="rId44"/>
    <p:sldId id="1022" r:id="rId45"/>
    <p:sldId id="1088" r:id="rId46"/>
    <p:sldId id="1089" r:id="rId47"/>
    <p:sldId id="1083" r:id="rId48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5D"/>
    <a:srgbClr val="31B146"/>
    <a:srgbClr val="ACA800"/>
    <a:srgbClr val="E7E200"/>
    <a:srgbClr val="C2CEB3"/>
    <a:srgbClr val="01923E"/>
    <a:srgbClr val="FFFFFF"/>
    <a:srgbClr val="DFA889"/>
    <a:srgbClr val="33CC33"/>
    <a:srgbClr val="D4D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129" autoAdjust="0"/>
    <p:restoredTop sz="89049" autoAdjust="0"/>
  </p:normalViewPr>
  <p:slideViewPr>
    <p:cSldViewPr snapToGrid="0" showGuides="1">
      <p:cViewPr varScale="1">
        <p:scale>
          <a:sx n="108" d="100"/>
          <a:sy n="108" d="100"/>
        </p:scale>
        <p:origin x="85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9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J:\YandexDisk\&#1044;&#1086;&#1082;&#1091;&#1084;&#1077;&#1085;&#1090;&#1099;\&#1055;&#1088;&#1077;&#1079;&#1077;&#1085;&#1090;&#1072;&#1094;&#1080;&#1080;\&#1050;&#1086;&#1083;&#1083;&#1077;&#1075;&#1080;&#1103;%202018\&#1082;&#1086;&#1083;&#1083;&#1077;&#1075;&#1080;&#1103;%20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валовой сбор в зерноединицах, млн. т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1B14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CD-44CF-87DA-34B0EC32EDC8}"/>
              </c:ext>
            </c:extLst>
          </c:dPt>
          <c:dPt>
            <c:idx val="1"/>
            <c:invertIfNegative val="0"/>
            <c:bubble3D val="0"/>
            <c:spPr>
              <a:solidFill>
                <a:srgbClr val="31B14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6CD-44CF-87DA-34B0EC32EDC8}"/>
              </c:ext>
            </c:extLst>
          </c:dPt>
          <c:dPt>
            <c:idx val="2"/>
            <c:invertIfNegative val="0"/>
            <c:bubble3D val="0"/>
            <c:spPr>
              <a:solidFill>
                <a:srgbClr val="31B14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6CD-44CF-87DA-34B0EC32EDC8}"/>
              </c:ext>
            </c:extLst>
          </c:dPt>
          <c:dPt>
            <c:idx val="3"/>
            <c:invertIfNegative val="0"/>
            <c:bubble3D val="0"/>
            <c:spPr>
              <a:solidFill>
                <a:srgbClr val="31B14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6CD-44CF-87DA-34B0EC32EDC8}"/>
              </c:ext>
            </c:extLst>
          </c:dPt>
          <c:dPt>
            <c:idx val="4"/>
            <c:invertIfNegative val="0"/>
            <c:bubble3D val="0"/>
            <c:spPr>
              <a:solidFill>
                <a:srgbClr val="31B14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6CD-44CF-87DA-34B0EC32EDC8}"/>
              </c:ext>
            </c:extLst>
          </c:dPt>
          <c:dPt>
            <c:idx val="5"/>
            <c:invertIfNegative val="0"/>
            <c:bubble3D val="0"/>
            <c:spPr>
              <a:solidFill>
                <a:srgbClr val="31B14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C4-41B5-9FA2-7A9A40D1BCF7}"/>
              </c:ext>
            </c:extLst>
          </c:dPt>
          <c:dPt>
            <c:idx val="6"/>
            <c:invertIfNegative val="0"/>
            <c:bubble3D val="0"/>
            <c:spPr>
              <a:pattFill prst="sphere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27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9C4-41B5-9FA2-7A9A40D1BC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5.9</c:v>
                </c:pt>
                <c:pt idx="1">
                  <c:v>6.6</c:v>
                </c:pt>
                <c:pt idx="2">
                  <c:v>7.1</c:v>
                </c:pt>
                <c:pt idx="3">
                  <c:v>8.6</c:v>
                </c:pt>
                <c:pt idx="4">
                  <c:v>6.8</c:v>
                </c:pt>
                <c:pt idx="5">
                  <c:v>7.6</c:v>
                </c:pt>
                <c:pt idx="6" formatCode="0.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9C4-41B5-9FA2-7A9A40D1BC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-38"/>
        <c:axId val="51074944"/>
        <c:axId val="51079424"/>
      </c:barChart>
      <c:catAx>
        <c:axId val="5107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51079424"/>
        <c:crosses val="autoZero"/>
        <c:auto val="1"/>
        <c:lblAlgn val="ctr"/>
        <c:lblOffset val="100"/>
        <c:noMultiLvlLbl val="0"/>
      </c:catAx>
      <c:valAx>
        <c:axId val="51079424"/>
        <c:scaling>
          <c:orientation val="minMax"/>
          <c:max val="1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51074944"/>
        <c:crosses val="autoZero"/>
        <c:crossBetween val="between"/>
        <c:majorUnit val="5"/>
        <c:minorUnit val="1"/>
      </c:valAx>
    </c:plotArea>
    <c:plotVisOnly val="1"/>
    <c:dispBlanksAs val="gap"/>
    <c:showDLblsOverMax val="0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BCA05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1-4F8D-AF54-731FCACE270C}"/>
              </c:ext>
            </c:extLst>
          </c:dPt>
          <c:dPt>
            <c:idx val="1"/>
            <c:invertIfNegative val="0"/>
            <c:bubble3D val="0"/>
            <c:spPr>
              <a:solidFill>
                <a:srgbClr val="01923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9DB-468F-82CD-079641F72B93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103.2</c:v>
                </c:pt>
                <c:pt idx="1">
                  <c:v>119.3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DB-468F-82CD-079641F72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"/>
        <c:overlap val="60"/>
        <c:axId val="54894976"/>
        <c:axId val="54896512"/>
      </c:barChart>
      <c:catAx>
        <c:axId val="54894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896512"/>
        <c:crosses val="autoZero"/>
        <c:auto val="1"/>
        <c:lblAlgn val="ctr"/>
        <c:lblOffset val="100"/>
        <c:noMultiLvlLbl val="0"/>
      </c:catAx>
      <c:valAx>
        <c:axId val="548965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48949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057165340427977E-2"/>
          <c:y val="3.0237447292796107E-3"/>
          <c:w val="0.9638856693191441"/>
          <c:h val="0.8081072072265118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rgbClr val="BCA05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1035780719056653E-4"/>
                  <c:y val="-5.41564071600345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F4-429A-BECE-3EDA7F521CA0}"/>
                </c:ext>
              </c:extLst>
            </c:dLbl>
            <c:dLbl>
              <c:idx val="1"/>
              <c:layout>
                <c:manualLayout>
                  <c:x val="3.0094927908204666E-17"/>
                  <c:y val="3.0237447292796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F4-429A-BECE-3EDA7F521CA0}"/>
                </c:ext>
              </c:extLst>
            </c:dLbl>
            <c:dLbl>
              <c:idx val="3"/>
              <c:layout>
                <c:manualLayout>
                  <c:x val="0"/>
                  <c:y val="3.0237447292796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F4-429A-BECE-3EDA7F521C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19.600000000000001</c:v>
                </c:pt>
                <c:pt idx="1">
                  <c:v>27.5</c:v>
                </c:pt>
                <c:pt idx="2" formatCode="0.0">
                  <c:v>32</c:v>
                </c:pt>
                <c:pt idx="3" formatCode="0.0">
                  <c:v>30.8</c:v>
                </c:pt>
                <c:pt idx="4">
                  <c:v>34.700000000000003</c:v>
                </c:pt>
                <c:pt idx="5">
                  <c:v>38.6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4B-4A0F-9582-9690D222C4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solidFill>
              <a:srgbClr val="01923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51.2</c:v>
                </c:pt>
                <c:pt idx="1">
                  <c:v>58.4</c:v>
                </c:pt>
                <c:pt idx="2">
                  <c:v>62.7</c:v>
                </c:pt>
                <c:pt idx="3">
                  <c:v>64.400000000000006</c:v>
                </c:pt>
                <c:pt idx="4">
                  <c:v>64.2</c:v>
                </c:pt>
                <c:pt idx="5">
                  <c:v>74.2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A4B-4A0F-9582-9690D222C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52192768"/>
        <c:axId val="52194304"/>
      </c:barChart>
      <c:catAx>
        <c:axId val="5219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52194304"/>
        <c:crosses val="autoZero"/>
        <c:auto val="1"/>
        <c:lblAlgn val="ctr"/>
        <c:lblOffset val="0"/>
        <c:noMultiLvlLbl val="0"/>
      </c:catAx>
      <c:valAx>
        <c:axId val="52194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19276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1.8602499489112769E-2"/>
          <c:y val="0.91020611698307885"/>
          <c:w val="0.39030068476338459"/>
          <c:h val="7.16513217573909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458538385826774E-2"/>
          <c:y val="0.17155609425927898"/>
          <c:w val="0.93635396161417328"/>
          <c:h val="0.6991376946408778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68</c:v>
                </c:pt>
                <c:pt idx="1">
                  <c:v>73</c:v>
                </c:pt>
                <c:pt idx="2">
                  <c:v>78</c:v>
                </c:pt>
                <c:pt idx="3">
                  <c:v>83</c:v>
                </c:pt>
                <c:pt idx="4">
                  <c:v>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38E-4949-9519-76D269953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17312"/>
        <c:axId val="82735488"/>
      </c:lineChart>
      <c:catAx>
        <c:axId val="82717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2735488"/>
        <c:crosses val="autoZero"/>
        <c:auto val="1"/>
        <c:lblAlgn val="ctr"/>
        <c:lblOffset val="100"/>
        <c:noMultiLvlLbl val="0"/>
      </c:catAx>
      <c:valAx>
        <c:axId val="82735488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271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ц/га</c:v>
                </c:pt>
              </c:strCache>
            </c:strRef>
          </c:tx>
          <c:spPr>
            <a:solidFill>
              <a:srgbClr val="01923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Сид. пар</c:v>
                </c:pt>
                <c:pt idx="1">
                  <c:v>Горох</c:v>
                </c:pt>
                <c:pt idx="2">
                  <c:v>Одн.травы</c:v>
                </c:pt>
                <c:pt idx="3">
                  <c:v>Ячмень</c:v>
                </c:pt>
                <c:pt idx="4">
                  <c:v>Оз. Пшеница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4</c:v>
                </c:pt>
                <c:pt idx="1">
                  <c:v>3.9</c:v>
                </c:pt>
                <c:pt idx="2">
                  <c:v>3.8</c:v>
                </c:pt>
                <c:pt idx="3">
                  <c:v>2.5</c:v>
                </c:pt>
                <c:pt idx="4">
                  <c:v>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D7-40EB-8D53-B863551D05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98840960"/>
        <c:axId val="98842496"/>
      </c:barChart>
      <c:catAx>
        <c:axId val="98840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98842496"/>
        <c:crosses val="autoZero"/>
        <c:auto val="1"/>
        <c:lblAlgn val="ctr"/>
        <c:lblOffset val="100"/>
        <c:noMultiLvlLbl val="0"/>
      </c:catAx>
      <c:valAx>
        <c:axId val="9884249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988409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>
          <a:latin typeface="+mj-lt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ц/га</c:v>
                </c:pt>
              </c:strCache>
            </c:strRef>
          </c:tx>
          <c:spPr>
            <a:solidFill>
              <a:srgbClr val="BCA05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24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Горох</c:v>
                </c:pt>
                <c:pt idx="1">
                  <c:v>Люцерна</c:v>
                </c:pt>
                <c:pt idx="2">
                  <c:v>Злаковые травы</c:v>
                </c:pt>
                <c:pt idx="3">
                  <c:v>Ячмень</c:v>
                </c:pt>
                <c:pt idx="4">
                  <c:v>Яровая Пшеница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3</c:v>
                </c:pt>
                <c:pt idx="1">
                  <c:v>2.9</c:v>
                </c:pt>
                <c:pt idx="2">
                  <c:v>2.5</c:v>
                </c:pt>
                <c:pt idx="3">
                  <c:v>2.2000000000000002</c:v>
                </c:pt>
                <c:pt idx="4">
                  <c:v>2.1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EE-435B-A169-452866E794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98875264"/>
        <c:axId val="98876800"/>
      </c:barChart>
      <c:catAx>
        <c:axId val="98875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98876800"/>
        <c:crosses val="autoZero"/>
        <c:auto val="1"/>
        <c:lblAlgn val="ctr"/>
        <c:lblOffset val="100"/>
        <c:noMultiLvlLbl val="0"/>
      </c:catAx>
      <c:valAx>
        <c:axId val="9887680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988752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58457332412419E-2"/>
          <c:y val="6.255332363719554E-2"/>
          <c:w val="0.26883125501533744"/>
          <c:h val="0.87315012769312439"/>
        </c:manualLayout>
      </c:layout>
      <c:pieChart>
        <c:varyColors val="1"/>
        <c:ser>
          <c:idx val="0"/>
          <c:order val="0"/>
          <c:explosion val="3"/>
          <c:dPt>
            <c:idx val="0"/>
            <c:bubble3D val="0"/>
            <c:explosion val="32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3FE-4FF3-BAB0-5AACC135B229}"/>
              </c:ext>
            </c:extLst>
          </c:dPt>
          <c:dPt>
            <c:idx val="1"/>
            <c:bubble3D val="0"/>
            <c:explosion val="25"/>
            <c:spPr>
              <a:solidFill>
                <a:srgbClr val="FFCC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3FE-4FF3-BAB0-5AACC135B229}"/>
              </c:ext>
            </c:extLst>
          </c:dPt>
          <c:dPt>
            <c:idx val="2"/>
            <c:bubble3D val="0"/>
            <c:explosion val="15"/>
            <c:extLst xmlns:c16r2="http://schemas.microsoft.com/office/drawing/2015/06/chart">
              <c:ext xmlns:c16="http://schemas.microsoft.com/office/drawing/2014/chart" uri="{C3380CC4-5D6E-409C-BE32-E72D297353CC}">
                <c16:uniqueId val="{00000004-A3FE-4FF3-BAB0-5AACC135B229}"/>
              </c:ext>
            </c:extLst>
          </c:dPt>
          <c:dPt>
            <c:idx val="3"/>
            <c:bubble3D val="0"/>
            <c:explosion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3FE-4FF3-BAB0-5AACC135B229}"/>
              </c:ext>
            </c:extLst>
          </c:dPt>
          <c:dPt>
            <c:idx val="4"/>
            <c:bubble3D val="0"/>
            <c:explosion val="0"/>
            <c:spPr>
              <a:solidFill>
                <a:schemeClr val="accent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3FE-4FF3-BAB0-5AACC135B229}"/>
              </c:ext>
            </c:extLst>
          </c:dPt>
          <c:cat>
            <c:strRef>
              <c:f>'баланс в динамике'!$L$147:$P$148</c:f>
              <c:strCache>
                <c:ptCount val="5"/>
                <c:pt idx="0">
                  <c:v>Сильнокислые</c:v>
                </c:pt>
                <c:pt idx="1">
                  <c:v>Среднекислые</c:v>
                </c:pt>
                <c:pt idx="2">
                  <c:v>Слабокислые</c:v>
                </c:pt>
                <c:pt idx="3">
                  <c:v>Близкие к нейтральной</c:v>
                </c:pt>
                <c:pt idx="4">
                  <c:v>Нейтральные</c:v>
                </c:pt>
              </c:strCache>
            </c:strRef>
          </c:cat>
          <c:val>
            <c:numRef>
              <c:f>'баланс в динамике'!$L$149:$P$149</c:f>
              <c:numCache>
                <c:formatCode>0.0</c:formatCode>
                <c:ptCount val="5"/>
                <c:pt idx="0">
                  <c:v>34.300000000000004</c:v>
                </c:pt>
                <c:pt idx="1">
                  <c:v>262.60000000000002</c:v>
                </c:pt>
                <c:pt idx="2">
                  <c:v>1101.1999999999998</c:v>
                </c:pt>
                <c:pt idx="3">
                  <c:v>769.8</c:v>
                </c:pt>
                <c:pt idx="4">
                  <c:v>993.9000000000002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3FE-4FF3-BAB0-5AACC135B2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40"/>
      </c:pieChart>
    </c:plotArea>
    <c:legend>
      <c:legendPos val="r"/>
      <c:layout>
        <c:manualLayout>
          <c:xMode val="edge"/>
          <c:yMode val="edge"/>
          <c:x val="0.59847816070676485"/>
          <c:y val="7.0306137352708589E-2"/>
          <c:w val="0.38572293287970905"/>
          <c:h val="0.89967900647517351"/>
        </c:manualLayout>
      </c:layout>
      <c:overlay val="0"/>
      <c:txPr>
        <a:bodyPr/>
        <a:lstStyle/>
        <a:p>
          <a:pPr rtl="0">
            <a:defRPr sz="1400" b="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 b="1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0.35356</cdr:x>
      <cdr:y>0.31751</cdr:y>
    </cdr:from>
    <cdr:to>
      <cdr:x>0.622</cdr:x>
      <cdr:y>0.64452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76435" y="671735"/>
          <a:ext cx="1576536" cy="691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44%</a:t>
          </a:r>
        </a:p>
        <a:p xmlns:a="http://schemas.openxmlformats.org/drawingml/2006/main">
          <a:pPr algn="ctr"/>
          <a:r>
            <a:rPr lang="ru-RU" sz="1400" b="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кислых почв</a:t>
          </a:r>
          <a:endParaRPr lang="ru-RU" sz="1400" b="0" dirty="0">
            <a:solidFill>
              <a:srgbClr val="FF0000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6" y="12"/>
            <a:ext cx="2930523" cy="496967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78" y="12"/>
            <a:ext cx="2930521" cy="496967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r">
              <a:defRPr sz="1200"/>
            </a:lvl1pPr>
          </a:lstStyle>
          <a:p>
            <a:fld id="{4C58D488-F5B3-405A-8E8E-120FA6DE6A52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6" y="9443976"/>
            <a:ext cx="2930523" cy="496967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78" y="9443976"/>
            <a:ext cx="2930521" cy="496967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r">
              <a:defRPr sz="1200"/>
            </a:lvl1pPr>
          </a:lstStyle>
          <a:p>
            <a:fld id="{18D694FC-21DA-4FB5-8580-66EA71E99E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473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" y="12"/>
            <a:ext cx="2930523" cy="496967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78" y="12"/>
            <a:ext cx="2930521" cy="496967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r">
              <a:defRPr sz="1200"/>
            </a:lvl1pPr>
          </a:lstStyle>
          <a:p>
            <a:fld id="{BBFA6C56-2A64-4089-BAE3-4EA59C255D26}" type="datetimeFigureOut">
              <a:rPr lang="ru-RU" smtClean="0"/>
              <a:pPr/>
              <a:t>21.07.2020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46125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6" tIns="45637" rIns="91276" bIns="4563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87" y="4721988"/>
            <a:ext cx="5408613" cy="4474292"/>
          </a:xfrm>
          <a:prstGeom prst="rect">
            <a:avLst/>
          </a:prstGeom>
        </p:spPr>
        <p:txBody>
          <a:bodyPr vert="horz" lIns="91276" tIns="45637" rIns="91276" bIns="4563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" y="9443976"/>
            <a:ext cx="2930523" cy="496967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78" y="9443976"/>
            <a:ext cx="2930521" cy="496967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r">
              <a:defRPr sz="1200"/>
            </a:lvl1pPr>
          </a:lstStyle>
          <a:p>
            <a:fld id="{692472F7-48B4-41CE-AC68-1E02AFB233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091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" y="0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7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0"/>
                        <a:ext cx="215979" cy="16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191" descr="Sberbank_russian"/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7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04468" y="2729269"/>
            <a:ext cx="6714779" cy="482440"/>
          </a:xfrm>
          <a:prstGeom prst="rect">
            <a:avLst/>
          </a:prstGeom>
        </p:spPr>
        <p:txBody>
          <a:bodyPr lIns="91407" tIns="45705" rIns="91407" bIns="45705" anchor="t"/>
          <a:lstStyle>
            <a:lvl1pPr>
              <a:defRPr sz="3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zh-CN" noProof="0" smtClean="0"/>
              <a:t>Click to edit Master title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7226654" y="5223866"/>
            <a:ext cx="2384405" cy="430887"/>
          </a:xfrm>
        </p:spPr>
        <p:txBody>
          <a:bodyPr>
            <a:sp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zh-CN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870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10" y="375826"/>
            <a:ext cx="9144540" cy="283411"/>
          </a:xfrm>
          <a:prstGeom prst="rect">
            <a:avLst/>
          </a:prstGeom>
        </p:spPr>
        <p:txBody>
          <a:bodyPr lIns="91407" tIns="45705" rIns="91407" bIns="457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4EFC214-7A46-4431-96E1-FC9776093D82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348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21471" y="379021"/>
            <a:ext cx="370357" cy="2858851"/>
          </a:xfrm>
          <a:prstGeom prst="rect">
            <a:avLst/>
          </a:prstGeom>
        </p:spPr>
        <p:txBody>
          <a:bodyPr vert="eaVert" lIns="91407" tIns="45705" rIns="91407" bIns="457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1994" y="379021"/>
            <a:ext cx="6652145" cy="2858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E227B06-6E40-42A8-AC3C-8693D8753A86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334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2043160" y="1718550"/>
            <a:ext cx="8442609" cy="1256112"/>
          </a:xfrm>
        </p:spPr>
        <p:txBody>
          <a:bodyPr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161985" y="6614570"/>
            <a:ext cx="11261131" cy="157014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ru-RU" dirty="0" smtClean="0"/>
              <a:t>ИСТОЧНИК: источник</a:t>
            </a:r>
          </a:p>
        </p:txBody>
      </p:sp>
      <p:sp>
        <p:nvSpPr>
          <p:cNvPr id="13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161985" y="6376148"/>
            <a:ext cx="11261131" cy="157014"/>
          </a:xfrm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ru-RU" dirty="0" smtClean="0"/>
              <a:t>1 Сноска</a:t>
            </a:r>
          </a:p>
        </p:txBody>
      </p:sp>
      <p:sp>
        <p:nvSpPr>
          <p:cNvPr id="10" name="Title Placeholder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61986" y="511725"/>
            <a:ext cx="9222292" cy="27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49536"/>
                </a:solidFill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4086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434E1-A20E-4583-9BCA-FDA14FC72B6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33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FEE9-C29E-400E-8A88-8FA62399D7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11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31B4-8C76-4EDE-BA7F-05F5645E0B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877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D57F-CE9A-47A8-93C2-1D605E2384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16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50913-B44F-47B2-AC37-644BC84B16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78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88EB-0EFC-4AC0-9438-B88C70797B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634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CAB-AB2C-4840-B0BE-2F6C3B6D71B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C:\Users\user\Desktop\Презентация Э.А. Зарипова\Слайд1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57" y="0"/>
            <a:ext cx="499114" cy="685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37" y="28625"/>
            <a:ext cx="1170873" cy="8781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228" y="241805"/>
            <a:ext cx="1217520" cy="4346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03331" y="241805"/>
            <a:ext cx="4156010" cy="492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dirty="0" smtClean="0">
                <a:solidFill>
                  <a:srgbClr val="AC9054"/>
                </a:solidFill>
              </a:rPr>
              <a:t>Министерство сельского хозяйства</a:t>
            </a:r>
          </a:p>
          <a:p>
            <a:pPr>
              <a:lnSpc>
                <a:spcPct val="70000"/>
              </a:lnSpc>
            </a:pPr>
            <a:r>
              <a:rPr lang="ru-RU" dirty="0" smtClean="0">
                <a:solidFill>
                  <a:srgbClr val="AC9054"/>
                </a:solidFill>
              </a:rPr>
              <a:t>и продовольствия Республики Татарстан</a:t>
            </a:r>
            <a:endParaRPr lang="ru-RU" dirty="0">
              <a:solidFill>
                <a:srgbClr val="AC90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5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10" y="375826"/>
            <a:ext cx="9144540" cy="283411"/>
          </a:xfrm>
          <a:prstGeom prst="rect">
            <a:avLst/>
          </a:prstGeom>
        </p:spPr>
        <p:txBody>
          <a:bodyPr lIns="91407" tIns="45705" rIns="91407" bIns="457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4629113-190E-4C09-BE49-613DE8B4CDE2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9104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A7E15-C528-4CC7-AE6D-9D26D4EC9F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16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C7B4-D4D4-4D18-92CC-7941D94072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0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5E4D-C6B2-41C8-B298-35907A969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10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E45D5-1CE9-41E9-8573-26D0134A4E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80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5D3D4DD-FD1D-45E8-B92D-EE6B97E0D2AD}" type="datetime1">
              <a:rPr lang="ru-RU" smtClean="0">
                <a:solidFill>
                  <a:srgbClr val="04617B">
                    <a:shade val="90000"/>
                  </a:srgbClr>
                </a:solidFill>
              </a:rPr>
              <a:t>21.07.2020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4EE4866-38FB-46EB-BD6A-040DA04F87EE}" type="slidenum">
              <a:rPr lang="ru-RU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04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90182-0408-419B-830F-548BFEA6E2C0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21.07.2020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203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9EABE-A8E2-4EF0-BCB9-CFAFED58281B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21.07.2020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66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1858C-B6D2-4BED-A8DD-79D61CDE5543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21.07.2020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37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CDDC7-8C76-4718-AADE-43E5C49117F2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21.07.2020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409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0988C-5434-4E5A-A13A-8E017A469DF0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21.07.2020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1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497" y="4407514"/>
            <a:ext cx="10362660" cy="599395"/>
          </a:xfrm>
          <a:prstGeom prst="rect">
            <a:avLst/>
          </a:prstGeom>
        </p:spPr>
        <p:txBody>
          <a:bodyPr lIns="91407" tIns="45705" rIns="91407" bIns="45705" anchor="t"/>
          <a:lstStyle>
            <a:lvl1pPr algn="l">
              <a:defRPr sz="4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497" y="2907443"/>
            <a:ext cx="10362660" cy="149988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8815" indent="0">
              <a:buNone/>
              <a:defRPr sz="1800"/>
            </a:lvl2pPr>
            <a:lvl3pPr marL="917709" indent="0">
              <a:buNone/>
              <a:defRPr sz="1600"/>
            </a:lvl3pPr>
            <a:lvl4pPr marL="1376577" indent="0">
              <a:buNone/>
              <a:defRPr sz="1400"/>
            </a:lvl4pPr>
            <a:lvl5pPr marL="1835437" indent="0">
              <a:buNone/>
              <a:defRPr sz="1400"/>
            </a:lvl5pPr>
            <a:lvl6pPr marL="2294299" indent="0">
              <a:buNone/>
              <a:defRPr sz="1400"/>
            </a:lvl6pPr>
            <a:lvl7pPr marL="2753159" indent="0">
              <a:buNone/>
              <a:defRPr sz="1400"/>
            </a:lvl7pPr>
            <a:lvl8pPr marL="3212019" indent="0">
              <a:buNone/>
              <a:defRPr sz="1400"/>
            </a:lvl8pPr>
            <a:lvl9pPr marL="367087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F24C079-9F80-4676-9251-87B7148D89A1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0087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25A25-A4B7-4117-8BB1-E42005237B16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21.07.2020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355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29CD-F00A-422E-9D79-8E43DF6396F9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21.07.2020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387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2B4167-3196-4271-8253-48F5B06C1E5C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21.07.2020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300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2D90B4-851F-4B30-9304-BE35E5990F2A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21.07.2020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415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99CCF-A830-485C-BF3A-EBC74215640A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21.07.2020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934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93F4F-42A4-489B-A38B-1C10D0CEB808}" type="datetime1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21.07.2020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83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10" y="375826"/>
            <a:ext cx="9144540" cy="283411"/>
          </a:xfrm>
          <a:prstGeom prst="rect">
            <a:avLst/>
          </a:prstGeom>
        </p:spPr>
        <p:txBody>
          <a:bodyPr lIns="91407" tIns="45705" rIns="91407" bIns="457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76262" y="1990667"/>
            <a:ext cx="2822841" cy="124720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6407" y="1990667"/>
            <a:ext cx="2822843" cy="124720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7256F83-DBC1-4397-8451-8A7FD2C17BBF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629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060" y="1133868"/>
            <a:ext cx="10973880" cy="283411"/>
          </a:xfrm>
          <a:prstGeom prst="rect">
            <a:avLst/>
          </a:prstGeom>
        </p:spPr>
        <p:txBody>
          <a:bodyPr lIns="91407" tIns="45705" rIns="91407" bIns="45705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091" y="1535541"/>
            <a:ext cx="5386509" cy="639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8815" indent="0">
              <a:buNone/>
              <a:defRPr sz="2000" b="1"/>
            </a:lvl2pPr>
            <a:lvl3pPr marL="917709" indent="0">
              <a:buNone/>
              <a:defRPr sz="1800" b="1"/>
            </a:lvl3pPr>
            <a:lvl4pPr marL="1376577" indent="0">
              <a:buNone/>
              <a:defRPr sz="1600" b="1"/>
            </a:lvl4pPr>
            <a:lvl5pPr marL="1835437" indent="0">
              <a:buNone/>
              <a:defRPr sz="1600" b="1"/>
            </a:lvl5pPr>
            <a:lvl6pPr marL="2294299" indent="0">
              <a:buNone/>
              <a:defRPr sz="1600" b="1"/>
            </a:lvl6pPr>
            <a:lvl7pPr marL="2753159" indent="0">
              <a:buNone/>
              <a:defRPr sz="1600" b="1"/>
            </a:lvl7pPr>
            <a:lvl8pPr marL="3212019" indent="0">
              <a:buNone/>
              <a:defRPr sz="1600" b="1"/>
            </a:lvl8pPr>
            <a:lvl9pPr marL="36708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091" y="2175319"/>
            <a:ext cx="5386509" cy="39505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271" y="1535541"/>
            <a:ext cx="5388669" cy="6398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8815" indent="0">
              <a:buNone/>
              <a:defRPr sz="2000" b="1"/>
            </a:lvl2pPr>
            <a:lvl3pPr marL="917709" indent="0">
              <a:buNone/>
              <a:defRPr sz="1800" b="1"/>
            </a:lvl3pPr>
            <a:lvl4pPr marL="1376577" indent="0">
              <a:buNone/>
              <a:defRPr sz="1600" b="1"/>
            </a:lvl4pPr>
            <a:lvl5pPr marL="1835437" indent="0">
              <a:buNone/>
              <a:defRPr sz="1600" b="1"/>
            </a:lvl5pPr>
            <a:lvl6pPr marL="2294299" indent="0">
              <a:buNone/>
              <a:defRPr sz="1600" b="1"/>
            </a:lvl6pPr>
            <a:lvl7pPr marL="2753159" indent="0">
              <a:buNone/>
              <a:defRPr sz="1600" b="1"/>
            </a:lvl7pPr>
            <a:lvl8pPr marL="3212019" indent="0">
              <a:buNone/>
              <a:defRPr sz="1600" b="1"/>
            </a:lvl8pPr>
            <a:lvl9pPr marL="36708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4271" y="2175319"/>
            <a:ext cx="5388669" cy="39505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EDCF510-2779-4100-A795-B5F4ED39BB2D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8000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210" y="375826"/>
            <a:ext cx="9144540" cy="283411"/>
          </a:xfrm>
          <a:prstGeom prst="rect">
            <a:avLst/>
          </a:prstGeom>
        </p:spPr>
        <p:txBody>
          <a:bodyPr lIns="91407" tIns="45705" rIns="91407" bIns="4570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2136F51-D19E-4535-8CE4-41AEBEAEF19F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8707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06E1E49-ACF1-49AA-9C1B-EC5BB171B6C3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30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060" y="1136799"/>
            <a:ext cx="4010725" cy="298327"/>
          </a:xfrm>
          <a:prstGeom prst="rect">
            <a:avLst/>
          </a:prstGeom>
        </p:spPr>
        <p:txBody>
          <a:bodyPr lIns="91407" tIns="45705" rIns="91407" bIns="45705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673" y="273746"/>
            <a:ext cx="6816289" cy="5852139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060" y="1435100"/>
            <a:ext cx="4010725" cy="4690781"/>
          </a:xfrm>
        </p:spPr>
        <p:txBody>
          <a:bodyPr/>
          <a:lstStyle>
            <a:lvl1pPr marL="0" indent="0">
              <a:buNone/>
              <a:defRPr sz="1400"/>
            </a:lvl1pPr>
            <a:lvl2pPr marL="458815" indent="0">
              <a:buNone/>
              <a:defRPr sz="1200"/>
            </a:lvl2pPr>
            <a:lvl3pPr marL="917709" indent="0">
              <a:buNone/>
              <a:defRPr sz="1000"/>
            </a:lvl3pPr>
            <a:lvl4pPr marL="1376577" indent="0">
              <a:buNone/>
              <a:defRPr sz="900"/>
            </a:lvl4pPr>
            <a:lvl5pPr marL="1835437" indent="0">
              <a:buNone/>
              <a:defRPr sz="900"/>
            </a:lvl5pPr>
            <a:lvl6pPr marL="2294299" indent="0">
              <a:buNone/>
              <a:defRPr sz="900"/>
            </a:lvl6pPr>
            <a:lvl7pPr marL="2753159" indent="0">
              <a:buNone/>
              <a:defRPr sz="900"/>
            </a:lvl7pPr>
            <a:lvl8pPr marL="3212019" indent="0">
              <a:buNone/>
              <a:defRPr sz="900"/>
            </a:lvl8pPr>
            <a:lvl9pPr marL="36708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D80B04-FE98-48D4-84E2-6DC52AA33BEB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180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725" y="5069555"/>
            <a:ext cx="7315200" cy="298327"/>
          </a:xfrm>
          <a:prstGeom prst="rect">
            <a:avLst/>
          </a:prstGeom>
        </p:spPr>
        <p:txBody>
          <a:bodyPr lIns="91407" tIns="45705" rIns="91407" bIns="45705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725" y="612265"/>
            <a:ext cx="7315200" cy="4115772"/>
          </a:xfrm>
        </p:spPr>
        <p:txBody>
          <a:bodyPr/>
          <a:lstStyle>
            <a:lvl1pPr marL="0" indent="0">
              <a:buNone/>
              <a:defRPr sz="3300"/>
            </a:lvl1pPr>
            <a:lvl2pPr marL="458815" indent="0">
              <a:buNone/>
              <a:defRPr sz="2900"/>
            </a:lvl2pPr>
            <a:lvl3pPr marL="917709" indent="0">
              <a:buNone/>
              <a:defRPr sz="2400"/>
            </a:lvl3pPr>
            <a:lvl4pPr marL="1376577" indent="0">
              <a:buNone/>
              <a:defRPr sz="2000"/>
            </a:lvl4pPr>
            <a:lvl5pPr marL="1835437" indent="0">
              <a:buNone/>
              <a:defRPr sz="2000"/>
            </a:lvl5pPr>
            <a:lvl6pPr marL="2294299" indent="0">
              <a:buNone/>
              <a:defRPr sz="2000"/>
            </a:lvl6pPr>
            <a:lvl7pPr marL="2753159" indent="0">
              <a:buNone/>
              <a:defRPr sz="2000"/>
            </a:lvl7pPr>
            <a:lvl8pPr marL="3212019" indent="0">
              <a:buNone/>
              <a:defRPr sz="2000"/>
            </a:lvl8pPr>
            <a:lvl9pPr marL="3670879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725" y="5367836"/>
            <a:ext cx="7315200" cy="805015"/>
          </a:xfrm>
        </p:spPr>
        <p:txBody>
          <a:bodyPr/>
          <a:lstStyle>
            <a:lvl1pPr marL="0" indent="0">
              <a:buNone/>
              <a:defRPr sz="1400"/>
            </a:lvl1pPr>
            <a:lvl2pPr marL="458815" indent="0">
              <a:buNone/>
              <a:defRPr sz="1200"/>
            </a:lvl2pPr>
            <a:lvl3pPr marL="917709" indent="0">
              <a:buNone/>
              <a:defRPr sz="1000"/>
            </a:lvl3pPr>
            <a:lvl4pPr marL="1376577" indent="0">
              <a:buNone/>
              <a:defRPr sz="900"/>
            </a:lvl4pPr>
            <a:lvl5pPr marL="1835437" indent="0">
              <a:buNone/>
              <a:defRPr sz="900"/>
            </a:lvl5pPr>
            <a:lvl6pPr marL="2294299" indent="0">
              <a:buNone/>
              <a:defRPr sz="900"/>
            </a:lvl6pPr>
            <a:lvl7pPr marL="2753159" indent="0">
              <a:buNone/>
              <a:defRPr sz="900"/>
            </a:lvl7pPr>
            <a:lvl8pPr marL="3212019" indent="0">
              <a:buNone/>
              <a:defRPr sz="900"/>
            </a:lvl8pPr>
            <a:lvl9pPr marL="36708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EB0F5E5-7C97-4B3E-A1BA-D3E2489CC27F}" type="slidenum">
              <a:rPr lang="ru-RU"/>
              <a:pPr>
                <a:defRPr/>
              </a:pPr>
              <a:t>‹#›</a:t>
            </a:fld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372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McK 1. On-page tracker" hidden="1"/>
          <p:cNvSpPr>
            <a:spLocks noChangeArrowheads="1"/>
          </p:cNvSpPr>
          <p:nvPr/>
        </p:nvSpPr>
        <p:spPr bwMode="auto">
          <a:xfrm>
            <a:off x="162219" y="3240"/>
            <a:ext cx="612347" cy="153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0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032" name="McK 3. Unit of measure" hidden="1"/>
          <p:cNvSpPr txBox="1">
            <a:spLocks noChangeArrowheads="1"/>
          </p:cNvSpPr>
          <p:nvPr/>
        </p:nvSpPr>
        <p:spPr bwMode="auto">
          <a:xfrm>
            <a:off x="161985" y="792056"/>
            <a:ext cx="4973989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 smtClean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512005" name="McK Slide Elements"/>
          <p:cNvGrpSpPr>
            <a:grpSpLocks/>
          </p:cNvGrpSpPr>
          <p:nvPr/>
        </p:nvGrpSpPr>
        <p:grpSpPr bwMode="auto">
          <a:xfrm>
            <a:off x="161985" y="6265172"/>
            <a:ext cx="11630453" cy="432472"/>
            <a:chOff x="75" y="3868"/>
            <a:chExt cx="5385" cy="267"/>
          </a:xfrm>
        </p:grpSpPr>
        <p:sp>
          <p:nvSpPr>
            <p:cNvPr id="1151" name="McK 4. Footnote" hidden="1"/>
            <p:cNvSpPr txBox="1">
              <a:spLocks noChangeArrowheads="1"/>
            </p:cNvSpPr>
            <p:nvPr userDrawn="1"/>
          </p:nvSpPr>
          <p:spPr bwMode="auto">
            <a:xfrm>
              <a:off x="75" y="3868"/>
              <a:ext cx="5385" cy="9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dirty="0" smtClean="0">
                  <a:solidFill>
                    <a:srgbClr val="000000"/>
                  </a:solidFill>
                </a:rPr>
                <a:t>1 Сноска</a:t>
              </a:r>
            </a:p>
          </p:txBody>
        </p:sp>
        <p:sp>
          <p:nvSpPr>
            <p:cNvPr id="1154" name="McK 5. Source" hidden="1"/>
            <p:cNvSpPr>
              <a:spLocks noChangeArrowheads="1"/>
            </p:cNvSpPr>
            <p:nvPr userDrawn="1"/>
          </p:nvSpPr>
          <p:spPr bwMode="auto">
            <a:xfrm>
              <a:off x="75" y="4040"/>
              <a:ext cx="4323" cy="9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ctr">
              <a:spAutoFit/>
            </a:bodyPr>
            <a:lstStyle/>
            <a:p>
              <a:pPr marL="783894" indent="-783894" defTabSz="898597" fontAlgn="base">
                <a:spcBef>
                  <a:spcPct val="0"/>
                </a:spcBef>
                <a:spcAft>
                  <a:spcPct val="0"/>
                </a:spcAft>
                <a:tabLst>
                  <a:tab pos="782296" algn="l"/>
                </a:tabLst>
                <a:defRPr/>
              </a:pPr>
              <a:r>
                <a:rPr lang="ru-RU" sz="1000" dirty="0">
                  <a:solidFill>
                    <a:srgbClr val="000000"/>
                  </a:solidFill>
                </a:rPr>
                <a:t>ИСТОЧНИК: источник</a:t>
              </a:r>
            </a:p>
          </p:txBody>
        </p:sp>
      </p:grpSp>
      <p:grpSp>
        <p:nvGrpSpPr>
          <p:cNvPr id="512006" name="ACET" hidden="1"/>
          <p:cNvGrpSpPr>
            <a:grpSpLocks/>
          </p:cNvGrpSpPr>
          <p:nvPr/>
        </p:nvGrpSpPr>
        <p:grpSpPr bwMode="auto">
          <a:xfrm>
            <a:off x="1976220" y="1158139"/>
            <a:ext cx="5801189" cy="510218"/>
            <a:chOff x="915" y="715"/>
            <a:chExt cx="2686" cy="315"/>
          </a:xfrm>
        </p:grpSpPr>
        <p:cxnSp>
          <p:nvCxnSpPr>
            <p:cNvPr id="512017" name="AutoShape 249" hidden="1"/>
            <p:cNvCxnSpPr>
              <a:cxnSpLocks noChangeShapeType="1"/>
              <a:stCxn id="1274" idx="4"/>
              <a:endCxn id="1274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74" name="AutoShape 250" hidden="1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>
                  <a:solidFill>
                    <a:srgbClr val="000000"/>
                  </a:solidFill>
                </a:rPr>
                <a:t>Название документа</a:t>
              </a:r>
            </a:p>
            <a:p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1304" name="Rectangle 28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745147" y="6598841"/>
            <a:ext cx="265655" cy="1554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defTabSz="914070" fontAlgn="base">
              <a:spcBef>
                <a:spcPct val="0"/>
              </a:spcBef>
              <a:spcAft>
                <a:spcPct val="0"/>
              </a:spcAft>
              <a:defRPr/>
            </a:pPr>
            <a:fld id="{71AB364B-99C2-4464-BD2B-7D82AD7F4198}" type="slidenum">
              <a:rPr lang="ru-RU" smtClean="0"/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fld id="{9F557764-5AF6-40E1-9141-591630B2B9F8}" type="slidenum">
              <a:rPr lang="ru-RU" smtClean="0"/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12008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6213" y="1990667"/>
            <a:ext cx="5853024" cy="124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318" name="doc id"/>
          <p:cNvSpPr>
            <a:spLocks noChangeArrowheads="1"/>
          </p:cNvSpPr>
          <p:nvPr/>
        </p:nvSpPr>
        <p:spPr bwMode="auto">
          <a:xfrm>
            <a:off x="10995492" y="37255"/>
            <a:ext cx="894152" cy="1247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/>
          <a:p>
            <a:pPr algn="r" defTabSz="89859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>
              <a:solidFill>
                <a:srgbClr val="000000"/>
              </a:solidFill>
            </a:endParaRPr>
          </a:p>
        </p:txBody>
      </p:sp>
      <p:pic>
        <p:nvPicPr>
          <p:cNvPr id="512010" name="Picture 338" descr="Сбербанк России. Всегда рядом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24" r="6099" b="7909"/>
          <a:stretch>
            <a:fillRect/>
          </a:stretch>
        </p:blipFill>
        <p:spPr bwMode="auto">
          <a:xfrm>
            <a:off x="9306545" y="93946"/>
            <a:ext cx="2760208" cy="51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011" name="Группа 14"/>
          <p:cNvGrpSpPr>
            <a:grpSpLocks/>
          </p:cNvGrpSpPr>
          <p:nvPr/>
        </p:nvGrpSpPr>
        <p:grpSpPr bwMode="auto">
          <a:xfrm>
            <a:off x="161986" y="701388"/>
            <a:ext cx="11965221" cy="43733"/>
            <a:chOff x="273050" y="888717"/>
            <a:chExt cx="9400377" cy="36000"/>
          </a:xfrm>
        </p:grpSpPr>
        <p:cxnSp>
          <p:nvCxnSpPr>
            <p:cNvPr id="8" name="Прямая соединительная линия 12"/>
            <p:cNvCxnSpPr/>
            <p:nvPr userDrawn="1"/>
          </p:nvCxnSpPr>
          <p:spPr>
            <a:xfrm>
              <a:off x="273050" y="908050"/>
              <a:ext cx="9359900" cy="1588"/>
            </a:xfrm>
            <a:prstGeom prst="line">
              <a:avLst/>
            </a:prstGeom>
            <a:ln w="50800" cap="flat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ый треугольник 13"/>
            <p:cNvSpPr/>
            <p:nvPr userDrawn="1"/>
          </p:nvSpPr>
          <p:spPr>
            <a:xfrm flipH="1">
              <a:off x="9602161" y="888717"/>
              <a:ext cx="71266" cy="36000"/>
            </a:xfrm>
            <a:prstGeom prst="rtTriangl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70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12012" name="Группа 15"/>
          <p:cNvGrpSpPr>
            <a:grpSpLocks/>
          </p:cNvGrpSpPr>
          <p:nvPr/>
        </p:nvGrpSpPr>
        <p:grpSpPr bwMode="auto">
          <a:xfrm>
            <a:off x="161986" y="6731662"/>
            <a:ext cx="11965221" cy="43735"/>
            <a:chOff x="273050" y="888717"/>
            <a:chExt cx="9400377" cy="36000"/>
          </a:xfrm>
        </p:grpSpPr>
        <p:cxnSp>
          <p:nvCxnSpPr>
            <p:cNvPr id="11" name="Прямая соединительная линия 16"/>
            <p:cNvCxnSpPr/>
            <p:nvPr userDrawn="1"/>
          </p:nvCxnSpPr>
          <p:spPr>
            <a:xfrm>
              <a:off x="273050" y="908050"/>
              <a:ext cx="9359900" cy="1588"/>
            </a:xfrm>
            <a:prstGeom prst="line">
              <a:avLst/>
            </a:prstGeom>
            <a:ln w="50800" cap="flat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ямоугольный треугольник 17"/>
            <p:cNvSpPr/>
            <p:nvPr userDrawn="1"/>
          </p:nvSpPr>
          <p:spPr>
            <a:xfrm flipH="1">
              <a:off x="9602161" y="888717"/>
              <a:ext cx="71266" cy="36000"/>
            </a:xfrm>
            <a:prstGeom prst="rtTriangl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70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72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98597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+mj-lt"/>
          <a:ea typeface="+mj-ea"/>
          <a:cs typeface="+mj-cs"/>
        </a:defRPr>
      </a:lvl1pPr>
      <a:lvl2pPr algn="l" defTabSz="898597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2pPr>
      <a:lvl3pPr algn="l" defTabSz="898597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3pPr>
      <a:lvl4pPr algn="l" defTabSz="898597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4pPr>
      <a:lvl5pPr algn="l" defTabSz="898597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5pPr>
      <a:lvl6pPr marL="458815" algn="l" defTabSz="898597" rtl="0" fontAlgn="base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6pPr>
      <a:lvl7pPr marL="917709" algn="l" defTabSz="898597" rtl="0" fontAlgn="base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7pPr>
      <a:lvl8pPr marL="1376577" algn="l" defTabSz="898597" rtl="0" fontAlgn="base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8pPr>
      <a:lvl9pPr marL="1835437" algn="l" defTabSz="898597" rtl="0" fontAlgn="base">
        <a:lnSpc>
          <a:spcPct val="95000"/>
        </a:lnSpc>
        <a:spcBef>
          <a:spcPct val="0"/>
        </a:spcBef>
        <a:spcAft>
          <a:spcPct val="0"/>
        </a:spcAft>
        <a:defRPr sz="1900" b="1">
          <a:solidFill>
            <a:srgbClr val="00703C"/>
          </a:solidFill>
          <a:latin typeface="Arial" pitchFamily="34" charset="0"/>
        </a:defRPr>
      </a:lvl9pPr>
    </p:titleStyle>
    <p:bodyStyle>
      <a:lvl1pPr algn="l" defTabSz="898597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4381" indent="-192790" algn="l" defTabSz="898597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58815" indent="-262893" algn="l" defTabSz="898597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16594" indent="-156143" algn="l" defTabSz="898597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48833" indent="-130649" algn="l" defTabSz="898597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1207699" indent="-130649" algn="l" defTabSz="898597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6pPr>
      <a:lvl7pPr marL="1666554" indent="-130649" algn="l" defTabSz="898597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7pPr>
      <a:lvl8pPr marL="2125425" indent="-130649" algn="l" defTabSz="898597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8pPr>
      <a:lvl9pPr marL="2584280" indent="-130649" algn="l" defTabSz="898597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itchFamily="34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8815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7709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6577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5437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4299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53159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12019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879" algn="l" defTabSz="9177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C368-6053-4686-8F99-D9D871247085}" type="datetime1">
              <a:rPr lang="ru-RU" smtClean="0"/>
              <a:t>21.07.2020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70" fontAlgn="base">
              <a:spcBef>
                <a:spcPct val="0"/>
              </a:spcBef>
              <a:spcAft>
                <a:spcPct val="0"/>
              </a:spcAft>
              <a:defRPr/>
            </a:pPr>
            <a:fld id="{71AB364B-99C2-4464-BD2B-7D82AD7F4198}" type="slidenum">
              <a:rPr lang="ru-RU" smtClean="0"/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fld id="{9F557764-5AF6-40E1-9141-591630B2B9F8}" type="slidenum">
              <a:rPr lang="ru-RU" smtClean="0"/>
              <a:pPr defTabSz="9140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ru-RU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96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807" r:id="rId12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37" y="28625"/>
            <a:ext cx="1170873" cy="8781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228" y="241805"/>
            <a:ext cx="1217520" cy="43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3331" y="241805"/>
            <a:ext cx="4156010" cy="492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C90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Министерство сельского хозяйства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C90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продовольствия Республики Татарстан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AC905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10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jpeg"/><Relationship Id="rId5" Type="http://schemas.openxmlformats.org/officeDocument/2006/relationships/image" Target="http://www.syngenta.ru/images/cp/practicum/cereals/erysiphe.graminis.jpg" TargetMode="Externa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10" Type="http://schemas.openxmlformats.org/officeDocument/2006/relationships/image" Target="../media/image74.jpeg"/><Relationship Id="rId4" Type="http://schemas.openxmlformats.org/officeDocument/2006/relationships/image" Target="../media/image70.jpeg"/><Relationship Id="rId9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ksm_info@mail.ru" TargetMode="External"/><Relationship Id="rId2" Type="http://schemas.openxmlformats.org/officeDocument/2006/relationships/hyperlink" Target="mailto:secretar@tatagrohimservis.ru" TargetMode="External"/><Relationship Id="rId1" Type="http://schemas.openxmlformats.org/officeDocument/2006/relationships/slideLayout" Target="../slideLayouts/slideLayout31.xml"/><Relationship Id="rId4" Type="http://schemas.openxmlformats.org/officeDocument/2006/relationships/hyperlink" Target="mailto:tranzit-bp@mail.ru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6.xml"/><Relationship Id="rId5" Type="http://schemas.microsoft.com/office/2007/relationships/hdphoto" Target="../media/hdphoto9.wdp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E:\1\D\Фото БАЗА\фотоподборка\яровой рапс.jpe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14759" y="3863152"/>
            <a:ext cx="3351301" cy="218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 descr="E:\1\D\Фото БАЗА\фотоподборка\оформление  коридора\3_08_2011_3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0935" y="3863152"/>
            <a:ext cx="3269121" cy="2180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934718" y="1886987"/>
            <a:ext cx="1052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800" b="1" spc="5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3200" b="0" spc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ОСНОВНЫЕ МЕРОПРИЯТИЯ ПОВЫШЕНИЯ ОТДАЧИ ПАШНИ РЕСПУБЛИКИ ТАТАРСТАН</a:t>
            </a:r>
            <a:endParaRPr lang="ru-RU" sz="3200" b="0" spc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3231471"/>
            <a:ext cx="2109466" cy="28126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18" y="3231472"/>
            <a:ext cx="2109466" cy="281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92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8276" y="1149414"/>
            <a:ext cx="11322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ФОРМУЛА УРОЖАЯ ТЕКУЩЕГО ГОДА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116098"/>
              </p:ext>
            </p:extLst>
          </p:nvPr>
        </p:nvGraphicFramePr>
        <p:xfrm>
          <a:off x="1854200" y="2086252"/>
          <a:ext cx="9704528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6132">
                  <a:extLst>
                    <a:ext uri="{9D8B030D-6E8A-4147-A177-3AD203B41FA5}">
                      <a16:colId xmlns:a16="http://schemas.microsoft.com/office/drawing/2014/main" xmlns="" val="265140035"/>
                    </a:ext>
                  </a:extLst>
                </a:gridCol>
                <a:gridCol w="2426132">
                  <a:extLst>
                    <a:ext uri="{9D8B030D-6E8A-4147-A177-3AD203B41FA5}">
                      <a16:colId xmlns:a16="http://schemas.microsoft.com/office/drawing/2014/main" xmlns="" val="1901053964"/>
                    </a:ext>
                  </a:extLst>
                </a:gridCol>
                <a:gridCol w="2426132">
                  <a:extLst>
                    <a:ext uri="{9D8B030D-6E8A-4147-A177-3AD203B41FA5}">
                      <a16:colId xmlns:a16="http://schemas.microsoft.com/office/drawing/2014/main" xmlns="" val="1219367040"/>
                    </a:ext>
                  </a:extLst>
                </a:gridCol>
                <a:gridCol w="2426132">
                  <a:extLst>
                    <a:ext uri="{9D8B030D-6E8A-4147-A177-3AD203B41FA5}">
                      <a16:colId xmlns:a16="http://schemas.microsoft.com/office/drawing/2014/main" xmlns="" val="3435208672"/>
                    </a:ext>
                  </a:extLst>
                </a:gridCol>
              </a:tblGrid>
              <a:tr h="70191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Количество</a:t>
                      </a:r>
                      <a:r>
                        <a:rPr lang="ru-RU" sz="2400" baseline="0" dirty="0" smtClean="0"/>
                        <a:t> продуктивных колосьев, </a:t>
                      </a:r>
                      <a:r>
                        <a:rPr lang="ru-RU" sz="2400" baseline="0" dirty="0" err="1" smtClean="0"/>
                        <a:t>шт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Количество</a:t>
                      </a:r>
                      <a:r>
                        <a:rPr lang="ru-RU" sz="2400" baseline="0" dirty="0" smtClean="0"/>
                        <a:t> зерен в колосе, </a:t>
                      </a:r>
                      <a:r>
                        <a:rPr lang="ru-RU" sz="2400" baseline="0" dirty="0" err="1" smtClean="0"/>
                        <a:t>шт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Масса</a:t>
                      </a:r>
                      <a:r>
                        <a:rPr lang="ru-RU" sz="2400" baseline="0" dirty="0" smtClean="0"/>
                        <a:t> 1000 семян, </a:t>
                      </a:r>
                      <a:r>
                        <a:rPr lang="ru-RU" sz="2400" baseline="0" dirty="0" err="1" smtClean="0"/>
                        <a:t>гр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Урожай,</a:t>
                      </a:r>
                      <a:r>
                        <a:rPr lang="ru-RU" sz="2400" baseline="0" dirty="0" smtClean="0"/>
                        <a:t> ц/га</a:t>
                      </a:r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75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400" dirty="0" smtClean="0"/>
                        <a:t>Оптимальный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5175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520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38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7338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504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87465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285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52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975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253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7028231"/>
                  </a:ext>
                </a:extLst>
              </a:tr>
            </a:tbl>
          </a:graphicData>
        </a:graphic>
      </p:graphicFrame>
      <p:sp>
        <p:nvSpPr>
          <p:cNvPr id="4" name="Стрелка вправо 3"/>
          <p:cNvSpPr/>
          <p:nvPr/>
        </p:nvSpPr>
        <p:spPr>
          <a:xfrm rot="10800000">
            <a:off x="9072239" y="3355757"/>
            <a:ext cx="541536" cy="310717"/>
          </a:xfrm>
          <a:prstGeom prst="rightArrow">
            <a:avLst>
              <a:gd name="adj1" fmla="val 50000"/>
              <a:gd name="adj2" fmla="val 85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614518" y="3313180"/>
            <a:ext cx="117051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ru-RU" sz="16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69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276" y="1149414"/>
            <a:ext cx="11322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СОСТОЯНИЕ ПОЛЕЙ РЕСПУБЛИКИ ТАТАРСТАН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341" y="2768096"/>
            <a:ext cx="3067428" cy="40899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986" y="1570368"/>
            <a:ext cx="3067428" cy="40899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918" y="2734103"/>
            <a:ext cx="3092923" cy="41238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19" y="1570368"/>
            <a:ext cx="3092923" cy="412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8713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8276" y="1149414"/>
            <a:ext cx="11322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СОСТОЯНИЕ ПОЛЕЙ РЕСПУБЛИКИ ТАТАРСТАН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523" y="3065263"/>
            <a:ext cx="2844553" cy="3792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117" y="2649643"/>
            <a:ext cx="3159883" cy="4208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023" y="1870844"/>
            <a:ext cx="3106191" cy="41415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00" y="1870844"/>
            <a:ext cx="2938048" cy="39173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3405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93005" y="2977134"/>
            <a:ext cx="1908000" cy="720080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Предшественник</a:t>
            </a:r>
            <a:endParaRPr 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24640" y="2968021"/>
            <a:ext cx="1800000" cy="729193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Сроки сева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48275" y="2968021"/>
            <a:ext cx="2394857" cy="729193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Сбалансированное питание</a:t>
            </a:r>
            <a:endParaRPr 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19820" y="2968022"/>
            <a:ext cx="1800000" cy="720080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Подбор сорта</a:t>
            </a:r>
            <a:endParaRPr 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996508" y="2968021"/>
            <a:ext cx="1908000" cy="718154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Осенняя защита</a:t>
            </a:r>
          </a:p>
        </p:txBody>
      </p:sp>
      <p:pic>
        <p:nvPicPr>
          <p:cNvPr id="20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96271" y="4074020"/>
            <a:ext cx="1929029" cy="177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irbeika.ru/media/cache/8d/da/4f/78/dc/b5/8dda4f78dcb5ab7d400a542b4d39a20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0"/>
          <a:stretch/>
        </p:blipFill>
        <p:spPr bwMode="auto">
          <a:xfrm>
            <a:off x="7919821" y="4074020"/>
            <a:ext cx="1795680" cy="177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1\D\Фото БАЗА\фотоподборка\яровой рапс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3005" y="4074020"/>
            <a:ext cx="1908000" cy="1774098"/>
          </a:xfrm>
          <a:prstGeom prst="rect">
            <a:avLst/>
          </a:prstGeom>
          <a:noFill/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Picture 5" descr="C:\Users\user\Desktop\medium_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056" t="13646" r="25467" b="5221"/>
          <a:stretch/>
        </p:blipFill>
        <p:spPr bwMode="auto">
          <a:xfrm>
            <a:off x="5258004" y="4074020"/>
            <a:ext cx="2381046" cy="177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5438" y="1474079"/>
            <a:ext cx="3485142" cy="646331"/>
          </a:xfrm>
          <a:prstGeom prst="rect">
            <a:avLst/>
          </a:prstGeom>
          <a:solidFill>
            <a:srgbClr val="366000"/>
          </a:solidFill>
          <a:ln>
            <a:solidFill>
              <a:srgbClr val="366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СОСТАВЛЯЮЩИЕ УСПЕХА (НЕУДАЧИ) ОЗИМЫХ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057275" y="2790825"/>
            <a:ext cx="10696575" cy="0"/>
          </a:xfrm>
          <a:prstGeom prst="line">
            <a:avLst/>
          </a:prstGeom>
          <a:ln>
            <a:solidFill>
              <a:srgbClr val="36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 вниз 24"/>
          <p:cNvSpPr/>
          <p:nvPr/>
        </p:nvSpPr>
        <p:spPr>
          <a:xfrm>
            <a:off x="6067425" y="2222255"/>
            <a:ext cx="752475" cy="466725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1776" y="4074021"/>
            <a:ext cx="1861700" cy="17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41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12630"/>
              </p:ext>
            </p:extLst>
          </p:nvPr>
        </p:nvGraphicFramePr>
        <p:xfrm>
          <a:off x="914627" y="2896941"/>
          <a:ext cx="5384799" cy="3208583"/>
        </p:xfrm>
        <a:graphic>
          <a:graphicData uri="http://schemas.openxmlformats.org/drawingml/2006/table">
            <a:tbl>
              <a:tblPr/>
              <a:tblGrid>
                <a:gridCol w="19809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88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49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41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Предшественник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% от максимума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Урожайность, т/га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5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Чистый пар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4,0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Горох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98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3,9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Од. травы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96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3,8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Оз. рожь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64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2,5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5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Ячмень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62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2,4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7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Озимая пшеница</a:t>
                      </a:r>
                    </a:p>
                  </a:txBody>
                  <a:tcPr marL="121920" marR="121920" marT="45724" marB="45724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61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2,4</a:t>
                      </a:r>
                    </a:p>
                  </a:txBody>
                  <a:tcPr marL="121920" marR="121920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50287" name="Group 1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387111"/>
              </p:ext>
            </p:extLst>
          </p:nvPr>
        </p:nvGraphicFramePr>
        <p:xfrm>
          <a:off x="6501342" y="2896227"/>
          <a:ext cx="5384800" cy="3209298"/>
        </p:xfrm>
        <a:graphic>
          <a:graphicData uri="http://schemas.openxmlformats.org/drawingml/2006/table">
            <a:tbl>
              <a:tblPr/>
              <a:tblGrid>
                <a:gridCol w="19568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01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22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Предшественник</a:t>
                      </a:r>
                    </a:p>
                  </a:txBody>
                  <a:tcPr marL="121920" marR="12192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% от максимума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Урожайность, т/га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Горох</a:t>
                      </a:r>
                    </a:p>
                  </a:txBody>
                  <a:tcPr marL="121920" marR="12192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35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Свекла сахарная</a:t>
                      </a:r>
                    </a:p>
                  </a:txBody>
                  <a:tcPr marL="121920" marR="12192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98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pitchFamily="34" charset="0"/>
                          <a:cs typeface="Times New Roman" pitchFamily="18" charset="0"/>
                        </a:rPr>
                        <a:t>2,9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Люцерна</a:t>
                      </a:r>
                    </a:p>
                  </a:txBody>
                  <a:tcPr marL="121920" marR="12192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98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pitchFamily="34" charset="0"/>
                          <a:cs typeface="Times New Roman" pitchFamily="18" charset="0"/>
                        </a:rPr>
                        <a:t>2,9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Гречиха</a:t>
                      </a:r>
                    </a:p>
                  </a:txBody>
                  <a:tcPr marL="121920" marR="12192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94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pitchFamily="34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60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Злаковые травы</a:t>
                      </a:r>
                    </a:p>
                  </a:txBody>
                  <a:tcPr marL="121920" marR="12192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85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pitchFamily="34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6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Озимая рожь</a:t>
                      </a:r>
                    </a:p>
                  </a:txBody>
                  <a:tcPr marL="121920" marR="12192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78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pitchFamily="34" charset="0"/>
                          <a:cs typeface="Times New Roman" pitchFamily="18" charset="0"/>
                        </a:rPr>
                        <a:t>2,3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6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Яровой ячмень</a:t>
                      </a:r>
                    </a:p>
                  </a:txBody>
                  <a:tcPr marL="121920" marR="12192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74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pitchFamily="34" charset="0"/>
                          <a:cs typeface="Times New Roman" pitchFamily="18" charset="0"/>
                        </a:rPr>
                        <a:t>2,2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Яровая пшеница</a:t>
                      </a:r>
                    </a:p>
                  </a:txBody>
                  <a:tcPr marL="121920" marR="12192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71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Cyr" pitchFamily="34" charset="0"/>
                          <a:cs typeface="Times New Roman" pitchFamily="18" charset="0"/>
                        </a:rPr>
                        <a:t>2,1</a:t>
                      </a:r>
                    </a:p>
                  </a:txBody>
                  <a:tcPr marL="121920" marR="12192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8767" name="Text Box 79"/>
          <p:cNvSpPr txBox="1">
            <a:spLocks noChangeArrowheads="1"/>
          </p:cNvSpPr>
          <p:nvPr/>
        </p:nvSpPr>
        <p:spPr bwMode="auto">
          <a:xfrm>
            <a:off x="1124939" y="2423362"/>
            <a:ext cx="451061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dirty="0">
                <a:latin typeface="Arial" charset="0"/>
              </a:rPr>
              <a:t>Озимая пшеница</a:t>
            </a:r>
          </a:p>
        </p:txBody>
      </p:sp>
      <p:sp>
        <p:nvSpPr>
          <p:cNvPr id="28768" name="Text Box 80"/>
          <p:cNvSpPr txBox="1">
            <a:spLocks noChangeArrowheads="1"/>
          </p:cNvSpPr>
          <p:nvPr/>
        </p:nvSpPr>
        <p:spPr bwMode="auto">
          <a:xfrm>
            <a:off x="6826378" y="2423362"/>
            <a:ext cx="470323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dirty="0">
                <a:latin typeface="Arial" charset="0"/>
              </a:rPr>
              <a:t>Яровая пшеница</a:t>
            </a:r>
          </a:p>
        </p:txBody>
      </p:sp>
      <p:sp>
        <p:nvSpPr>
          <p:cNvPr id="28769" name="Rectangle 2"/>
          <p:cNvSpPr>
            <a:spLocks noChangeArrowheads="1"/>
          </p:cNvSpPr>
          <p:nvPr/>
        </p:nvSpPr>
        <p:spPr bwMode="auto">
          <a:xfrm>
            <a:off x="1781916" y="1240885"/>
            <a:ext cx="894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ОТЗЫВЧИВОСТЬ КУЛЬТУРЫ НА ПРЕДШЕСТВЕННИКИ 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(ПО ДАННЫМ КАЗАНСКОГО ГАУ)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6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806824" y="1044861"/>
            <a:ext cx="113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ПОСЕВ СИДЕРАЛЬНЫХ КУЛЬТУР – </a:t>
            </a:r>
          </a:p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ВОССТАНОВЛЕНИЕ ПЛОДОРОДИЯ ПОЧВЫ</a:t>
            </a:r>
          </a:p>
        </p:txBody>
      </p:sp>
      <p:pic>
        <p:nvPicPr>
          <p:cNvPr id="9" name="Picture 2" descr="C:\Users\Sultanova\Desktop\e1317252-754f-43fc-b763-fb627b20367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053" b="3273"/>
          <a:stretch/>
        </p:blipFill>
        <p:spPr bwMode="auto">
          <a:xfrm flipH="1">
            <a:off x="1308411" y="2391391"/>
            <a:ext cx="2113612" cy="20198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1\D\Фото БАЗА\фотоподборка\яровой рапс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8411" y="4472437"/>
            <a:ext cx="2113612" cy="1965280"/>
          </a:xfrm>
          <a:prstGeom prst="rect">
            <a:avLst/>
          </a:prstGeom>
          <a:noFill/>
        </p:spPr>
      </p:pic>
      <p:pic>
        <p:nvPicPr>
          <p:cNvPr id="20" name="Picture 3" descr="E:\Видеоконференции\Фотоматериалы\горчица Зай\P10402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7475" y="2391391"/>
            <a:ext cx="3794715" cy="20198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475" y="4469778"/>
            <a:ext cx="3794715" cy="196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986" y="3048278"/>
            <a:ext cx="35348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Оставляет органику до 30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тн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Препятствует распространению корневых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гнилей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Снижает пораженность ячменя, пшеницы септориозом, фузариозом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Повышает урожайность зерновых на 10 ц/га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99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r"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6761861"/>
              </p:ext>
            </p:extLst>
          </p:nvPr>
        </p:nvGraphicFramePr>
        <p:xfrm>
          <a:off x="827088" y="2366922"/>
          <a:ext cx="11108534" cy="34973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38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32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65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736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361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Культура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кг на 1 га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-, к зерновым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77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600" baseline="-25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600" kern="1200" baseline="-25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 kern="1200" baseline="-250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US" sz="1600" kern="1200" baseline="-250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кг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30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 колосовые </a:t>
                      </a:r>
                      <a:b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(урожайность зерна – 30 ц/га)</a:t>
                      </a: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60" marR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18,4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42,4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66,6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69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Зернобобовые (горох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- 25 ц/га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60" marR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+23,4</a:t>
                      </a:r>
                      <a:endParaRPr lang="ru-RU" sz="1800" b="1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521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Клевер двухгодичного пользования (150 ц/га, з/м), после 1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укоса</a:t>
                      </a: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60" marR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93,5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67,1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,5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+120,4</a:t>
                      </a:r>
                      <a:endParaRPr lang="ru-RU" sz="1800" b="1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265"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Редька</a:t>
                      </a:r>
                      <a:r>
                        <a:rPr lang="ru-RU" sz="1600" u="none" strike="noStrike" kern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масличная</a:t>
                      </a:r>
                      <a:r>
                        <a:rPr lang="ru-RU" sz="16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16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(180 ц</a:t>
                      </a:r>
                      <a:r>
                        <a:rPr lang="ru-RU" sz="1600" u="none" strike="noStrike" kern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органики/га</a:t>
                      </a:r>
                      <a:r>
                        <a:rPr lang="ru-RU" sz="16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60" marR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</a:t>
                      </a:r>
                      <a:endParaRPr lang="ru-RU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+241,4</a:t>
                      </a:r>
                      <a:endParaRPr lang="ru-RU" sz="1800" b="1" i="0" u="none" strike="noStrike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Донник на </a:t>
                      </a:r>
                      <a:r>
                        <a:rPr lang="ru-RU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сидерат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(заделка 200 ц з/м)</a:t>
                      </a: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960" marR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</a:t>
                      </a:r>
                      <a:endParaRPr lang="ru-RU" sz="18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+357,4</a:t>
                      </a:r>
                      <a:endParaRPr lang="ru-RU" sz="1800" b="1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6163" y="1196975"/>
            <a:ext cx="10688637" cy="868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КОЛИЧЕСТВО ОСНОВНЫХ ЭЛЕМЕНТОВ ПИТАНИЯ 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ОСТАВЛЯЕМЫХ В КОРНЕВЫХ И ПОЖНИВНЫХ ОСТАТКАХ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27344" y="572145"/>
            <a:ext cx="10340781" cy="1092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>
              <a:lnSpc>
                <a:spcPts val="24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НАЛИЧИЕ СИДЕРАЛЬНЫХ ПАРОВ У УЧАСТНИКОВ СОВЕЩАНИЯ, ГА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2818" y="6176167"/>
            <a:ext cx="10163402" cy="6503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Предложение участникам – в 2021 году иметь 100% </a:t>
            </a:r>
            <a:r>
              <a:rPr lang="ru-RU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сидеральных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паров (донник, горчица белая, редька масличная, фацелия и т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д.)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604300"/>
              </p:ext>
            </p:extLst>
          </p:nvPr>
        </p:nvGraphicFramePr>
        <p:xfrm>
          <a:off x="1879137" y="1346801"/>
          <a:ext cx="4974733" cy="47131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0240">
                  <a:extLst>
                    <a:ext uri="{9D8B030D-6E8A-4147-A177-3AD203B41FA5}">
                      <a16:colId xmlns:a16="http://schemas.microsoft.com/office/drawing/2014/main" xmlns="" val="2184811909"/>
                    </a:ext>
                  </a:extLst>
                </a:gridCol>
                <a:gridCol w="929998">
                  <a:extLst>
                    <a:ext uri="{9D8B030D-6E8A-4147-A177-3AD203B41FA5}">
                      <a16:colId xmlns:a16="http://schemas.microsoft.com/office/drawing/2014/main" xmlns="" val="1692319260"/>
                    </a:ext>
                  </a:extLst>
                </a:gridCol>
                <a:gridCol w="1054495">
                  <a:extLst>
                    <a:ext uri="{9D8B030D-6E8A-4147-A177-3AD203B41FA5}">
                      <a16:colId xmlns:a16="http://schemas.microsoft.com/office/drawing/2014/main" xmlns="" val="4012712713"/>
                    </a:ext>
                  </a:extLst>
                </a:gridCol>
              </a:tblGrid>
              <a:tr h="2635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Инвесторы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4" marR="8844" marT="8844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4" marR="8844" marT="8844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от паров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44" marR="8844" marT="8844" marB="0" anchor="ctr"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6414269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ООО </a:t>
                      </a:r>
                      <a:r>
                        <a:rPr lang="ru-RU" sz="1600" u="none" strike="noStrike" dirty="0" smtClean="0">
                          <a:effectLst/>
                        </a:rPr>
                        <a:t>УК «</a:t>
                      </a:r>
                      <a:r>
                        <a:rPr lang="ru-RU" sz="1600" u="none" strike="noStrike" dirty="0" err="1">
                          <a:effectLst/>
                        </a:rPr>
                        <a:t>АгроИнвест</a:t>
                      </a:r>
                      <a:r>
                        <a:rPr lang="ru-RU" sz="1600" u="none" strike="noStrike" dirty="0">
                          <a:effectLst/>
                        </a:rPr>
                        <a:t>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6 403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88,7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9569289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АО "</a:t>
                      </a:r>
                      <a:r>
                        <a:rPr lang="ru-RU" sz="1600" u="none" strike="noStrike" dirty="0" err="1">
                          <a:effectLst/>
                        </a:rPr>
                        <a:t>Агросила</a:t>
                      </a:r>
                      <a:r>
                        <a:rPr lang="ru-RU" sz="1600" u="none" strike="noStrike" dirty="0">
                          <a:effectLst/>
                        </a:rPr>
                        <a:t>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34 909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70,7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8961918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effectLst/>
                        </a:rPr>
                        <a:t>ООО"Союз</a:t>
                      </a:r>
                      <a:r>
                        <a:rPr lang="ru-RU" sz="1600" u="none" strike="noStrike" dirty="0">
                          <a:effectLst/>
                        </a:rPr>
                        <a:t>-Агро"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3 266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67,6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1623260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ООО «Сервис-Агро»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784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66,4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4139142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ООО АФ «Чистопольская»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1 198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42,5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6752829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АО "ХК "Ак Барс"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5 943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0409704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АПК Прод.программа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2 022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27,0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5965055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ООО "АФ "Родные края-Туган Як"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531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22,1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1801995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АО "Рацин"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9652346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ООО "Август-Муслюм"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300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6968923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ООО "Хузангаевское"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108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0030353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effectLst/>
                        </a:rPr>
                        <a:t>ООО «Красный Восток»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2989146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ООО "Волга-Селект"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0919942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ООО «Агро-Основа»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569922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ООО "Чистай-Агро"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9486990"/>
                  </a:ext>
                </a:extLst>
              </a:tr>
              <a:tr h="263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АО "</a:t>
                      </a:r>
                      <a:r>
                        <a:rPr lang="ru-RU" sz="1600" u="none" strike="noStrike" dirty="0" err="1">
                          <a:effectLst/>
                        </a:rPr>
                        <a:t>Татагролизинг</a:t>
                      </a:r>
                      <a:r>
                        <a:rPr lang="ru-RU" sz="1600" u="none" strike="noStrike" dirty="0">
                          <a:effectLst/>
                        </a:rPr>
                        <a:t>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2134511"/>
                  </a:ext>
                </a:extLst>
              </a:tr>
            </a:tbl>
          </a:graphicData>
        </a:graphic>
      </p:graphicFrame>
      <p:pic>
        <p:nvPicPr>
          <p:cNvPr id="6146" name="Picture 2" descr="Горчица цветок поле - обои на телефон бесплатно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0928" y="1336509"/>
            <a:ext cx="3311941" cy="472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894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282" y="810225"/>
            <a:ext cx="4535832" cy="6047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3159" y="2337377"/>
            <a:ext cx="46856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</a:rPr>
              <a:t>А такой чистый пар эффективен?</a:t>
            </a:r>
            <a:endParaRPr lang="ru-RU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3631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09726"/>
              </p:ext>
            </p:extLst>
          </p:nvPr>
        </p:nvGraphicFramePr>
        <p:xfrm>
          <a:off x="1186178" y="1678975"/>
          <a:ext cx="407162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811">
                  <a:extLst>
                    <a:ext uri="{9D8B030D-6E8A-4147-A177-3AD203B41FA5}">
                      <a16:colId xmlns:a16="http://schemas.microsoft.com/office/drawing/2014/main" xmlns="" val="320862316"/>
                    </a:ext>
                  </a:extLst>
                </a:gridCol>
                <a:gridCol w="2035811">
                  <a:extLst>
                    <a:ext uri="{9D8B030D-6E8A-4147-A177-3AD203B41FA5}">
                      <a16:colId xmlns:a16="http://schemas.microsoft.com/office/drawing/2014/main" xmlns="" val="611498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Культура</a:t>
                      </a:r>
                      <a:r>
                        <a:rPr lang="ru-RU" b="0" baseline="0" dirty="0" smtClean="0"/>
                        <a:t> </a:t>
                      </a:r>
                      <a:endParaRPr lang="ru-RU" b="0" dirty="0"/>
                    </a:p>
                  </a:txBody>
                  <a:tcP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Сроки сева</a:t>
                      </a:r>
                      <a:endParaRPr lang="ru-RU" b="0" dirty="0"/>
                    </a:p>
                  </a:txBody>
                  <a:tcPr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81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Озимая рожь</a:t>
                      </a:r>
                      <a:endParaRPr lang="ru-RU" b="0" dirty="0"/>
                    </a:p>
                  </a:txBody>
                  <a:tcP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10.08-01.09</a:t>
                      </a:r>
                      <a:endParaRPr lang="ru-RU" b="0" dirty="0"/>
                    </a:p>
                  </a:txBody>
                  <a:tcP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8189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Озимая пшеница</a:t>
                      </a:r>
                      <a:endParaRPr lang="ru-RU" b="0" dirty="0"/>
                    </a:p>
                  </a:txBody>
                  <a:tcP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20.08-05.09</a:t>
                      </a:r>
                      <a:endParaRPr lang="ru-RU" b="0" dirty="0"/>
                    </a:p>
                  </a:txBody>
                  <a:tcP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033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Озимая тритикале</a:t>
                      </a:r>
                      <a:endParaRPr lang="ru-RU" b="0" dirty="0"/>
                    </a:p>
                  </a:txBody>
                  <a:tcP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25.08-05.09</a:t>
                      </a:r>
                      <a:endParaRPr lang="ru-RU" b="0" dirty="0"/>
                    </a:p>
                  </a:txBody>
                  <a:tcP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9949476"/>
                  </a:ext>
                </a:extLst>
              </a:tr>
            </a:tbl>
          </a:graphicData>
        </a:graphic>
      </p:graphicFrame>
      <p:pic>
        <p:nvPicPr>
          <p:cNvPr id="6146" name="Picture 2" descr="В Рязанской области начался сев озимых зерновых культу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"/>
          <a:stretch/>
        </p:blipFill>
        <p:spPr bwMode="auto">
          <a:xfrm>
            <a:off x="1176618" y="3194556"/>
            <a:ext cx="4070304" cy="26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91327" y="5004306"/>
            <a:ext cx="4071655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Оптимальные сроки для сева озимых –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 5 сентября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0645" y="1671062"/>
            <a:ext cx="4071655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   </a:t>
            </a:r>
            <a:r>
              <a:rPr lang="ru-RU" sz="1600" b="1" dirty="0" smtClean="0"/>
              <a:t>Почва и снежный покров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1 см снега повышает </a:t>
            </a:r>
            <a:r>
              <a:rPr lang="en-US" sz="1600" dirty="0" smtClean="0"/>
              <a:t>t</a:t>
            </a:r>
            <a:r>
              <a:rPr lang="ru-RU" sz="1600" dirty="0" smtClean="0"/>
              <a:t>° на 2°С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1 см почвы повышает </a:t>
            </a:r>
            <a:r>
              <a:rPr lang="en-US" sz="1600" dirty="0"/>
              <a:t>t</a:t>
            </a:r>
            <a:r>
              <a:rPr lang="ru-RU" sz="1600" dirty="0"/>
              <a:t>° на </a:t>
            </a:r>
            <a:r>
              <a:rPr lang="ru-RU" sz="1600" dirty="0" smtClean="0"/>
              <a:t>3°С</a:t>
            </a:r>
          </a:p>
          <a:p>
            <a:endParaRPr lang="ru-RU" sz="1600" dirty="0" smtClean="0"/>
          </a:p>
          <a:p>
            <a:r>
              <a:rPr lang="ru-RU" sz="1600" dirty="0" smtClean="0"/>
              <a:t>      </a:t>
            </a:r>
            <a:r>
              <a:rPr lang="en-US" sz="1600" b="1" dirty="0" smtClean="0"/>
              <a:t>t</a:t>
            </a:r>
            <a:r>
              <a:rPr lang="ru-RU" sz="1600" b="1" dirty="0" smtClean="0"/>
              <a:t>° на узле кущения, вызывающая гибель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рожь  19…21°С</a:t>
            </a:r>
            <a:endParaRPr lang="ru-RU" sz="1600" dirty="0"/>
          </a:p>
          <a:p>
            <a:pPr marL="285750" indent="-285750">
              <a:buFontTx/>
              <a:buChar char="-"/>
            </a:pPr>
            <a:r>
              <a:rPr lang="ru-RU" sz="1600" dirty="0" smtClean="0"/>
              <a:t>пшеница 15…17°С</a:t>
            </a:r>
            <a:endParaRPr lang="ru-RU" sz="1600" dirty="0"/>
          </a:p>
          <a:p>
            <a:pPr marL="285750" indent="-285750">
              <a:buFontTx/>
              <a:buChar char="-"/>
            </a:pPr>
            <a:r>
              <a:rPr lang="ru-RU" sz="1600" dirty="0" smtClean="0"/>
              <a:t>тритикале  </a:t>
            </a:r>
            <a:r>
              <a:rPr lang="ru-RU" sz="1600" dirty="0"/>
              <a:t>17…19°С  </a:t>
            </a:r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      </a:t>
            </a:r>
            <a:r>
              <a:rPr lang="ru-RU" sz="1600" b="1" dirty="0" smtClean="0"/>
              <a:t>Необходимая сумма эффективных </a:t>
            </a:r>
            <a:r>
              <a:rPr lang="en-US" sz="1600" b="1" dirty="0"/>
              <a:t>t</a:t>
            </a:r>
            <a:r>
              <a:rPr lang="ru-RU" sz="1600" b="1" dirty="0" smtClean="0"/>
              <a:t>° в год посева</a:t>
            </a:r>
          </a:p>
          <a:p>
            <a:r>
              <a:rPr lang="ru-RU" sz="1600" dirty="0" smtClean="0"/>
              <a:t>- 300…340°С  </a:t>
            </a:r>
            <a:endParaRPr lang="ru-RU" sz="1600" dirty="0"/>
          </a:p>
        </p:txBody>
      </p:sp>
      <p:sp>
        <p:nvSpPr>
          <p:cNvPr id="6" name="Равнобедренный треугольник 5"/>
          <p:cNvSpPr/>
          <p:nvPr/>
        </p:nvSpPr>
        <p:spPr>
          <a:xfrm rot="5400000">
            <a:off x="6734177" y="1728212"/>
            <a:ext cx="304800" cy="190500"/>
          </a:xfrm>
          <a:prstGeom prst="triangle">
            <a:avLst/>
          </a:prstGeom>
          <a:solidFill>
            <a:srgbClr val="C2C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6734177" y="2728337"/>
            <a:ext cx="304800" cy="190500"/>
          </a:xfrm>
          <a:prstGeom prst="triangle">
            <a:avLst/>
          </a:prstGeom>
          <a:solidFill>
            <a:srgbClr val="C2C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5400000">
            <a:off x="6724652" y="3918962"/>
            <a:ext cx="304800" cy="190500"/>
          </a:xfrm>
          <a:prstGeom prst="triangle">
            <a:avLst/>
          </a:prstGeom>
          <a:solidFill>
            <a:srgbClr val="C2C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4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7126" y="989357"/>
            <a:ext cx="10686249" cy="1092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>
              <a:lnSpc>
                <a:spcPts val="24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ПРОИЗВОДСТВО ПРОДУКЦИИ РАСТЕНИЕВОДСТВА В РТ </a:t>
            </a:r>
          </a:p>
          <a:p>
            <a:pPr algn="ctr">
              <a:lnSpc>
                <a:spcPts val="24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 2014-2019 ГОДЫ (В ПЕРЕВОДЕ НА ЗЕРНОЕДИНИЦЫ), МЛН.ТН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243513040"/>
              </p:ext>
            </p:extLst>
          </p:nvPr>
        </p:nvGraphicFramePr>
        <p:xfrm>
          <a:off x="1086651" y="2222001"/>
          <a:ext cx="7864895" cy="3530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310490" y="6251480"/>
            <a:ext cx="364369" cy="2579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774257" y="6202461"/>
            <a:ext cx="2179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- валовой сбор,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млн.тн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4291" y="6213771"/>
            <a:ext cx="2280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- урожайность, ц/га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62293" y="5355955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itchFamily="34" charset="0"/>
                <a:cs typeface="Arial" pitchFamily="34" charset="0"/>
              </a:rPr>
              <a:t>Перспектива</a:t>
            </a:r>
            <a:endParaRPr lang="ru-RU" sz="1600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6355" y="2266949"/>
            <a:ext cx="3225645" cy="41973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00866" y="4396013"/>
            <a:ext cx="936145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20,9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82319" y="4345213"/>
            <a:ext cx="936145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22,7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73236" y="4224563"/>
            <a:ext cx="936145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24,2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564153" y="4000372"/>
            <a:ext cx="936145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29,5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609281" y="4224563"/>
            <a:ext cx="936145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716044" y="4008535"/>
            <a:ext cx="936145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27,2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800210" y="3451226"/>
            <a:ext cx="936145" cy="3429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34,5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97467" y="6246224"/>
            <a:ext cx="366686" cy="2631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603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8572" y="1048592"/>
            <a:ext cx="6639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ПРЕИМУЩЕСТВА ПЕРЕХОДЯЩЕГО ФОНДА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98550534"/>
              </p:ext>
            </p:extLst>
          </p:nvPr>
        </p:nvGraphicFramePr>
        <p:xfrm>
          <a:off x="1325431" y="2524843"/>
          <a:ext cx="5947544" cy="3445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953647" y="4326256"/>
            <a:ext cx="635000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44247" y="4033030"/>
            <a:ext cx="635000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75130" y="3684343"/>
            <a:ext cx="635000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06013" y="3278115"/>
            <a:ext cx="635000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38285" y="2706400"/>
            <a:ext cx="635000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43662" y="2078944"/>
            <a:ext cx="51194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Влияние послеуборочного дозревания семян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всхожесть озимых культур (%)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64267" y="4466443"/>
            <a:ext cx="3298241" cy="1938992"/>
          </a:xfrm>
          <a:prstGeom prst="rect">
            <a:avLst/>
          </a:prstGeom>
          <a:solidFill>
            <a:srgbClr val="31B146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Только через 25 дней всхожесть достигнет показателей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ГОСТ</a:t>
            </a:r>
          </a:p>
          <a:p>
            <a:endParaRPr lang="ru-RU" sz="12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Потеря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всхожести 25%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надо увеличить норму высева на 25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%;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или получаем изреженные 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посевы.</a:t>
            </a:r>
          </a:p>
          <a:p>
            <a:endParaRPr lang="ru-RU" sz="1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Посев свежеубранными семенами дают снижение перезимовки растений на 40% и более</a:t>
            </a: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05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72975" y="1617440"/>
            <a:ext cx="4552260" cy="800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данным ФГБОУ ВО «Казанский ГАУ»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Урожайность со свежеубранных семян - 40 ц/га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Из семян переходящего фонда - 45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ц/га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ц/га)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82103" y="5478515"/>
            <a:ext cx="63500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86360" y="2573636"/>
            <a:ext cx="134995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Всхожесть, %</a:t>
            </a:r>
            <a:endPara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50922" y="5478515"/>
            <a:ext cx="63500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83037" y="5478515"/>
            <a:ext cx="63500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97734" y="5475433"/>
            <a:ext cx="63500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715056" y="5475433"/>
            <a:ext cx="635000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7233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195303" y="840628"/>
            <a:ext cx="8410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НАЛИЧИЕ ПЕРЕХОДЯЩЕГО ФОНДА ОЗИМЫХ КУЛЬТУР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536294"/>
              </p:ext>
            </p:extLst>
          </p:nvPr>
        </p:nvGraphicFramePr>
        <p:xfrm>
          <a:off x="1544068" y="1553048"/>
          <a:ext cx="9144647" cy="49769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0467">
                  <a:extLst>
                    <a:ext uri="{9D8B030D-6E8A-4147-A177-3AD203B41FA5}">
                      <a16:colId xmlns:a16="http://schemas.microsoft.com/office/drawing/2014/main" xmlns="" val="379716347"/>
                    </a:ext>
                  </a:extLst>
                </a:gridCol>
                <a:gridCol w="2897507">
                  <a:extLst>
                    <a:ext uri="{9D8B030D-6E8A-4147-A177-3AD203B41FA5}">
                      <a16:colId xmlns:a16="http://schemas.microsoft.com/office/drawing/2014/main" xmlns="" val="1756160860"/>
                    </a:ext>
                  </a:extLst>
                </a:gridCol>
                <a:gridCol w="2796673">
                  <a:extLst>
                    <a:ext uri="{9D8B030D-6E8A-4147-A177-3AD203B41FA5}">
                      <a16:colId xmlns:a16="http://schemas.microsoft.com/office/drawing/2014/main" xmlns="" val="4018673251"/>
                    </a:ext>
                  </a:extLst>
                </a:gridCol>
              </a:tblGrid>
              <a:tr h="386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Инвесторы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переходящего </a:t>
                      </a: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фонда под урожая 2021г, </a:t>
                      </a:r>
                      <a:r>
                        <a:rPr lang="ru-RU" sz="14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тн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Обеспеченность, </a:t>
                      </a:r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60311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ООО «АПК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Продпрограмма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»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2 539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7335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ООО «Союз-Агро»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2 015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109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АО «РАЦИН»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1 157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46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ООО «Сервис Агро»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9810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АО «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Агросила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»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9 750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5288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ООО «Хузангаевское»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0181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ООО «Агро-Основа»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24413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АО Фирма «Август»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935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2873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«Красный Восток»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3 056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9271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ООО «Агроинвест»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2991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АО «Татагролизинг»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5489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АО «ХК «Ак Барс»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2 024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8674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ООО «АФ «Родные края-Туган Як»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0837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«Волга-Селект»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4157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«Чистай-Агро»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1313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АФ «Чистопольская»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4888363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263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1383" y="972042"/>
            <a:ext cx="11322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ПОТРЕБНОСТЬ СЕМЯН ДЛЯ ЗАСЫПКИ 100% ПЕРЕХОДЯЩЕГО ФОНДА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699522"/>
              </p:ext>
            </p:extLst>
          </p:nvPr>
        </p:nvGraphicFramePr>
        <p:xfrm>
          <a:off x="1225178" y="1608636"/>
          <a:ext cx="6340949" cy="51902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3917">
                  <a:extLst>
                    <a:ext uri="{9D8B030D-6E8A-4147-A177-3AD203B41FA5}">
                      <a16:colId xmlns:a16="http://schemas.microsoft.com/office/drawing/2014/main" xmlns="" val="379716347"/>
                    </a:ext>
                  </a:extLst>
                </a:gridCol>
                <a:gridCol w="1917032">
                  <a:extLst>
                    <a:ext uri="{9D8B030D-6E8A-4147-A177-3AD203B41FA5}">
                      <a16:colId xmlns:a16="http://schemas.microsoft.com/office/drawing/2014/main" xmlns="" val="3129292438"/>
                    </a:ext>
                  </a:extLst>
                </a:gridCol>
              </a:tblGrid>
              <a:tr h="5376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Инвесторы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Потребность семян </a:t>
                      </a:r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переходящего фонда, </a:t>
                      </a:r>
                      <a:r>
                        <a:rPr lang="ru-RU" sz="14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тн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6031110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«Красный Восток»</a:t>
                      </a:r>
                    </a:p>
                  </a:txBody>
                  <a:tcPr marL="857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13199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7335262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АО «ХК «Ак Барс»</a:t>
                      </a:r>
                    </a:p>
                  </a:txBody>
                  <a:tcPr marL="857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12609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109572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АО «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Агросила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»</a:t>
                      </a:r>
                    </a:p>
                  </a:txBody>
                  <a:tcPr marL="857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12584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4653839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ООО «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Агроинвест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»</a:t>
                      </a:r>
                    </a:p>
                  </a:txBody>
                  <a:tcPr marL="857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3355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9810899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АО Фирма «Август»</a:t>
                      </a:r>
                    </a:p>
                  </a:txBody>
                  <a:tcPr marL="857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2972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5288972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ООО «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Хузангаевское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»</a:t>
                      </a:r>
                    </a:p>
                  </a:txBody>
                  <a:tcPr marL="857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2617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0181057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ООО «АПК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Продпрограмма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»</a:t>
                      </a:r>
                    </a:p>
                  </a:txBody>
                  <a:tcPr marL="857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2071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2441307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«Волга-Селект»</a:t>
                      </a:r>
                    </a:p>
                  </a:txBody>
                  <a:tcPr marL="857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2873917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АО «Татагролизинг»</a:t>
                      </a:r>
                    </a:p>
                  </a:txBody>
                  <a:tcPr marL="857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9271654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ООО «Агро-Основа»</a:t>
                      </a:r>
                    </a:p>
                  </a:txBody>
                  <a:tcPr marL="857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2991893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АО «РАЦИН»</a:t>
                      </a:r>
                    </a:p>
                  </a:txBody>
                  <a:tcPr marL="857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999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5489544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ООО «АФ «Родные края-Туган Як»</a:t>
                      </a:r>
                    </a:p>
                  </a:txBody>
                  <a:tcPr marL="857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8674153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АФ «Чистопольская»</a:t>
                      </a:r>
                    </a:p>
                  </a:txBody>
                  <a:tcPr marL="857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736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0837343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ООО «Сервис Агро»</a:t>
                      </a:r>
                    </a:p>
                  </a:txBody>
                  <a:tcPr marL="857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713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4157977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ООО «Союз-Агро»</a:t>
                      </a:r>
                    </a:p>
                  </a:txBody>
                  <a:tcPr marL="857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1313569"/>
                  </a:ext>
                </a:extLst>
              </a:tr>
              <a:tr h="2070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«Чистай-Агро»</a:t>
                      </a:r>
                    </a:p>
                  </a:txBody>
                  <a:tcPr marL="857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4888363"/>
                  </a:ext>
                </a:extLst>
              </a:tr>
            </a:tbl>
          </a:graphicData>
        </a:graphic>
      </p:graphicFrame>
      <p:sp>
        <p:nvSpPr>
          <p:cNvPr id="15" name="AutoShape 2" descr="Семена ржи оптом по низким ценам от производителей, торги в Москв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Рожь зерно – Сунгар агро, ТОО | all.bi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3826" y="4203477"/>
            <a:ext cx="3283079" cy="21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Семена озимой пшеницы Гурт, Адель, Безостая 100, Васса, Курс, Таня, Уруп и  др. : Краснодарский край - Торговый центр | Доска объявлений с/x товаров —  AgroXX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3826" y="1854558"/>
            <a:ext cx="3283079" cy="218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55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03790" y="798790"/>
            <a:ext cx="11045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ОСЕННИЕ МЕРОПРИЯТИЯ НА ОЗИМЫХ КУЛЬТУРАХ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7894" y="3067050"/>
            <a:ext cx="2380760" cy="1104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894" y="4199438"/>
            <a:ext cx="2380760" cy="2082419"/>
          </a:xfrm>
          <a:prstGeom prst="rect">
            <a:avLst/>
          </a:prstGeom>
        </p:spPr>
      </p:pic>
      <p:pic>
        <p:nvPicPr>
          <p:cNvPr id="9" name="Picture 4" descr="Мучнистая роса"/>
          <p:cNvPicPr preferRelativeResize="0">
            <a:picLocks noChangeArrowheads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28592" y="3057525"/>
            <a:ext cx="2653573" cy="174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8591" y="4838820"/>
            <a:ext cx="2653573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Avgust crop protectio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6767" y="4528098"/>
            <a:ext cx="2704216" cy="172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ообщение с поля «Пшеница озимая на орошении. Украина. Херсонская область»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728" y="3076574"/>
            <a:ext cx="2704216" cy="14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617889" y="6257925"/>
            <a:ext cx="2704216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Гербицидная обработка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97002" y="6281857"/>
            <a:ext cx="272003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протравитель инсектицидный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опрыскивание инсектицидом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19712" y="6296929"/>
            <a:ext cx="265357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протравитель </a:t>
            </a:r>
            <a:r>
              <a:rPr lang="ru-RU" sz="1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фунгицидный</a:t>
            </a:r>
            <a:endParaRPr lang="ru-RU" sz="1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опрыскивание фунгицидом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9382" y="1288627"/>
            <a:ext cx="1394585" cy="400110"/>
          </a:xfrm>
          <a:prstGeom prst="rect">
            <a:avLst/>
          </a:prstGeom>
          <a:solidFill>
            <a:srgbClr val="366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БОРЬБА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03339" y="2037175"/>
            <a:ext cx="195107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сорняками: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осот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вьюнок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ярутка полевая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подмаренник цепкий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1140" y="2035720"/>
            <a:ext cx="195107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вредителями: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хлебные блошки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шведская муха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озимая муха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гессенская муха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52574" y="2024115"/>
            <a:ext cx="195107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болезнями: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снежная плесень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мучнистая роса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бурая ржавчина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корневые гнили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Соединительная линия уступом 5"/>
          <p:cNvCxnSpPr>
            <a:stCxn id="7" idx="2"/>
            <a:endCxn id="28" idx="0"/>
          </p:cNvCxnSpPr>
          <p:nvPr/>
        </p:nvCxnSpPr>
        <p:spPr>
          <a:xfrm rot="5400000">
            <a:off x="4428556" y="239056"/>
            <a:ext cx="348438" cy="3247800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2"/>
          <p:cNvCxnSpPr>
            <a:stCxn id="7" idx="2"/>
            <a:endCxn id="32" idx="0"/>
          </p:cNvCxnSpPr>
          <p:nvPr/>
        </p:nvCxnSpPr>
        <p:spPr>
          <a:xfrm rot="16200000" flipH="1">
            <a:off x="7709703" y="205708"/>
            <a:ext cx="335378" cy="3301435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stCxn id="7" idx="2"/>
            <a:endCxn id="29" idx="0"/>
          </p:cNvCxnSpPr>
          <p:nvPr/>
        </p:nvCxnSpPr>
        <p:spPr>
          <a:xfrm rot="16200000" flipH="1">
            <a:off x="6053184" y="1862227"/>
            <a:ext cx="346983" cy="1"/>
          </a:xfrm>
          <a:prstGeom prst="bentConnector3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668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5709" y="1068213"/>
            <a:ext cx="11322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ЗАДАЧА НА ОЗИМЫХ КУЛЬТУРАХ –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100% ПЕРЕЗИМОВКИ ВСЕХ ПЛОЩАДЕЙ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Новичков\Desktop\Видеоконференции\Фотоматериалы\озимые\озим\IMG-20160504-WA00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6499" y="2767986"/>
            <a:ext cx="2885734" cy="213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4510" y="2767987"/>
            <a:ext cx="2811863" cy="21322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111" y="2767985"/>
            <a:ext cx="2567111" cy="21322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16517" y="2306902"/>
            <a:ext cx="220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Состояние с осени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4552" y="2306902"/>
            <a:ext cx="214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Состояние весной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99871" y="2306902"/>
            <a:ext cx="112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уборке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15871" y="5371320"/>
            <a:ext cx="2508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Призываем работать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этот результат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6200000">
            <a:off x="10295250" y="4802293"/>
            <a:ext cx="330381" cy="75885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59510" y="2767985"/>
            <a:ext cx="2717116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Хороший предшественник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Качественные семена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Оптимальные сроки сева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Питание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Осенняя защита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8973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78079" y="2573712"/>
            <a:ext cx="1504393" cy="859154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Оптимальная структура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19938" y="2573712"/>
            <a:ext cx="1690211" cy="859154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Семеноводство</a:t>
            </a:r>
            <a:endParaRPr lang="ru-RU" sz="1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7615" y="2572198"/>
            <a:ext cx="2013208" cy="860668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Управление формированием урожая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98288" y="2572198"/>
            <a:ext cx="2055261" cy="859364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Технологическая </a:t>
            </a:r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дисциплина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491014" y="2572198"/>
            <a:ext cx="1359197" cy="860668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Кадры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23524" y="3909042"/>
            <a:ext cx="1265061" cy="360040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Защита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22483" y="3893598"/>
            <a:ext cx="1265061" cy="360040"/>
          </a:xfrm>
          <a:prstGeom prst="rect">
            <a:avLst/>
          </a:prstGeom>
          <a:solidFill>
            <a:schemeClr val="bg1"/>
          </a:solidFill>
          <a:ln w="9525"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Питание</a:t>
            </a:r>
          </a:p>
        </p:txBody>
      </p:sp>
      <p:pic>
        <p:nvPicPr>
          <p:cNvPr id="18" name="Picture 4" descr="E:\1\D\Фото БАЗА\фотоподборка\подсол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435" y="4750710"/>
            <a:ext cx="3116417" cy="160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E:\Видеоконференции\Фотоматериалы\пшену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0799" y="4750711"/>
            <a:ext cx="2530107" cy="160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0381" y="4750711"/>
            <a:ext cx="2580820" cy="160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08072" y="1358626"/>
            <a:ext cx="3485142" cy="369332"/>
          </a:xfrm>
          <a:prstGeom prst="rect">
            <a:avLst/>
          </a:prstGeom>
          <a:solidFill>
            <a:srgbClr val="366000"/>
          </a:solidFill>
          <a:ln>
            <a:solidFill>
              <a:srgbClr val="366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СЛАГАЕМЫЕ УРОЖАЯ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828800" y="2371725"/>
            <a:ext cx="8702401" cy="0"/>
          </a:xfrm>
          <a:prstGeom prst="line">
            <a:avLst/>
          </a:prstGeom>
          <a:ln>
            <a:solidFill>
              <a:srgbClr val="36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трелка вниз 23"/>
          <p:cNvSpPr/>
          <p:nvPr/>
        </p:nvSpPr>
        <p:spPr>
          <a:xfrm>
            <a:off x="5683704" y="1832733"/>
            <a:ext cx="941029" cy="434217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860583" y="3781425"/>
            <a:ext cx="2587967" cy="0"/>
          </a:xfrm>
          <a:prstGeom prst="line">
            <a:avLst/>
          </a:prstGeom>
          <a:ln>
            <a:solidFill>
              <a:srgbClr val="36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трелка вниз 26"/>
          <p:cNvSpPr/>
          <p:nvPr/>
        </p:nvSpPr>
        <p:spPr>
          <a:xfrm>
            <a:off x="5789920" y="3528560"/>
            <a:ext cx="728597" cy="20955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2842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26764" y="1159521"/>
            <a:ext cx="7063434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36082" y="883349"/>
            <a:ext cx="9068161" cy="73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СТРУКТУРА ПОСЕВНЫХ ПЛОЩАДЕЙ – КАК ДОЛЖНО БЫТЬ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321508" y="1808734"/>
            <a:ext cx="2340140" cy="4547616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lIns="72000" rIns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от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площади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пашни </a:t>
            </a:r>
            <a:r>
              <a:rPr lang="ru-RU" sz="1500" dirty="0" err="1" smtClean="0">
                <a:latin typeface="Arial" pitchFamily="34" charset="0"/>
                <a:cs typeface="Arial" pitchFamily="34" charset="0"/>
              </a:rPr>
              <a:t>минусовать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площади: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паров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до 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кормовых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до 1,4 га 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/>
            </a:r>
            <a:br>
              <a:rPr lang="en-US" sz="1500" dirty="0">
                <a:latin typeface="Arial" pitchFamily="34" charset="0"/>
                <a:cs typeface="Arial" pitchFamily="34" charset="0"/>
              </a:rPr>
            </a:br>
            <a:r>
              <a:rPr lang="ru-RU" sz="15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1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усл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. голову скота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технических культур, картофеля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и овощей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оставшиеся площади занять зерновыми культурами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976982" y="1790069"/>
            <a:ext cx="5361187" cy="54748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lIns="13500" tIns="0" rIns="13500" bIns="0" anchor="ctr" anchorCtr="1"/>
          <a:lstStyle/>
          <a:p>
            <a:pPr algn="ctr"/>
            <a:r>
              <a:rPr lang="ru-RU" sz="1500" dirty="0">
                <a:latin typeface="Arial" panose="020B0604020202020204" pitchFamily="34" charset="0"/>
                <a:cs typeface="Arial" pitchFamily="34" charset="0"/>
              </a:rPr>
              <a:t>в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т.ч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сидеральные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 (рекомендация МСХиП РТ – 100%)</a:t>
            </a:r>
            <a:br>
              <a:rPr lang="ru-RU" sz="1500" dirty="0">
                <a:latin typeface="Arial" pitchFamily="34" charset="0"/>
                <a:cs typeface="Arial" pitchFamily="34" charset="0"/>
              </a:rPr>
            </a:br>
            <a:r>
              <a:rPr lang="ru-RU" sz="15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(320 кг д.в., горчица, редька, донник)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72118" y="2481076"/>
            <a:ext cx="2996091" cy="185784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lIns="72000" tIns="0" rIns="13500" bIns="0" anchor="ctr"/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структура кормового клина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мн. травы - 70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% </a:t>
            </a:r>
            <a:r>
              <a:rPr lang="ru-RU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0,9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га на </a:t>
            </a:r>
            <a:r>
              <a:rPr lang="ru-RU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усл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гол.</a:t>
            </a:r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dirty="0" err="1">
                <a:latin typeface="Arial" pitchFamily="34" charset="0"/>
                <a:cs typeface="Arial" pitchFamily="34" charset="0"/>
              </a:rPr>
              <a:t>одн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травы - 13-15% </a:t>
            </a:r>
          </a:p>
          <a:p>
            <a:r>
              <a:rPr 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(рапс – до 0,5 га корову)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кукуруза - 15-17% 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(в </a:t>
            </a:r>
            <a:r>
              <a:rPr lang="ru-RU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на зерно – 0,3 га </a:t>
            </a:r>
            <a:br>
              <a:rPr 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на корову)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979573" y="4486588"/>
            <a:ext cx="1842568" cy="73087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lIns="27000" tIns="0" rIns="27000" bIns="0" anchor="ctr"/>
          <a:lstStyle/>
          <a:p>
            <a:pPr algn="ctr"/>
            <a:r>
              <a:rPr lang="ru-RU" sz="1500" dirty="0" err="1">
                <a:latin typeface="Arial" pitchFamily="34" charset="0"/>
                <a:cs typeface="Arial" pitchFamily="34" charset="0"/>
              </a:rPr>
              <a:t>сах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. свекла</a:t>
            </a:r>
          </a:p>
          <a:p>
            <a:pPr algn="ctr"/>
            <a:r>
              <a:rPr lang="ru-RU" sz="1500" dirty="0">
                <a:latin typeface="Arial" pitchFamily="34" charset="0"/>
                <a:cs typeface="Arial" pitchFamily="34" charset="0"/>
              </a:rPr>
              <a:t>рапс, картофель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500" dirty="0">
                <a:latin typeface="Arial" pitchFamily="34" charset="0"/>
                <a:cs typeface="Arial" pitchFamily="34" charset="0"/>
              </a:rPr>
              <a:t>овощи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983491" y="5369860"/>
            <a:ext cx="5354354" cy="98649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lIns="27000" tIns="0" rIns="0" bIns="0"/>
          <a:lstStyle/>
          <a:p>
            <a:r>
              <a:rPr lang="ru-RU" sz="1500" dirty="0">
                <a:latin typeface="Arial" panose="020B0604020202020204" pitchFamily="34" charset="0"/>
                <a:cs typeface="Arial" pitchFamily="34" charset="0"/>
              </a:rPr>
              <a:t>    Площадь озимых не менее 30% от площади зерновых как страховая культура </a:t>
            </a:r>
            <a:r>
              <a:rPr lang="ru-RU" sz="1500" dirty="0" smtClean="0">
                <a:latin typeface="Arial" panose="020B0604020202020204" pitchFamily="34" charset="0"/>
                <a:cs typeface="Arial" pitchFamily="34" charset="0"/>
              </a:rPr>
              <a:t>(</a:t>
            </a:r>
            <a:r>
              <a:rPr lang="ru-RU" sz="1500" dirty="0">
                <a:latin typeface="Arial" panose="020B0604020202020204" pitchFamily="34" charset="0"/>
                <a:cs typeface="Arial" pitchFamily="34" charset="0"/>
              </a:rPr>
              <a:t>особенно в засушливые годы), </a:t>
            </a:r>
            <a:br>
              <a:rPr lang="ru-RU" sz="1500" dirty="0">
                <a:latin typeface="Arial" panose="020B0604020202020204" pitchFamily="34" charset="0"/>
                <a:cs typeface="Arial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itchFamily="34" charset="0"/>
              </a:rPr>
              <a:t>хороший предшественник для большинства культур – </a:t>
            </a:r>
            <a:br>
              <a:rPr lang="ru-RU" sz="1500" dirty="0">
                <a:latin typeface="Arial" panose="020B0604020202020204" pitchFamily="34" charset="0"/>
                <a:cs typeface="Arial" pitchFamily="34" charset="0"/>
              </a:rPr>
            </a:br>
            <a:r>
              <a:rPr lang="ru-RU" sz="15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горох должен занимать 10-12% зернового клина.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83389" y="2626053"/>
            <a:ext cx="2049282" cy="1481483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lIns="72000" tIns="0" rIns="13500" bIns="0"/>
          <a:lstStyle/>
          <a:p>
            <a:r>
              <a:rPr lang="ru-RU" sz="1500" dirty="0">
                <a:latin typeface="Arial" pitchFamily="34" charset="0"/>
                <a:cs typeface="Arial" pitchFamily="34" charset="0"/>
              </a:rPr>
              <a:t>из многолетних трав: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злаковые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- 15%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бобовые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- 50%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бобово-злаковая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смесь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- 35%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144281" y="4485003"/>
            <a:ext cx="1829748" cy="722261"/>
          </a:xfrm>
          <a:prstGeom prst="rect">
            <a:avLst/>
          </a:prstGeom>
          <a:solidFill>
            <a:srgbClr val="FFFFFF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lIns="13500" tIns="0" rIns="1350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500" dirty="0">
                <a:latin typeface="Arial" panose="020B0604020202020204" pitchFamily="34" charset="0"/>
                <a:cs typeface="Arial" pitchFamily="34" charset="0"/>
              </a:rPr>
              <a:t>В зависимости </a:t>
            </a:r>
            <a:br>
              <a:rPr lang="ru-RU" sz="1500" dirty="0">
                <a:latin typeface="Arial" panose="020B0604020202020204" pitchFamily="34" charset="0"/>
                <a:cs typeface="Arial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itchFamily="34" charset="0"/>
              </a:rPr>
              <a:t>от оснащенности хозяйства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4727235" y="6016288"/>
            <a:ext cx="186407" cy="185738"/>
          </a:xfrm>
          <a:prstGeom prst="homePlate">
            <a:avLst>
              <a:gd name="adj" fmla="val 92000"/>
            </a:avLst>
          </a:prstGeom>
          <a:solidFill>
            <a:srgbClr val="006600"/>
          </a:solidFill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4735945" y="4762851"/>
            <a:ext cx="186407" cy="185738"/>
          </a:xfrm>
          <a:prstGeom prst="homePlate">
            <a:avLst>
              <a:gd name="adj" fmla="val 92000"/>
            </a:avLst>
          </a:prstGeom>
          <a:solidFill>
            <a:srgbClr val="006600"/>
          </a:solidFill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735925" y="3296968"/>
            <a:ext cx="186407" cy="185738"/>
          </a:xfrm>
          <a:prstGeom prst="homePlate">
            <a:avLst>
              <a:gd name="adj" fmla="val 92000"/>
            </a:avLst>
          </a:prstGeom>
          <a:solidFill>
            <a:srgbClr val="006600"/>
          </a:solidFill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4735925" y="2021449"/>
            <a:ext cx="186407" cy="185738"/>
          </a:xfrm>
          <a:prstGeom prst="homePlate">
            <a:avLst>
              <a:gd name="adj" fmla="val 92000"/>
            </a:avLst>
          </a:prstGeom>
          <a:solidFill>
            <a:srgbClr val="006600"/>
          </a:solidFill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8035418" y="3269478"/>
            <a:ext cx="186407" cy="185738"/>
          </a:xfrm>
          <a:prstGeom prst="homePlate">
            <a:avLst>
              <a:gd name="adj" fmla="val 92000"/>
            </a:avLst>
          </a:prstGeom>
          <a:solidFill>
            <a:srgbClr val="006600"/>
          </a:solidFill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 flipH="1">
            <a:off x="6882473" y="4769995"/>
            <a:ext cx="177531" cy="171450"/>
          </a:xfrm>
          <a:prstGeom prst="homePlate">
            <a:avLst>
              <a:gd name="adj" fmla="val 92000"/>
            </a:avLst>
          </a:prstGeom>
          <a:solidFill>
            <a:srgbClr val="006600"/>
          </a:solidFill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20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5709" y="922333"/>
            <a:ext cx="11322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ПРОДУКТИВНОСТЬ КОРМОВОГО КЛИНА У УЧАСТНИКОВ СОВЕЩАНИЯ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281176"/>
              </p:ext>
            </p:extLst>
          </p:nvPr>
        </p:nvGraphicFramePr>
        <p:xfrm>
          <a:off x="1292777" y="1406225"/>
          <a:ext cx="8286651" cy="5217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0042">
                  <a:extLst>
                    <a:ext uri="{9D8B030D-6E8A-4147-A177-3AD203B41FA5}">
                      <a16:colId xmlns:a16="http://schemas.microsoft.com/office/drawing/2014/main" xmlns="" val="3871126334"/>
                    </a:ext>
                  </a:extLst>
                </a:gridCol>
                <a:gridCol w="1592203">
                  <a:extLst>
                    <a:ext uri="{9D8B030D-6E8A-4147-A177-3AD203B41FA5}">
                      <a16:colId xmlns:a16="http://schemas.microsoft.com/office/drawing/2014/main" xmlns="" val="849342521"/>
                    </a:ext>
                  </a:extLst>
                </a:gridCol>
                <a:gridCol w="1592203">
                  <a:extLst>
                    <a:ext uri="{9D8B030D-6E8A-4147-A177-3AD203B41FA5}">
                      <a16:colId xmlns:a16="http://schemas.microsoft.com/office/drawing/2014/main" xmlns="" val="872726403"/>
                    </a:ext>
                  </a:extLst>
                </a:gridCol>
                <a:gridCol w="1592203">
                  <a:extLst>
                    <a:ext uri="{9D8B030D-6E8A-4147-A177-3AD203B41FA5}">
                      <a16:colId xmlns:a16="http://schemas.microsoft.com/office/drawing/2014/main" xmlns="" val="2939237089"/>
                    </a:ext>
                  </a:extLst>
                </a:gridCol>
              </a:tblGrid>
              <a:tr h="28893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Инвесторы 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Условное поголовье, гол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кормового клина, га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Приходиться</a:t>
                      </a:r>
                      <a:r>
                        <a:rPr lang="ru-RU" sz="14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1 </a:t>
                      </a:r>
                      <a:r>
                        <a:rPr lang="ru-RU" sz="1400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усл.гол</a:t>
                      </a:r>
                      <a:r>
                        <a:rPr lang="ru-RU" sz="14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га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6766119"/>
                  </a:ext>
                </a:extLst>
              </a:tr>
              <a:tr h="10144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УК «</a:t>
                      </a:r>
                      <a:r>
                        <a:rPr lang="ru-RU" sz="1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АгроИнвест</a:t>
                      </a: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»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22 483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11 284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5497494"/>
                  </a:ext>
                </a:extLst>
              </a:tr>
              <a:tr h="90160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"АФ "Родные края-</a:t>
                      </a:r>
                      <a:r>
                        <a:rPr lang="ru-RU" sz="1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Туган</a:t>
                      </a: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Як" 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1 880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1 012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АО "</a:t>
                      </a:r>
                      <a:r>
                        <a:rPr lang="ru-RU" sz="1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Татагролизинг</a:t>
                      </a: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17 225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9 125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"Август-Муслюм"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7 049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3 851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АО "Рацин"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7 353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4 371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«Сервис-Агро»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9 304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5 898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«Агро-Основа»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13 245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8 181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АФ «Чистопольская»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3 441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2 514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"Чистай-Агро"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7 841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6 005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АО "ХК "Ак Барс"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88 090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71 477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"Хузангаевское"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10 600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10 496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ООО"Союз-Агро"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11 174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10 664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8250343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АО "Агросила"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26 061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33 964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6474836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«Красный Восток»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42 002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66 391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5349226"/>
                  </a:ext>
                </a:extLst>
              </a:tr>
              <a:tr h="6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</a:t>
                      </a:r>
                      <a:r>
                        <a:rPr lang="ru-RU" sz="1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«</a:t>
                      </a:r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АПК </a:t>
                      </a:r>
                      <a:r>
                        <a:rPr lang="ru-RU" sz="1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Прод.программа</a:t>
                      </a:r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»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10 442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25 744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234438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6"/>
          <a:stretch/>
        </p:blipFill>
        <p:spPr>
          <a:xfrm>
            <a:off x="9639300" y="1403049"/>
            <a:ext cx="2552699" cy="5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7961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52500" y="1009650"/>
            <a:ext cx="10972800" cy="482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УРОЖАЙНОСТЬ В ЗАВИСИМОСТИ ОТ ПРЕДШЕСТВЕННИКА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42637392"/>
              </p:ext>
            </p:extLst>
          </p:nvPr>
        </p:nvGraphicFramePr>
        <p:xfrm>
          <a:off x="1076325" y="2082716"/>
          <a:ext cx="5199063" cy="414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Объект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680612801"/>
              </p:ext>
            </p:extLst>
          </p:nvPr>
        </p:nvGraphicFramePr>
        <p:xfrm>
          <a:off x="6470650" y="2217738"/>
          <a:ext cx="5121275" cy="4011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24167" y="17122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Озимая пшеница,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/га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4757" y="17122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Яровая пшеница,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/га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96625" y="6470650"/>
            <a:ext cx="495300" cy="365125"/>
          </a:xfrm>
        </p:spPr>
        <p:txBody>
          <a:bodyPr/>
          <a:lstStyle/>
          <a:p>
            <a:r>
              <a:rPr lang="ru-RU" sz="1200" dirty="0" smtClean="0">
                <a:solidFill>
                  <a:prstClr val="black">
                    <a:tint val="75000"/>
                  </a:prstClr>
                </a:solidFill>
              </a:rPr>
              <a:t>24</a:t>
            </a:r>
            <a:endParaRPr lang="ru-RU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7825" y="1228725"/>
            <a:ext cx="9972675" cy="423863"/>
          </a:xfrm>
          <a:prstGeom prst="rect">
            <a:avLst/>
          </a:prstGeom>
          <a:noFill/>
          <a:effectLst/>
        </p:spPr>
        <p:txBody>
          <a:bodyPr vert="horz" wrap="square" rtlCol="0">
            <a:spAutoFit/>
          </a:bodyPr>
          <a:lstStyle/>
          <a:p>
            <a:pPr indent="-274320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РЕКОМЕНДУЕМЫЕ ПРЕДШЕСТВЕННИКИ ОСНОВНЫХ КУЛЬТУР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26182"/>
              </p:ext>
            </p:extLst>
          </p:nvPr>
        </p:nvGraphicFramePr>
        <p:xfrm>
          <a:off x="1083584" y="2030705"/>
          <a:ext cx="10548705" cy="42446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19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86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603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Культура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Предшественники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08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Озимые зерновые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 чистый, </a:t>
                      </a:r>
                      <a:r>
                        <a:rPr lang="ru-RU" sz="14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сидеральный</a:t>
                      </a:r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однолетние травы</a:t>
                      </a:r>
                      <a:r>
                        <a:rPr lang="ru-RU" sz="14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(бобово-злаковые смеси), горох, многолетние травы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Яровая пшеница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Озимые культуры, многолетние травы, бобовые (горох, вика), рапс, картофель, сахарная свекла, кукуруза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Ячмень, овес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Озимые культуры, многолетние травы, бобовые (горох, вика), рапс, картофель, сахарная свекла, кукуруза, яровая пшеница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Просо, гречиха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Многолетние травы, озимые культуры, бобовые (горох, вика), рапс, картофель, сахарная свекла, кукуруза, яровая пшеница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Горох, вика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Озимые культуры, картофель, сахарная свекла, кукуруза, суданская трава, гречиха,</a:t>
                      </a:r>
                      <a:r>
                        <a:rPr lang="ru-RU" sz="14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яровая пшеница, ячмень, овес, просо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Сахарная свекла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Озимые по чистому и </a:t>
                      </a:r>
                      <a:r>
                        <a:rPr lang="ru-RU" sz="14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сидеральному</a:t>
                      </a:r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парам, бобовые</a:t>
                      </a:r>
                      <a:r>
                        <a:rPr lang="ru-RU" sz="14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культуры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Рапс на </a:t>
                      </a:r>
                      <a:r>
                        <a:rPr lang="ru-RU" sz="14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маслосемена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Озимые культуры, горох, вика, картофель, яровая пшеница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96625" y="6470650"/>
            <a:ext cx="495300" cy="365125"/>
          </a:xfrm>
        </p:spPr>
        <p:txBody>
          <a:bodyPr/>
          <a:lstStyle/>
          <a:p>
            <a:r>
              <a:rPr lang="ru-RU" sz="1200" dirty="0" smtClean="0">
                <a:solidFill>
                  <a:prstClr val="black">
                    <a:tint val="75000"/>
                  </a:prstClr>
                </a:solidFill>
              </a:rPr>
              <a:t>25</a:t>
            </a:r>
            <a:endParaRPr lang="ru-RU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16784" y="1272289"/>
            <a:ext cx="10035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ПРОИЗВОДСТВО ЗЕРНОЕДИНИЦ УЧАСТНИКОВ СОВЕЩАНИЯ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870278"/>
              </p:ext>
            </p:extLst>
          </p:nvPr>
        </p:nvGraphicFramePr>
        <p:xfrm>
          <a:off x="1191309" y="2214718"/>
          <a:ext cx="7618814" cy="43765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31086">
                  <a:extLst>
                    <a:ext uri="{9D8B030D-6E8A-4147-A177-3AD203B41FA5}">
                      <a16:colId xmlns:a16="http://schemas.microsoft.com/office/drawing/2014/main" xmlns="" val="2661657455"/>
                    </a:ext>
                  </a:extLst>
                </a:gridCol>
                <a:gridCol w="3887728">
                  <a:extLst>
                    <a:ext uri="{9D8B030D-6E8A-4147-A177-3AD203B41FA5}">
                      <a16:colId xmlns:a16="http://schemas.microsoft.com/office/drawing/2014/main" xmlns="" val="1605557377"/>
                    </a:ext>
                  </a:extLst>
                </a:gridCol>
              </a:tblGrid>
              <a:tr h="1912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Инвесторы</a:t>
                      </a:r>
                      <a:endParaRPr lang="ru-RU" sz="180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Произведено </a:t>
                      </a:r>
                      <a:r>
                        <a:rPr lang="ru-RU" sz="180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зерноединиц</a:t>
                      </a:r>
                      <a:r>
                        <a:rPr lang="ru-RU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1800" u="none" strike="noStrike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г., ц/га</a:t>
                      </a:r>
                    </a:p>
                  </a:txBody>
                  <a:tcPr marL="9525" marR="9525" marT="9525" marB="0" anchor="ctr"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4228815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Агросила</a:t>
                      </a:r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1279509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«АПК </a:t>
                      </a:r>
                      <a:r>
                        <a:rPr lang="ru-RU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Продпрограмма</a:t>
                      </a:r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1790319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«Сервис Агро»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303797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Агроинвест</a:t>
                      </a:r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6836240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Татагролизинг</a:t>
                      </a:r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5717629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АФ «Родные края-</a:t>
                      </a:r>
                      <a:r>
                        <a:rPr lang="ru-RU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Туган</a:t>
                      </a:r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Як»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620687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РТ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17" marR="8417" marT="8417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417" marR="8417" marT="8417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1392680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«ХК </a:t>
                      </a:r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«Ак Барс»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26,9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7123905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Хузангаевское</a:t>
                      </a:r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26,7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8799168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Фирма «Август»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26,1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4517415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«Волга-</a:t>
                      </a:r>
                      <a:r>
                        <a:rPr lang="ru-RU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Селект</a:t>
                      </a:r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23,7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8209130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«Союз-Агро»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19,8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5250689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«РАЦИН»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19,8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4856434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АФ «</a:t>
                      </a:r>
                      <a:r>
                        <a:rPr lang="ru-RU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Чистопольская</a:t>
                      </a:r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19,7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837878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>
                        <a:tabLst>
                          <a:tab pos="2416175" algn="l"/>
                        </a:tabLst>
                      </a:pPr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«Красный Восток»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19,3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077704"/>
                  </a:ext>
                </a:extLst>
              </a:tr>
              <a:tr h="65431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4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Чистай</a:t>
                      </a:r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-Агро»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8910054"/>
                  </a:ext>
                </a:extLst>
              </a:tr>
              <a:tr h="12834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«Агро-Основа»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15,4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406844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476096"/>
            <a:ext cx="2743200" cy="365125"/>
          </a:xfrm>
        </p:spPr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0000" y="2227231"/>
            <a:ext cx="3289300" cy="43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3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0627" y="984776"/>
            <a:ext cx="11407506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ЭФФЕКТИВНОСТЬ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NPK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И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PH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ПОЧВЫ, 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103492"/>
              </p:ext>
            </p:extLst>
          </p:nvPr>
        </p:nvGraphicFramePr>
        <p:xfrm>
          <a:off x="1171686" y="1792982"/>
          <a:ext cx="5124339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2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91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endParaRPr lang="ru-RU" sz="16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6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16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600" b="0" i="0" u="non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1600" b="0" i="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b="0" i="0" u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600" b="0" i="0" u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99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600" b="0" i="0" u="none" dirty="0">
                        <a:solidFill>
                          <a:srgbClr val="99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600" b="0" i="0" u="none" dirty="0"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0" i="0" u="none" dirty="0"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P2O5</a:t>
                      </a:r>
                      <a:endParaRPr lang="ru-RU" sz="1600" b="0" i="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600" b="0" i="0" u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600" b="0" i="0" u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ru-RU" sz="1600" b="0" i="0" u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99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ru-RU" sz="1600" b="0" i="0" u="none" dirty="0">
                        <a:solidFill>
                          <a:srgbClr val="99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0" i="0" u="none" dirty="0"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K2O</a:t>
                      </a:r>
                      <a:endParaRPr lang="ru-RU" sz="1600" b="0" i="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600" b="0" i="0" u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ru-RU" sz="1600" b="0" i="0" u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99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ru-RU" sz="1600" b="0" i="0" u="none" dirty="0">
                        <a:solidFill>
                          <a:srgbClr val="99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0" i="0" u="none" dirty="0"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dirty="0" smtClean="0">
                          <a:solidFill>
                            <a:srgbClr val="0066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0" i="0" u="none" dirty="0">
                        <a:solidFill>
                          <a:srgbClr val="0066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766586" y="1779051"/>
            <a:ext cx="4587214" cy="12311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На кислых почвах минеральные удобрения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не работают!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9872152"/>
              </p:ext>
            </p:extLst>
          </p:nvPr>
        </p:nvGraphicFramePr>
        <p:xfrm>
          <a:off x="581423" y="4240731"/>
          <a:ext cx="5872957" cy="2115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43036" y="3465873"/>
            <a:ext cx="551134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Структура площадей кислых почв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группам кислотности по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РТ, %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1640" y="475347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7938" y="539416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13932" y="556210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1509" y="476200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4333" y="432766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001125" y="6356350"/>
            <a:ext cx="2743200" cy="365125"/>
          </a:xfrm>
        </p:spPr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783" y="3460584"/>
            <a:ext cx="4573965" cy="304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42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8305" y="1077650"/>
            <a:ext cx="11310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ПЕРВИЧНОЙ КОРНЕВОЙ СИСТЕМЫ ЯРОВОЙ ПШЕНИЦЫ </a:t>
            </a:r>
          </a:p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ЗАВИСИМОСТИ ОТ рН ПОЧВЕННОГО РАСТВОРА (S. CARR)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265" y="2052919"/>
            <a:ext cx="10903752" cy="480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1330415" y="2054385"/>
            <a:ext cx="9973259" cy="461665"/>
            <a:chOff x="482600" y="1313986"/>
            <a:chExt cx="7689850" cy="461665"/>
          </a:xfrm>
        </p:grpSpPr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482600" y="1313986"/>
              <a:ext cx="100806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рН = 4,5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7164388" y="1313986"/>
              <a:ext cx="100806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рН = 6,5</a:t>
              </a:r>
              <a:endPara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" name="Прямая со стрелкой 11"/>
            <p:cNvCxnSpPr>
              <a:stCxn id="10" idx="3"/>
            </p:cNvCxnSpPr>
            <p:nvPr/>
          </p:nvCxnSpPr>
          <p:spPr>
            <a:xfrm>
              <a:off x="1490663" y="1544819"/>
              <a:ext cx="5602287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04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611102"/>
              </p:ext>
            </p:extLst>
          </p:nvPr>
        </p:nvGraphicFramePr>
        <p:xfrm>
          <a:off x="1078090" y="1647136"/>
          <a:ext cx="5720643" cy="4867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7443">
                  <a:extLst>
                    <a:ext uri="{9D8B030D-6E8A-4147-A177-3AD203B41FA5}">
                      <a16:colId xmlns:a16="http://schemas.microsoft.com/office/drawing/2014/main" xmlns="" val="505536657"/>
                    </a:ext>
                  </a:extLst>
                </a:gridCol>
                <a:gridCol w="1456267">
                  <a:extLst>
                    <a:ext uri="{9D8B030D-6E8A-4147-A177-3AD203B41FA5}">
                      <a16:colId xmlns:a16="http://schemas.microsoft.com/office/drawing/2014/main" xmlns="" val="3631794651"/>
                    </a:ext>
                  </a:extLst>
                </a:gridCol>
                <a:gridCol w="1286933">
                  <a:extLst>
                    <a:ext uri="{9D8B030D-6E8A-4147-A177-3AD203B41FA5}">
                      <a16:colId xmlns:a16="http://schemas.microsoft.com/office/drawing/2014/main" xmlns="" val="1649125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Инвесторы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кислых почв,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%, 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пашни</a:t>
                      </a:r>
                    </a:p>
                  </a:txBody>
                  <a:tcPr marL="9525" marR="9525" marT="9525" marB="0" anchor="ctr"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764909"/>
                  </a:ext>
                </a:extLst>
              </a:tr>
              <a:tr h="246434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Агросила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110,0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43,3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495639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«АПК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Продпрограмма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22,1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47,0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637354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«Сервис Агро»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219941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Агроинвест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511868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Татагролизинг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527246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АФ «Родные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края-</a:t>
                      </a:r>
                    </a:p>
                    <a:p>
                      <a:pPr marL="108000" algn="l" fontAlgn="ctr"/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Туган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Як»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50,1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119746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«ХК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«Ак Барс»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82,9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512414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Хузангаевское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43,5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80,8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657855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Фирма «Август»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36,9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47,5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188134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«Волга-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Селект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18,4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40,1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451834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«Союз-Агро»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9,4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776542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«РАЦИН»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10,6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146967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АФ «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Чистопольская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8,3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43,6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94464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«Красный Восток»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89,3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42,0</a:t>
                      </a: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22689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Чистай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-Агро»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15,9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57,0</a:t>
                      </a:r>
                    </a:p>
                  </a:txBody>
                  <a:tcPr marL="9525" marR="9525" marT="9525" marB="0" anchor="b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994385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«Агро-Основа»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82,3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95794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86671" y="3090927"/>
            <a:ext cx="4560287" cy="861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попадания в программу 2021 года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формировать ПСД 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01.09.2020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627" y="933500"/>
            <a:ext cx="11407506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ПРОГРАММА ИЗВЕСТКОВАНИЯ КИСЛЫХ ПОЧВ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71" y="4228508"/>
            <a:ext cx="4560287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сегодня при формировании структуры необходимо определить площади под известкование (пары, раннее убираемые культуры)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7002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69576" y="1303238"/>
            <a:ext cx="10731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СИСТЕМА ОБРАБОТКИ ПОЧВЫ ДЛЯ ОТДЕЛЬНЫХ ГРУПП КУЛЬТУР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8700" y="2762250"/>
            <a:ext cx="2385064" cy="254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102051"/>
              </p:ext>
            </p:extLst>
          </p:nvPr>
        </p:nvGraphicFramePr>
        <p:xfrm>
          <a:off x="1698625" y="3443816"/>
          <a:ext cx="691197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Почва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Равновесное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Оптимальное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</a:t>
                      </a:r>
                      <a:endParaRPr lang="ru-RU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Пропашные</a:t>
                      </a:r>
                      <a:endParaRPr lang="ru-RU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Чернозем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1,0-1,3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1,2-1,3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1-1,3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Серая лесная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1,35-1,4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1,15-1,25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1-1,2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Дерново-подзолистая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1,35-1,5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1,1-1,3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1-1,2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48075" y="2994311"/>
            <a:ext cx="306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66000"/>
                </a:solidFill>
              </a:rPr>
              <a:t>Требования культур, г/см</a:t>
            </a:r>
            <a:endParaRPr lang="ru-RU" dirty="0">
              <a:solidFill>
                <a:srgbClr val="366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9375" y="2671706"/>
            <a:ext cx="521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Оптимальная плотность для развития корней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53918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7562" y="1471120"/>
            <a:ext cx="9562388" cy="48852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698" y="855566"/>
            <a:ext cx="11407506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ОСНОВНОЙ ОБРАБОТКЕ ДИСКОВЫМИ ОРУДИЯМИ: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8288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760" y="1504801"/>
            <a:ext cx="11407506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УГЛУБЛЕНИЕ ПАХОТНОГО СЛОЯ С ОСЕНИ – 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ЗАЛОГ МАКСИМАЛЬНОГО НАКОПЛЕНИЯ ОСЕННЕ-ЗИМНИХ ОСАДКОВ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6146" name="Picture 2" descr="Глубокорыхлители почвы 913 и 915 | Глубокорыхлители | John Deere U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104" y="2478397"/>
            <a:ext cx="5563522" cy="341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ous-soleuse 5 corps - Helios Cracker 60 - GREGOIRE BESSON - 7 corps / avec  attelage trois points / avec roule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103" y="2478397"/>
            <a:ext cx="1492979" cy="149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Чизельные плуги АЛМАЗ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377" y="2478396"/>
            <a:ext cx="5125901" cy="341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2075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9" name="TextBox 1"/>
          <p:cNvSpPr txBox="1">
            <a:spLocks noChangeArrowheads="1"/>
          </p:cNvSpPr>
          <p:nvPr/>
        </p:nvSpPr>
        <p:spPr bwMode="auto">
          <a:xfrm>
            <a:off x="1598148" y="1236953"/>
            <a:ext cx="93164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ВЛИЯНИЕ СПОСОБОВ ОБРАБОТКИ ПОЧВЫ НА НАКОПЛЕНИЕ ВЛАГИ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4" descr="СПОСОБ БОРЬБЫ С БОЛОТНЫМИ СОРНЯКАМИ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ADADA"/>
              </a:clrFrom>
              <a:clrTo>
                <a:srgbClr val="DADA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66" t="4730" b="45811"/>
          <a:stretch>
            <a:fillRect/>
          </a:stretch>
        </p:blipFill>
        <p:spPr bwMode="auto">
          <a:xfrm rot="179066">
            <a:off x="6501931" y="3069034"/>
            <a:ext cx="4376318" cy="151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СПОСОБ БОРЬБЫ С БОЛОТНЫМИ СОРНЯКА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66" t="4730" b="17889"/>
          <a:stretch>
            <a:fillRect/>
          </a:stretch>
        </p:blipFill>
        <p:spPr bwMode="auto">
          <a:xfrm rot="179066">
            <a:off x="1708377" y="3128618"/>
            <a:ext cx="4231039" cy="151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8"/>
          <p:cNvGrpSpPr>
            <a:grpSpLocks/>
          </p:cNvGrpSpPr>
          <p:nvPr/>
        </p:nvGrpSpPr>
        <p:grpSpPr bwMode="auto">
          <a:xfrm rot="211048">
            <a:off x="1890765" y="2342412"/>
            <a:ext cx="3996080" cy="767176"/>
            <a:chOff x="642910" y="2714621"/>
            <a:chExt cx="3250570" cy="865938"/>
          </a:xfrm>
        </p:grpSpPr>
        <p:pic>
          <p:nvPicPr>
            <p:cNvPr id="17439" name="Picture 5" descr="C:\Users\Irek\Desktop\img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7DC6CD"/>
                </a:clrFrom>
                <a:clrTo>
                  <a:srgbClr val="7DC6C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10" y="2714621"/>
              <a:ext cx="162388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0" name="Picture 5" descr="C:\Users\Irek\Desktop\img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7DC6CD"/>
                </a:clrFrom>
                <a:clrTo>
                  <a:srgbClr val="7DC6C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593" y="2723303"/>
              <a:ext cx="1623887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413" name="Picture 7" descr="C:\Users\Irek\Desktop\Безымянный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3641" y="3327472"/>
            <a:ext cx="1513775" cy="50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C:\Users\Irek\Desktop\Безымянный-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730" y="3389725"/>
            <a:ext cx="1513775" cy="50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C:\Users\Irek\Desktop\Безымянный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567" y="3453809"/>
            <a:ext cx="1513775" cy="50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7" descr="C:\Users\Irek\Desktop\Безымянный-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6385" y="3580146"/>
            <a:ext cx="1513775" cy="50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трелка вправо 16"/>
          <p:cNvSpPr/>
          <p:nvPr/>
        </p:nvSpPr>
        <p:spPr>
          <a:xfrm rot="324347">
            <a:off x="2178329" y="3999145"/>
            <a:ext cx="3294821" cy="514125"/>
          </a:xfrm>
          <a:prstGeom prst="rightArrow">
            <a:avLst>
              <a:gd name="adj1" fmla="val 50000"/>
              <a:gd name="adj2" fmla="val 104429"/>
            </a:avLst>
          </a:prstGeom>
          <a:solidFill>
            <a:srgbClr val="0070C0"/>
          </a:solidFill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Поверхностная обработка</a:t>
            </a:r>
          </a:p>
        </p:txBody>
      </p:sp>
      <p:pic>
        <p:nvPicPr>
          <p:cNvPr id="17420" name="Picture 7" descr="C:\Users\Irek\Desktop\Безымянный-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14947">
            <a:off x="6795017" y="3198583"/>
            <a:ext cx="1091256" cy="64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7" descr="C:\Users\Irek\Desktop\Безымянный-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14947">
            <a:off x="7547800" y="3221686"/>
            <a:ext cx="1089425" cy="64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7" descr="C:\Users\Irek\Desktop\Безымянный-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14947">
            <a:off x="9094299" y="3323609"/>
            <a:ext cx="1089425" cy="64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7" descr="C:\Users\Irek\Desktop\Безымянный-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14947">
            <a:off x="8351893" y="3291753"/>
            <a:ext cx="1089425" cy="64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7" descr="C:\Users\Irek\Desktop\Безымянный-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214947">
            <a:off x="9854194" y="3368089"/>
            <a:ext cx="1089425" cy="64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0" name="TextBox 1"/>
          <p:cNvSpPr txBox="1">
            <a:spLocks noChangeArrowheads="1"/>
          </p:cNvSpPr>
          <p:nvPr/>
        </p:nvSpPr>
        <p:spPr bwMode="auto">
          <a:xfrm>
            <a:off x="1037598" y="5214679"/>
            <a:ext cx="5294627" cy="42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cs typeface="Arial" charset="0"/>
              </a:rPr>
              <a:t>Осадки за вегетационный период – 350 мм</a:t>
            </a:r>
          </a:p>
        </p:txBody>
      </p:sp>
      <p:sp>
        <p:nvSpPr>
          <p:cNvPr id="17431" name="Прямоугольник 4"/>
          <p:cNvSpPr>
            <a:spLocks noChangeArrowheads="1"/>
          </p:cNvSpPr>
          <p:nvPr/>
        </p:nvSpPr>
        <p:spPr bwMode="auto">
          <a:xfrm>
            <a:off x="814680" y="5629938"/>
            <a:ext cx="48228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cs typeface="Arial" charset="0"/>
              </a:rPr>
              <a:t>Осадки за зимний период – 155 м</a:t>
            </a:r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6465575" y="5338504"/>
            <a:ext cx="454532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– использовать  не менее 50% зимних осадков</a:t>
            </a:r>
          </a:p>
        </p:txBody>
      </p:sp>
      <p:sp>
        <p:nvSpPr>
          <p:cNvPr id="6" name="Прямоугольник 5"/>
          <p:cNvSpPr/>
          <p:nvPr/>
        </p:nvSpPr>
        <p:spPr>
          <a:xfrm rot="185130">
            <a:off x="7225676" y="4288144"/>
            <a:ext cx="2928827" cy="2983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prstClr val="white"/>
                </a:solidFill>
              </a:rPr>
              <a:t>Разноглубинная обработка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10978459">
            <a:off x="7229966" y="4577118"/>
            <a:ext cx="2902875" cy="27326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37" name="Picture 5" descr="C:\Users\Irek\Desktop\im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7DC6CD"/>
              </a:clrFrom>
              <a:clrTo>
                <a:srgbClr val="7DC6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8">
            <a:off x="6621292" y="2333487"/>
            <a:ext cx="1835039" cy="69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8" name="Picture 5" descr="C:\Users\Irek\Desktop\im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7DC6CD"/>
              </a:clrFrom>
              <a:clrTo>
                <a:srgbClr val="7DC6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8">
            <a:off x="8439138" y="2441351"/>
            <a:ext cx="1835039" cy="69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C:\Users\Irek\Desktop\im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7DC6CD"/>
              </a:clrFrom>
              <a:clrTo>
                <a:srgbClr val="7DC6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528">
            <a:off x="10258012" y="2512234"/>
            <a:ext cx="663042" cy="69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8106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369" y="1331505"/>
            <a:ext cx="11407506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ПОЖНИВНЫЕ ПОСЕВЫ ПОСЛЕ ЯЧМЕНЯ</a:t>
            </a:r>
          </a:p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АТНИНСКИЙ РАЙОН СХПК ИМ. ЛЕНИНА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4" name="WhatsApp Video 2020-07-06 at 18.50.51">
            <a:hlinkClick r:id="" action="ppaction://media"/>
          </p:cNvPr>
          <p:cNvPicPr preferRelativeResize="0"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50" y="2281561"/>
            <a:ext cx="4571467" cy="3826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5500" y="3574623"/>
            <a:ext cx="3933826" cy="1154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 – сев параллельно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уборкой (за комбайном)</a:t>
            </a:r>
          </a:p>
          <a:p>
            <a:pPr>
              <a:spcBef>
                <a:spcPts val="1800"/>
              </a:spcBef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 – до 150 ц/га органики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801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6" descr="Борона прутковая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1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03" y="3277918"/>
            <a:ext cx="2040205" cy="79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Комбинированный диск+лапа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9650" y="2635368"/>
            <a:ext cx="1653654" cy="62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8" descr="Сеялка сошниковая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023" y="2638939"/>
            <a:ext cx="1834838" cy="63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9239" y="1181433"/>
            <a:ext cx="11407506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ПРАВИЛЬНО ВЫБРАННАЯ СИСТЕМА ОБРАБОТКИ ПОЧВЫ </a:t>
            </a:r>
          </a:p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ОБЕСПЕЧИВАЕТ СОХРАННОСТЬ ПРОДУКТИВНОЙ ВЛАГИ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8354844" y="2585225"/>
            <a:ext cx="1340036" cy="746405"/>
            <a:chOff x="9166709" y="2081109"/>
            <a:chExt cx="2464562" cy="1457496"/>
          </a:xfrm>
        </p:grpSpPr>
        <p:pic>
          <p:nvPicPr>
            <p:cNvPr id="11" name="Picture 2" descr="Трактор Беларус МТЗ 82.1 — Купить новый трактор в Москве по выгодной цене с  доставкой по России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11" b="92889" l="2667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6421" y="2081109"/>
              <a:ext cx="1274850" cy="1274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18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166709" y="2628424"/>
              <a:ext cx="1687972" cy="910181"/>
            </a:xfrm>
            <a:prstGeom prst="rect">
              <a:avLst/>
            </a:prstGeom>
            <a:scene3d>
              <a:camera prst="orthographicFront">
                <a:rot lat="0" lon="21000000" rev="0"/>
              </a:camera>
              <a:lightRig rig="threePt" dir="t"/>
            </a:scene3d>
          </p:spPr>
        </p:pic>
      </p:grpSp>
      <p:sp>
        <p:nvSpPr>
          <p:cNvPr id="14" name="TextBox 13"/>
          <p:cNvSpPr txBox="1"/>
          <p:nvPr/>
        </p:nvSpPr>
        <p:spPr>
          <a:xfrm>
            <a:off x="10213211" y="2883276"/>
            <a:ext cx="187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Классическая технология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Комбинированный посевной комплекс FEAT с высевом в дисковый сошник — Агр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9790" y="4070534"/>
            <a:ext cx="6791384" cy="211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317115" y="4802773"/>
            <a:ext cx="1774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Перспектива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5 в 1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103579" y="3516296"/>
            <a:ext cx="6477000" cy="0"/>
          </a:xfrm>
          <a:prstGeom prst="line">
            <a:avLst/>
          </a:prstGeom>
          <a:ln>
            <a:solidFill>
              <a:srgbClr val="366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Равнобедренный треугольник 18"/>
          <p:cNvSpPr/>
          <p:nvPr/>
        </p:nvSpPr>
        <p:spPr>
          <a:xfrm rot="10800000">
            <a:off x="4418029" y="3523999"/>
            <a:ext cx="4014708" cy="409575"/>
          </a:xfrm>
          <a:prstGeom prst="triangle">
            <a:avLst/>
          </a:prstGeom>
          <a:solidFill>
            <a:srgbClr val="36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168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4494" y="1282910"/>
            <a:ext cx="11407506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ПЕРСПЕКТИВА ОТРАСЛИ РАСТЕНИЕВОДСТВА В КОМБИНИРОВАНИИ ТЕХНОЛОГИЧЕСКИХ ПРОЦЕССОВ – 5 В 1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44" y="2274310"/>
            <a:ext cx="10893156" cy="2327597"/>
          </a:xfrm>
          <a:prstGeom prst="rect">
            <a:avLst/>
          </a:prstGeom>
        </p:spPr>
      </p:pic>
      <p:sp>
        <p:nvSpPr>
          <p:cNvPr id="4" name="Выноска 1 (без границы) 3"/>
          <p:cNvSpPr/>
          <p:nvPr/>
        </p:nvSpPr>
        <p:spPr>
          <a:xfrm>
            <a:off x="4765824" y="5046964"/>
            <a:ext cx="1722423" cy="575062"/>
          </a:xfrm>
          <a:prstGeom prst="callout1">
            <a:avLst>
              <a:gd name="adj1" fmla="val 15675"/>
              <a:gd name="adj2" fmla="val 105606"/>
              <a:gd name="adj3" fmla="val -94954"/>
              <a:gd name="adj4" fmla="val 139985"/>
            </a:avLst>
          </a:prstGeom>
          <a:solidFill>
            <a:srgbClr val="366000"/>
          </a:solidFill>
          <a:ln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 Предпосевная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обработка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Выноска 1 (без границы) 11"/>
          <p:cNvSpPr/>
          <p:nvPr/>
        </p:nvSpPr>
        <p:spPr>
          <a:xfrm>
            <a:off x="4765824" y="5873363"/>
            <a:ext cx="1722423" cy="575062"/>
          </a:xfrm>
          <a:prstGeom prst="callout1">
            <a:avLst>
              <a:gd name="adj1" fmla="val 15675"/>
              <a:gd name="adj2" fmla="val 105606"/>
              <a:gd name="adj3" fmla="val -242700"/>
              <a:gd name="adj4" fmla="val 147395"/>
            </a:avLst>
          </a:prstGeom>
          <a:solidFill>
            <a:srgbClr val="366000"/>
          </a:solidFill>
          <a:ln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 Внесение удобрений</a:t>
            </a:r>
          </a:p>
        </p:txBody>
      </p:sp>
      <p:sp>
        <p:nvSpPr>
          <p:cNvPr id="13" name="Выноска 1 (без границы) 12"/>
          <p:cNvSpPr/>
          <p:nvPr/>
        </p:nvSpPr>
        <p:spPr>
          <a:xfrm>
            <a:off x="7723172" y="4977754"/>
            <a:ext cx="1722423" cy="575062"/>
          </a:xfrm>
          <a:prstGeom prst="callout1">
            <a:avLst>
              <a:gd name="adj1" fmla="val 15675"/>
              <a:gd name="adj2" fmla="val 105606"/>
              <a:gd name="adj3" fmla="val -108537"/>
              <a:gd name="adj4" fmla="val 185994"/>
            </a:avLst>
          </a:prstGeom>
          <a:solidFill>
            <a:srgbClr val="366000"/>
          </a:solidFill>
          <a:ln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3. Посев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Выноска 1 (без границы) 13"/>
          <p:cNvSpPr/>
          <p:nvPr/>
        </p:nvSpPr>
        <p:spPr>
          <a:xfrm>
            <a:off x="7723173" y="5685743"/>
            <a:ext cx="1722423" cy="762682"/>
          </a:xfrm>
          <a:prstGeom prst="callout1">
            <a:avLst>
              <a:gd name="adj1" fmla="val 15675"/>
              <a:gd name="adj2" fmla="val 105606"/>
              <a:gd name="adj3" fmla="val -167038"/>
              <a:gd name="adj4" fmla="val 190018"/>
            </a:avLst>
          </a:prstGeom>
          <a:solidFill>
            <a:srgbClr val="366000"/>
          </a:solidFill>
          <a:ln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4. Биологические препараты к семенам</a:t>
            </a:r>
          </a:p>
        </p:txBody>
      </p:sp>
      <p:sp>
        <p:nvSpPr>
          <p:cNvPr id="15" name="Выноска 1 (без границы) 14"/>
          <p:cNvSpPr/>
          <p:nvPr/>
        </p:nvSpPr>
        <p:spPr>
          <a:xfrm>
            <a:off x="9685323" y="6067084"/>
            <a:ext cx="1722423" cy="381341"/>
          </a:xfrm>
          <a:prstGeom prst="callout1">
            <a:avLst>
              <a:gd name="adj1" fmla="val 15675"/>
              <a:gd name="adj2" fmla="val 102952"/>
              <a:gd name="adj3" fmla="val -425981"/>
              <a:gd name="adj4" fmla="val 110676"/>
            </a:avLst>
          </a:prstGeom>
          <a:solidFill>
            <a:srgbClr val="366000"/>
          </a:solidFill>
          <a:ln>
            <a:solidFill>
              <a:srgbClr val="36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5. Прикатывание </a:t>
            </a:r>
          </a:p>
        </p:txBody>
      </p:sp>
      <p:sp>
        <p:nvSpPr>
          <p:cNvPr id="2" name="Овал 1"/>
          <p:cNvSpPr/>
          <p:nvPr/>
        </p:nvSpPr>
        <p:spPr>
          <a:xfrm>
            <a:off x="6977849" y="4225772"/>
            <a:ext cx="612559" cy="37613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795187" y="3870410"/>
            <a:ext cx="612559" cy="60393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363356" y="3994951"/>
            <a:ext cx="507907" cy="51066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72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8719" y="724294"/>
            <a:ext cx="9654981" cy="1092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>
              <a:lnSpc>
                <a:spcPts val="2400"/>
              </a:lnSpc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ПАШНЯ УЧАСТНИКОВ СОВЕЩАНИЯ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148795"/>
              </p:ext>
            </p:extLst>
          </p:nvPr>
        </p:nvGraphicFramePr>
        <p:xfrm>
          <a:off x="1157514" y="1740234"/>
          <a:ext cx="8004764" cy="4856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5088">
                  <a:extLst>
                    <a:ext uri="{9D8B030D-6E8A-4147-A177-3AD203B41FA5}">
                      <a16:colId xmlns:a16="http://schemas.microsoft.com/office/drawing/2014/main" xmlns="" val="412784191"/>
                    </a:ext>
                  </a:extLst>
                </a:gridCol>
                <a:gridCol w="1499838">
                  <a:extLst>
                    <a:ext uri="{9D8B030D-6E8A-4147-A177-3AD203B41FA5}">
                      <a16:colId xmlns:a16="http://schemas.microsoft.com/office/drawing/2014/main" xmlns="" val="2091886496"/>
                    </a:ext>
                  </a:extLst>
                </a:gridCol>
                <a:gridCol w="1499838">
                  <a:extLst>
                    <a:ext uri="{9D8B030D-6E8A-4147-A177-3AD203B41FA5}">
                      <a16:colId xmlns:a16="http://schemas.microsoft.com/office/drawing/2014/main" xmlns="" val="3703744572"/>
                    </a:ext>
                  </a:extLst>
                </a:gridCol>
              </a:tblGrid>
              <a:tr h="17356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Инвесторы</a:t>
                      </a:r>
                      <a:endParaRPr lang="ru-RU" sz="180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Пашня, </a:t>
                      </a:r>
                      <a:r>
                        <a:rPr lang="ru-RU" sz="180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тыс.га</a:t>
                      </a:r>
                      <a:endParaRPr lang="ru-RU" sz="180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%, </a:t>
                      </a:r>
                      <a:r>
                        <a:rPr lang="ru-RU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пашни республики</a:t>
                      </a:r>
                    </a:p>
                  </a:txBody>
                  <a:tcPr marL="7338" marR="7338" marT="7338" marB="0" anchor="ctr"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1795240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ХК</a:t>
                      </a:r>
                      <a:r>
                        <a:rPr lang="ru-RU" sz="16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Ак Барс»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267,0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8,2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79491596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Агросила</a:t>
                      </a:r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254,0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7,8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6339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«Красный Восток»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212,3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6,5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107043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Фирма «Август»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77,6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9356451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Агроинвест</a:t>
                      </a:r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73,5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2492518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Хузангаевское</a:t>
                      </a:r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53,8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1,6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6301571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«</a:t>
                      </a:r>
                      <a:r>
                        <a:rPr lang="ru-R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Татагролизинг</a:t>
                      </a:r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49,9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6421798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«АПК </a:t>
                      </a:r>
                      <a:r>
                        <a:rPr lang="ru-R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Продпрограмма</a:t>
                      </a:r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47,0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1,4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6932810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«Волга-</a:t>
                      </a:r>
                      <a:r>
                        <a:rPr lang="ru-R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Селект</a:t>
                      </a:r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45,8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1,4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8194379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«Союз-Агро»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42,6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1,3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4147231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6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Чистай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-Агро»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27,8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2402541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«Агро-Основа»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25,7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3329832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«Сервис Агро»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24,9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3447288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«РАЦИН»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22,6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9656898"/>
                  </a:ext>
                </a:extLst>
              </a:tr>
              <a:tr h="87642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Агрофирма «</a:t>
                      </a:r>
                      <a:r>
                        <a:rPr lang="ru-R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Чистопольская</a:t>
                      </a:r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19,0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0,6</a:t>
                      </a:r>
                    </a:p>
                  </a:txBody>
                  <a:tcPr marL="7338" marR="7338" marT="7338" marB="0" anchor="ctr"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5757939"/>
                  </a:ext>
                </a:extLst>
              </a:tr>
              <a:tr h="87642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«Агрофирма «Родные края-</a:t>
                      </a:r>
                      <a:r>
                        <a:rPr lang="ru-RU" sz="16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Туган</a:t>
                      </a:r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Як»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17,7</a:t>
                      </a:r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7338" marR="7338" marT="7338" marB="0" anchor="ctr"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7504291"/>
                  </a:ext>
                </a:extLst>
              </a:tr>
              <a:tr h="4468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Итого по участникам</a:t>
                      </a:r>
                    </a:p>
                  </a:txBody>
                  <a:tcPr marL="7338" marR="7338" marT="733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262</a:t>
                      </a:r>
                      <a:endParaRPr lang="ru-RU" sz="180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38" marR="7338" marT="7338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38,7</a:t>
                      </a:r>
                    </a:p>
                  </a:txBody>
                  <a:tcPr marL="7338" marR="7338" marT="7338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867313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9620" y="1741030"/>
            <a:ext cx="2945080" cy="484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63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987" y="1349406"/>
            <a:ext cx="4131446" cy="550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278" y="1349406"/>
            <a:ext cx="4131446" cy="550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4494" y="759126"/>
            <a:ext cx="11407506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К ТАКИМ ПОСЕВАМ ДОЛЖЕН СТРЕМИТЬСЯ КАЖДЫЙ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950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6764" y="981952"/>
            <a:ext cx="7063434" cy="73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3050" y="815809"/>
            <a:ext cx="9953625" cy="113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>
              <a:lnSpc>
                <a:spcPts val="3000"/>
              </a:lnSpc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ПОТЕНЦИАЛЬНЫЕ ВОЗМОЖНОСТИ ФОРМИРОВАНИЯ ЗЕРНА ПО ВЛАГООБЕСПЕЧЕНИЮ ТЕРРИТОРИИ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40236" y="5551572"/>
            <a:ext cx="4156439" cy="600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ctr"/>
            <a:r>
              <a:rPr lang="ru-RU" dirty="0" smtClean="0">
                <a:latin typeface="Arial" panose="020B0604020202020204" pitchFamily="34" charset="0"/>
                <a:cs typeface="Arial" pitchFamily="34" charset="0"/>
              </a:rPr>
              <a:t>Задача -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весной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иметь не менее 200 мм продуктивной влаги в метровом слое почвы.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05839" y="5814288"/>
            <a:ext cx="3107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Фактический урожай?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034" y="4787633"/>
            <a:ext cx="7963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sz="1700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Итого в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год выпадает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ru-RU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мм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7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7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Облако 14"/>
          <p:cNvSpPr/>
          <p:nvPr/>
        </p:nvSpPr>
        <p:spPr>
          <a:xfrm>
            <a:off x="1286359" y="2363356"/>
            <a:ext cx="2933680" cy="177431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Осенние осадки</a:t>
            </a:r>
          </a:p>
          <a:p>
            <a:pPr algn="ctr">
              <a:lnSpc>
                <a:spcPts val="1600"/>
              </a:lnSpc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Сентябрь – 33</a:t>
            </a:r>
          </a:p>
          <a:p>
            <a:pPr algn="ctr">
              <a:lnSpc>
                <a:spcPts val="1600"/>
              </a:lnSpc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Октябрь – 47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дек. ноябрь – 9</a:t>
            </a:r>
          </a:p>
          <a:p>
            <a:pPr algn="ctr">
              <a:lnSpc>
                <a:spcPts val="1600"/>
              </a:lnSpc>
            </a:pPr>
            <a:r>
              <a:rPr lang="ru-RU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∑= 89 мм</a:t>
            </a:r>
          </a:p>
        </p:txBody>
      </p:sp>
      <p:sp>
        <p:nvSpPr>
          <p:cNvPr id="16" name="Облако 15"/>
          <p:cNvSpPr/>
          <p:nvPr/>
        </p:nvSpPr>
        <p:spPr>
          <a:xfrm>
            <a:off x="4366853" y="2335235"/>
            <a:ext cx="3827032" cy="23621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Зимние осадки 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II-III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дек. ноябрь - 12</a:t>
            </a:r>
          </a:p>
          <a:p>
            <a:pPr algn="ctr">
              <a:lnSpc>
                <a:spcPts val="1600"/>
              </a:lnSpc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Декабрь – 32</a:t>
            </a:r>
          </a:p>
          <a:p>
            <a:pPr algn="ctr">
              <a:lnSpc>
                <a:spcPts val="1600"/>
              </a:lnSpc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Январь – 37</a:t>
            </a:r>
          </a:p>
          <a:p>
            <a:pPr algn="ctr">
              <a:lnSpc>
                <a:spcPts val="1600"/>
              </a:lnSpc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Февраль – 30</a:t>
            </a:r>
          </a:p>
          <a:p>
            <a:pPr algn="ctr">
              <a:lnSpc>
                <a:spcPts val="1600"/>
              </a:lnSpc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Март – 56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I-II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– декада апреля – 9,3</a:t>
            </a:r>
          </a:p>
          <a:p>
            <a:pPr algn="ctr">
              <a:lnSpc>
                <a:spcPts val="1600"/>
              </a:lnSpc>
            </a:pPr>
            <a:r>
              <a:rPr lang="ru-RU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∑=176 мм</a:t>
            </a:r>
          </a:p>
        </p:txBody>
      </p:sp>
      <p:sp>
        <p:nvSpPr>
          <p:cNvPr id="17" name="Облако 16"/>
          <p:cNvSpPr/>
          <p:nvPr/>
        </p:nvSpPr>
        <p:spPr>
          <a:xfrm>
            <a:off x="8193885" y="2288387"/>
            <a:ext cx="2748491" cy="209712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Летние осадки</a:t>
            </a:r>
          </a:p>
          <a:p>
            <a:pPr algn="ctr">
              <a:lnSpc>
                <a:spcPts val="1600"/>
              </a:lnSpc>
            </a:pPr>
            <a:r>
              <a:rPr lang="en-US" sz="1400" i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1400" i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дек.</a:t>
            </a:r>
            <a:r>
              <a:rPr lang="ru-RU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апрель - 4</a:t>
            </a:r>
          </a:p>
          <a:p>
            <a:pPr algn="ctr">
              <a:lnSpc>
                <a:spcPts val="1600"/>
              </a:lnSpc>
            </a:pPr>
            <a:r>
              <a:rPr lang="ru-RU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Май – 55</a:t>
            </a:r>
          </a:p>
          <a:p>
            <a:pPr algn="ctr">
              <a:lnSpc>
                <a:spcPts val="1600"/>
              </a:lnSpc>
            </a:pPr>
            <a:r>
              <a:rPr lang="ru-RU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Июнь -49</a:t>
            </a:r>
          </a:p>
          <a:p>
            <a:pPr algn="ctr">
              <a:lnSpc>
                <a:spcPts val="1600"/>
              </a:lnSpc>
            </a:pPr>
            <a:r>
              <a:rPr lang="ru-RU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Июль – 53</a:t>
            </a:r>
          </a:p>
          <a:p>
            <a:pPr algn="ctr">
              <a:lnSpc>
                <a:spcPts val="1600"/>
              </a:lnSpc>
            </a:pPr>
            <a:r>
              <a:rPr lang="ru-RU" sz="1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Август -93</a:t>
            </a:r>
          </a:p>
          <a:p>
            <a:pPr algn="ctr">
              <a:lnSpc>
                <a:spcPts val="1600"/>
              </a:lnSpc>
            </a:pPr>
            <a:r>
              <a:rPr lang="ru-RU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∑=254 мм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607178" y="5355720"/>
            <a:ext cx="1274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Сток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528174" y="5292011"/>
            <a:ext cx="1506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Испарение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340236" y="4787633"/>
            <a:ext cx="4156439" cy="6155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ctr"/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Потенциал </a:t>
            </a:r>
            <a:r>
              <a:rPr lang="ru-RU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урожайности </a:t>
            </a:r>
            <a:r>
              <a:rPr lang="en-US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55</a:t>
            </a:r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ц/га </a:t>
            </a:r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зерна (10   мм осадков </a:t>
            </a:r>
            <a:r>
              <a:rPr lang="ru-RU" sz="1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зерна 1,1 </a:t>
            </a:r>
            <a:r>
              <a:rPr lang="ru-RU" sz="17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ц/га)</a:t>
            </a:r>
            <a:endParaRPr lang="ru-RU" sz="17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912006" y="5283246"/>
            <a:ext cx="476250" cy="435539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право 1"/>
          <p:cNvSpPr/>
          <p:nvPr/>
        </p:nvSpPr>
        <p:spPr>
          <a:xfrm rot="9383333">
            <a:off x="2974019" y="5583951"/>
            <a:ext cx="653762" cy="273545"/>
          </a:xfrm>
          <a:prstGeom prst="rightArrow">
            <a:avLst>
              <a:gd name="adj1" fmla="val 50000"/>
              <a:gd name="adj2" fmla="val 11510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800000">
            <a:off x="6148018" y="5653003"/>
            <a:ext cx="653762" cy="273545"/>
          </a:xfrm>
          <a:prstGeom prst="rightArrow">
            <a:avLst>
              <a:gd name="adj1" fmla="val 50000"/>
              <a:gd name="adj2" fmla="val 11510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915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54695" y="1002118"/>
            <a:ext cx="8927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СОСТАВЛЯЮЩИЕ УРОЖАЯ ЗЕРНОВЫХ КУЛЬТУР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7530" y="1746526"/>
            <a:ext cx="1637383" cy="584775"/>
          </a:xfrm>
          <a:prstGeom prst="rect">
            <a:avLst/>
          </a:prstGeom>
          <a:solidFill>
            <a:srgbClr val="D598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Количество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колосьев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0682" y="1746526"/>
            <a:ext cx="1591507" cy="584775"/>
          </a:xfrm>
          <a:prstGeom prst="rect">
            <a:avLst/>
          </a:prstGeom>
          <a:solidFill>
            <a:srgbClr val="D598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Количество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колосков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7613" y="1746526"/>
            <a:ext cx="1611454" cy="584775"/>
          </a:xfrm>
          <a:prstGeom prst="rect">
            <a:avLst/>
          </a:prstGeom>
          <a:solidFill>
            <a:srgbClr val="D598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Количество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зерен в колосе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15855" y="1746526"/>
            <a:ext cx="1633105" cy="584775"/>
          </a:xfrm>
          <a:prstGeom prst="rect">
            <a:avLst/>
          </a:prstGeom>
          <a:solidFill>
            <a:srgbClr val="D598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Масса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1000 семян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00712" y="1851346"/>
            <a:ext cx="1278407" cy="400110"/>
          </a:xfrm>
          <a:prstGeom prst="rect">
            <a:avLst/>
          </a:prstGeom>
          <a:solidFill>
            <a:srgbClr val="D598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Урожай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99720" y="182859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0068" y="182859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6164" y="182859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70885" y="182859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940"/>
          <a:stretch/>
        </p:blipFill>
        <p:spPr>
          <a:xfrm>
            <a:off x="1532313" y="2577464"/>
            <a:ext cx="10435323" cy="27534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>
            <a:off x="2563906" y="2916936"/>
            <a:ext cx="1775011" cy="2113664"/>
          </a:xfrm>
          <a:prstGeom prst="straightConnector1">
            <a:avLst/>
          </a:prstGeom>
          <a:ln w="38100">
            <a:solidFill>
              <a:srgbClr val="366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338917" y="2916936"/>
            <a:ext cx="1498243" cy="2113664"/>
          </a:xfrm>
          <a:prstGeom prst="straightConnector1">
            <a:avLst/>
          </a:prstGeom>
          <a:ln w="38100">
            <a:solidFill>
              <a:srgbClr val="366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947647" y="2916936"/>
            <a:ext cx="1459723" cy="2140281"/>
          </a:xfrm>
          <a:prstGeom prst="straightConnector1">
            <a:avLst/>
          </a:prstGeom>
          <a:ln w="38100">
            <a:solidFill>
              <a:srgbClr val="366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9036424" y="2916936"/>
            <a:ext cx="1546027" cy="2131594"/>
          </a:xfrm>
          <a:prstGeom prst="straightConnector1">
            <a:avLst/>
          </a:prstGeom>
          <a:ln w="38100">
            <a:solidFill>
              <a:srgbClr val="366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397531" y="2393424"/>
            <a:ext cx="1637383" cy="604958"/>
          </a:xfrm>
          <a:prstGeom prst="rect">
            <a:avLst/>
          </a:prstGeom>
          <a:solidFill>
            <a:srgbClr val="36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 обработка:</a:t>
            </a:r>
          </a:p>
          <a:p>
            <a:pPr algn="ctr"/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Питание </a:t>
            </a:r>
            <a:r>
              <a:rPr lang="ru-RU" sz="1600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СЗР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720683" y="2397500"/>
            <a:ext cx="1582164" cy="604958"/>
          </a:xfrm>
          <a:prstGeom prst="rect">
            <a:avLst/>
          </a:prstGeom>
          <a:solidFill>
            <a:srgbClr val="36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 обработка:</a:t>
            </a:r>
          </a:p>
          <a:p>
            <a:pPr algn="ctr"/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Питание </a:t>
            </a:r>
            <a:r>
              <a:rPr lang="ru-RU" sz="1600" u="sng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СЗР</a:t>
            </a:r>
            <a:endParaRPr lang="ru-RU" sz="16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47614" y="2397744"/>
            <a:ext cx="1611454" cy="604958"/>
          </a:xfrm>
          <a:prstGeom prst="rect">
            <a:avLst/>
          </a:prstGeom>
          <a:solidFill>
            <a:srgbClr val="36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 обработка:</a:t>
            </a:r>
          </a:p>
          <a:p>
            <a:pPr algn="ctr"/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Питание </a:t>
            </a:r>
            <a:r>
              <a:rPr lang="ru-RU" sz="1600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16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СЗР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315854" y="2397212"/>
            <a:ext cx="1633105" cy="604958"/>
          </a:xfrm>
          <a:prstGeom prst="rect">
            <a:avLst/>
          </a:prstGeom>
          <a:solidFill>
            <a:srgbClr val="366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обработка:</a:t>
            </a:r>
          </a:p>
          <a:p>
            <a:pPr lvl="0" algn="ctr"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Питание </a:t>
            </a:r>
            <a:r>
              <a:rPr lang="ru-RU" sz="14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СЗР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3801035" y="5048530"/>
            <a:ext cx="1075765" cy="11583"/>
          </a:xfrm>
          <a:prstGeom prst="line">
            <a:avLst/>
          </a:prstGeom>
          <a:ln w="76200">
            <a:solidFill>
              <a:srgbClr val="366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312189" y="5060113"/>
            <a:ext cx="1049942" cy="0"/>
          </a:xfrm>
          <a:prstGeom prst="line">
            <a:avLst/>
          </a:prstGeom>
          <a:ln w="76200">
            <a:solidFill>
              <a:srgbClr val="366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778317" y="5045356"/>
            <a:ext cx="1258107" cy="5792"/>
          </a:xfrm>
          <a:prstGeom prst="line">
            <a:avLst/>
          </a:prstGeom>
          <a:ln w="76200">
            <a:solidFill>
              <a:srgbClr val="366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400712" y="5048530"/>
            <a:ext cx="363481" cy="0"/>
          </a:xfrm>
          <a:prstGeom prst="line">
            <a:avLst/>
          </a:prstGeom>
          <a:ln w="76200">
            <a:solidFill>
              <a:srgbClr val="366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066801" y="4002695"/>
            <a:ext cx="1055967" cy="2334097"/>
          </a:xfrm>
          <a:prstGeom prst="rect">
            <a:avLst/>
          </a:prstGeom>
          <a:solidFill>
            <a:schemeClr val="bg2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7987" y="4146478"/>
            <a:ext cx="10747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Основное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внесение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удобрений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478892"/>
              </p:ext>
            </p:extLst>
          </p:nvPr>
        </p:nvGraphicFramePr>
        <p:xfrm>
          <a:off x="609601" y="5339872"/>
          <a:ext cx="11367001" cy="10465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45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06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48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58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4917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218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093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3878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8145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521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2488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6467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21031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1209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0-7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11-13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51-59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61-69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71-75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85-86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9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t-RU" sz="1100" b="0" dirty="0" smtClean="0">
                          <a:latin typeface="Arial" pitchFamily="34" charset="0"/>
                          <a:cs typeface="Arial" pitchFamily="34" charset="0"/>
                        </a:rPr>
                        <a:t>посев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t-RU" sz="1100" b="0" dirty="0" smtClean="0">
                          <a:latin typeface="Arial" pitchFamily="34" charset="0"/>
                          <a:cs typeface="Arial" pitchFamily="34" charset="0"/>
                        </a:rPr>
                        <a:t>1,2,3 лист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t-RU" sz="1100" b="0" dirty="0" smtClean="0">
                          <a:latin typeface="Arial" pitchFamily="34" charset="0"/>
                          <a:cs typeface="Arial" pitchFamily="34" charset="0"/>
                        </a:rPr>
                        <a:t>начало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t-RU" sz="1100" b="0" dirty="0" smtClean="0">
                          <a:latin typeface="Arial" pitchFamily="34" charset="0"/>
                          <a:cs typeface="Arial" pitchFamily="34" charset="0"/>
                        </a:rPr>
                        <a:t>середина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t-RU" sz="1100" b="0" dirty="0" smtClean="0">
                          <a:latin typeface="Arial" pitchFamily="34" charset="0"/>
                          <a:cs typeface="Arial" pitchFamily="34" charset="0"/>
                        </a:rPr>
                        <a:t>коне</a:t>
                      </a: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ц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выход в трубку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1-ое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2-ое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latin typeface="Arial" pitchFamily="34" charset="0"/>
                          <a:cs typeface="Arial" pitchFamily="34" charset="0"/>
                        </a:rPr>
                        <a:t>флаговый</a:t>
                      </a: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 лист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язычок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открытие листовой пазухи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колоше-</a:t>
                      </a:r>
                      <a:r>
                        <a:rPr lang="ru-RU" sz="1100" b="0" dirty="0" err="1" smtClean="0">
                          <a:latin typeface="Arial" pitchFamily="34" charset="0"/>
                          <a:cs typeface="Arial" pitchFamily="34" charset="0"/>
                        </a:rPr>
                        <a:t>ние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цветение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налив-молочная спелость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восковая спелость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0432">
                <a:tc rowSpan="2">
                  <a:txBody>
                    <a:bodyPr/>
                    <a:lstStyle/>
                    <a:p>
                      <a:pPr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55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кущение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междоузлие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Межфазный</a:t>
                      </a:r>
                    </a:p>
                    <a:p>
                      <a:pPr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период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7 </a:t>
                      </a:r>
                      <a:r>
                        <a:rPr lang="ru-RU" sz="1100" b="0" dirty="0" err="1" smtClean="0">
                          <a:latin typeface="Arial" pitchFamily="34" charset="0"/>
                          <a:cs typeface="Arial" pitchFamily="34" charset="0"/>
                        </a:rPr>
                        <a:t>дн</a:t>
                      </a: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11-13 </a:t>
                      </a:r>
                      <a:r>
                        <a:rPr lang="ru-RU" sz="1100" b="0" dirty="0" err="1" smtClean="0">
                          <a:latin typeface="Arial" pitchFamily="34" charset="0"/>
                          <a:cs typeface="Arial" pitchFamily="34" charset="0"/>
                        </a:rPr>
                        <a:t>дн</a:t>
                      </a: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9-11 </a:t>
                      </a:r>
                      <a:r>
                        <a:rPr lang="ru-RU" sz="1100" b="0" dirty="0" err="1" smtClean="0">
                          <a:latin typeface="Arial" pitchFamily="34" charset="0"/>
                          <a:cs typeface="Arial" pitchFamily="34" charset="0"/>
                        </a:rPr>
                        <a:t>дн</a:t>
                      </a: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7-10 </a:t>
                      </a:r>
                      <a:r>
                        <a:rPr lang="ru-RU" sz="1100" b="0" dirty="0" err="1" smtClean="0">
                          <a:latin typeface="Arial" pitchFamily="34" charset="0"/>
                          <a:cs typeface="Arial" pitchFamily="34" charset="0"/>
                        </a:rPr>
                        <a:t>дн</a:t>
                      </a: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10-12 </a:t>
                      </a:r>
                      <a:r>
                        <a:rPr lang="ru-RU" sz="1100" b="0" dirty="0" err="1" smtClean="0">
                          <a:latin typeface="Arial" pitchFamily="34" charset="0"/>
                          <a:cs typeface="Arial" pitchFamily="34" charset="0"/>
                        </a:rPr>
                        <a:t>дн</a:t>
                      </a: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10-12 </a:t>
                      </a:r>
                      <a:r>
                        <a:rPr lang="ru-RU" sz="1100" b="0" dirty="0" err="1" smtClean="0">
                          <a:latin typeface="Arial" pitchFamily="34" charset="0"/>
                          <a:cs typeface="Arial" pitchFamily="34" charset="0"/>
                        </a:rPr>
                        <a:t>дн</a:t>
                      </a: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20-25 </a:t>
                      </a:r>
                      <a:r>
                        <a:rPr lang="ru-RU" sz="1100" b="0" dirty="0" err="1" smtClean="0">
                          <a:latin typeface="Arial" pitchFamily="34" charset="0"/>
                          <a:cs typeface="Arial" pitchFamily="34" charset="0"/>
                        </a:rPr>
                        <a:t>дн</a:t>
                      </a:r>
                      <a:r>
                        <a:rPr lang="ru-RU" sz="1100" b="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6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26764" y="1159521"/>
            <a:ext cx="7063435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6764" y="1159521"/>
            <a:ext cx="7063435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6764" y="981952"/>
            <a:ext cx="7063435" cy="735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6201" y="973304"/>
            <a:ext cx="10165080" cy="876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ctr"/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РАСЧЕТ ОБЪЕМОВ ЗАЩИТНЫХ МЕРОПРИЯТИЙ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ПРИМЕРЕ ООО УК АГРОИНВЕСТ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108938"/>
              </p:ext>
            </p:extLst>
          </p:nvPr>
        </p:nvGraphicFramePr>
        <p:xfrm>
          <a:off x="1220777" y="2081441"/>
          <a:ext cx="10503801" cy="223520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39218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17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75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126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Посевная площадь, га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Кратность обработок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условных обработок, га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r>
                        <a:rPr lang="ru-RU" sz="16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посевов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66 337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183 102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кормовые (кукуруза на з/к)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22 483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(4 143)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8 286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 и зернобобовые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38 524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154 096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CE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масличные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5 180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20 720</a:t>
                      </a:r>
                      <a:endParaRPr lang="ru-RU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B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994931" y="4458234"/>
            <a:ext cx="8867620" cy="441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опрыскивателей? Нагрузка на опрыскиватель?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39100" y="5032366"/>
            <a:ext cx="54486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АО «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Татагрохимсервис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420066, Россия, Республика Татарстан,</a:t>
            </a:r>
            <a:b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г. Казань, ул. </a:t>
            </a:r>
            <a:r>
              <a:rPr lang="ru-RU" sz="1400" dirty="0" err="1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Красносельская</a:t>
            </a:r>
            <a: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, 51а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8 (843) 562-22-85 (тел.)</a:t>
            </a:r>
            <a:b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8 (843) 562-22-86 (ф.)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970000"/>
                </a:solidFill>
                <a:latin typeface="Arial" pitchFamily="34" charset="0"/>
                <a:cs typeface="Arial" pitchFamily="34" charset="0"/>
                <a:hlinkClick r:id="rId2"/>
              </a:rPr>
              <a:t>secretar@tatagrohimservis.ru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87712" y="5033988"/>
            <a:ext cx="5604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ООО «</a:t>
            </a:r>
            <a:r>
              <a:rPr 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Казаньсельмаш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422713, РТ, Высокогорский р-н, пос. </a:t>
            </a:r>
            <a:r>
              <a:rPr lang="ru-RU" sz="1400" dirty="0" err="1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Инеш</a:t>
            </a:r>
            <a:endParaRPr lang="ru-RU" sz="1400" dirty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+7 (843) 210-17-33</a:t>
            </a:r>
            <a:b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rPr>
              <a:t>+7 (843) 590-04-86</a:t>
            </a:r>
          </a:p>
          <a:p>
            <a: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  <a:hlinkClick r:id="rId3"/>
              </a:rPr>
              <a:t>ksm_info@mail.ru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rgbClr val="333333"/>
                </a:solidFill>
                <a:latin typeface="Arial" pitchFamily="34" charset="0"/>
                <a:cs typeface="Arial" pitchFamily="34" charset="0"/>
                <a:hlinkClick r:id="rId4"/>
              </a:rPr>
              <a:t>tranzit-bp@mail.ru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49763" y="887945"/>
            <a:ext cx="11659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ОБЕСПЕЧЕННОСТЬ УЧАСТНИКОВ РАСТВОРНЫМИ УЗЛАМИ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716166"/>
              </p:ext>
            </p:extLst>
          </p:nvPr>
        </p:nvGraphicFramePr>
        <p:xfrm>
          <a:off x="998676" y="1498335"/>
          <a:ext cx="7683849" cy="5324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8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8443">
                  <a:extLst>
                    <a:ext uri="{9D8B030D-6E8A-4147-A177-3AD203B41FA5}">
                      <a16:colId xmlns:a16="http://schemas.microsoft.com/office/drawing/2014/main" xmlns="" val="947890773"/>
                    </a:ext>
                  </a:extLst>
                </a:gridCol>
                <a:gridCol w="12457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1108">
                  <a:extLst>
                    <a:ext uri="{9D8B030D-6E8A-4147-A177-3AD203B41FA5}">
                      <a16:colId xmlns:a16="http://schemas.microsoft.com/office/drawing/2014/main" xmlns="" val="1641469949"/>
                    </a:ext>
                  </a:extLst>
                </a:gridCol>
              </a:tblGrid>
              <a:tr h="4434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spc="12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Инвесторы</a:t>
                      </a:r>
                      <a:endParaRPr lang="ru-RU" sz="1400" b="0" kern="1200" spc="12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spc="12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Пашня, </a:t>
                      </a:r>
                      <a:r>
                        <a:rPr lang="ru-RU" sz="1400" b="0" kern="1200" spc="120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тыс.га</a:t>
                      </a:r>
                      <a:endParaRPr lang="ru-RU" sz="1400" b="0" kern="1200" spc="12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spc="12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Наличие,</a:t>
                      </a:r>
                      <a:r>
                        <a:rPr lang="ru-RU" sz="1400" b="0" kern="1200" spc="12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ед.</a:t>
                      </a:r>
                      <a:endParaRPr lang="ru-RU" sz="1400" b="0" kern="1200" spc="12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spc="12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Приходиться на 1 растворный узел</a:t>
                      </a:r>
                      <a:endParaRPr lang="ru-RU" sz="1400" b="0" kern="1200" spc="12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АО «Агросила»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7397274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«Красный Восток»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212,4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8252395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«Агроинвест»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9054457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АО Фирма «Август»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3784925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«АПК Продпрограмма»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8075042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АО «ХК «Ак Барс»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2569143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АФ «Чистопольская»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761211"/>
                  </a:ext>
                </a:extLst>
              </a:tr>
              <a:tr h="31827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«Сервис Агро»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827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АО «РАЦИН»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9555423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АО «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Татагролизинг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«Хузангаевское»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«Волга-Селект»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«Союз-Агро»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«Чистай-Агро»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27,9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«Агро-Основа»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827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ООО АФ «Родные края-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Туган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Як»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66000">
                        <a:alpha val="180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0467">
                <a:tc>
                  <a:txBody>
                    <a:bodyPr/>
                    <a:lstStyle/>
                    <a:p>
                      <a:pPr marL="108000" algn="l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у участников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1 262,0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5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spc="12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</a:t>
                      </a:r>
                      <a:endParaRPr lang="ru-RU" sz="1400" b="0" kern="1200" spc="12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5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spc="12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  <a:endParaRPr lang="ru-RU" sz="1400" b="0" kern="1200" spc="12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11" name="Picture 2" descr="C:\Users\Новичков\Desktop\бюджет\Растворный узел\фото\Арск\игенче\2f429df9-bd2c-40b3-a1e9-9b04fc53e86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321" b="4321"/>
          <a:stretch/>
        </p:blipFill>
        <p:spPr bwMode="auto">
          <a:xfrm>
            <a:off x="8842032" y="3363365"/>
            <a:ext cx="2874888" cy="166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2032" y="1502701"/>
            <a:ext cx="2874888" cy="1662476"/>
          </a:xfrm>
          <a:prstGeom prst="rect">
            <a:avLst/>
          </a:prstGeom>
        </p:spPr>
      </p:pic>
      <p:pic>
        <p:nvPicPr>
          <p:cNvPr id="9218" name="Picture 2" descr="Самоходный опрыскиватель Казаньсельмаш - ОС-2500 4х4, ОС-3000, ОС-3000М,  ОС-4000М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2032" y="5224029"/>
            <a:ext cx="2874888" cy="15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A8949-653F-4DF1-9188-BB3F8B67296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969" y="935479"/>
            <a:ext cx="11103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ПРИОРИТЕТЫ НА 2021 ГОД ДЛЯ ПОВЫШЕНИЯ 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ОТДАЧИ ПАШНИ И ЭФФЕКТИВНОСТИ ОТРАСЛИ ЗЕМЛЕДЕЛИЯ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97" y="2231161"/>
            <a:ext cx="109012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Оптимизация технологических операций (5 в одном)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Управление формированием урожая (оснащение самоходными опрыскивателями)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Повышения эффективности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защитных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мероприятий (оснаститься растворными узлами)</a:t>
            </a:r>
          </a:p>
        </p:txBody>
      </p:sp>
      <p:pic>
        <p:nvPicPr>
          <p:cNvPr id="8194" name="Picture 2" descr="Сеялка Bourgault 3310 купить. Сеялка механическая продажа. Цеппелин Украина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22645" y="3956703"/>
            <a:ext cx="3480232" cy="22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822644" y="3956703"/>
            <a:ext cx="393107" cy="3845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196" name="Picture 4" descr="ОПРЫСКИВАТЕЛЬ САМОХОДНЫЙ БАРС-3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8876" y="3956703"/>
            <a:ext cx="3833858" cy="22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4358876" y="3956703"/>
            <a:ext cx="393107" cy="3845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" name="Picture 3" descr="C:\Users\Новичков\Desktop\бюджет\Растворный узел\фото\Арск\игенче\7d6c111a-c761-4cd2-a04c-4410e7ef95be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20"/>
          <a:stretch/>
        </p:blipFill>
        <p:spPr bwMode="auto">
          <a:xfrm>
            <a:off x="8261225" y="3956703"/>
            <a:ext cx="3765675" cy="22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8261225" y="3948158"/>
            <a:ext cx="393107" cy="3845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397050" y="1001476"/>
            <a:ext cx="9771807" cy="646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0" rIns="91439" bIns="0" rtlCol="0" anchor="ctr"/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ФИНАНСОВЫЕ РЕЗУЛЬТАТЫ СЕЛЬХОЗФОРМИРОВАНИЙ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51"/>
          <p:cNvSpPr txBox="1"/>
          <p:nvPr/>
        </p:nvSpPr>
        <p:spPr>
          <a:xfrm>
            <a:off x="5084733" y="1976147"/>
            <a:ext cx="412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Arial" panose="020B0604020202020204" pitchFamily="34" charset="0"/>
                <a:cs typeface="Arial" pitchFamily="34" charset="0"/>
              </a:rPr>
              <a:t>Прибыль (млрд </a:t>
            </a:r>
            <a:r>
              <a:rPr lang="ru-RU" sz="1800" strike="sngStrike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),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рентабельность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(%)</a:t>
            </a:r>
            <a:endParaRPr lang="ru-RU" sz="18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52"/>
          <p:cNvSpPr txBox="1"/>
          <p:nvPr/>
        </p:nvSpPr>
        <p:spPr>
          <a:xfrm>
            <a:off x="1249685" y="6107286"/>
            <a:ext cx="6881101" cy="369332"/>
          </a:xfrm>
          <a:prstGeom prst="rect">
            <a:avLst/>
          </a:prstGeom>
          <a:solidFill>
            <a:srgbClr val="366000"/>
          </a:solidFill>
          <a:ln>
            <a:noFill/>
          </a:ln>
          <a:effectLst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Рентабельность отрасли растениеводства – </a:t>
            </a:r>
            <a:r>
              <a:rPr lang="ru-RU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16,0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55"/>
          <p:cNvSpPr txBox="1"/>
          <p:nvPr/>
        </p:nvSpPr>
        <p:spPr>
          <a:xfrm>
            <a:off x="5349200" y="3172398"/>
            <a:ext cx="801823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67" dirty="0">
                <a:latin typeface="Arial" pitchFamily="34" charset="0"/>
                <a:cs typeface="Arial" pitchFamily="34" charset="0"/>
              </a:rPr>
              <a:t>8,8</a:t>
            </a:r>
          </a:p>
        </p:txBody>
      </p:sp>
      <p:sp>
        <p:nvSpPr>
          <p:cNvPr id="33" name="TextBox 56"/>
          <p:cNvSpPr txBox="1"/>
          <p:nvPr/>
        </p:nvSpPr>
        <p:spPr>
          <a:xfrm>
            <a:off x="7009377" y="2660611"/>
            <a:ext cx="801823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67" dirty="0">
                <a:latin typeface="Arial" pitchFamily="34" charset="0"/>
                <a:cs typeface="Arial" pitchFamily="34" charset="0"/>
              </a:rPr>
              <a:t>9,9</a:t>
            </a:r>
          </a:p>
        </p:txBody>
      </p:sp>
      <p:sp>
        <p:nvSpPr>
          <p:cNvPr id="34" name="TextBox 59"/>
          <p:cNvSpPr txBox="1"/>
          <p:nvPr/>
        </p:nvSpPr>
        <p:spPr>
          <a:xfrm>
            <a:off x="5327371" y="5419105"/>
            <a:ext cx="95558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33" dirty="0">
                <a:latin typeface="Arial" pitchFamily="34" charset="0"/>
                <a:cs typeface="Arial" pitchFamily="34" charset="0"/>
              </a:rPr>
              <a:t>2018г.</a:t>
            </a:r>
          </a:p>
        </p:txBody>
      </p:sp>
      <p:sp>
        <p:nvSpPr>
          <p:cNvPr id="35" name="TextBox 60"/>
          <p:cNvSpPr txBox="1"/>
          <p:nvPr/>
        </p:nvSpPr>
        <p:spPr>
          <a:xfrm>
            <a:off x="7014331" y="5389316"/>
            <a:ext cx="95558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33" dirty="0">
                <a:latin typeface="Arial" pitchFamily="34" charset="0"/>
                <a:cs typeface="Arial" pitchFamily="34" charset="0"/>
              </a:rPr>
              <a:t>2019г.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12066" y="1971781"/>
            <a:ext cx="3080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latin typeface="Arial" panose="020B0604020202020204" pitchFamily="34" charset="0"/>
                <a:cs typeface="Arial" pitchFamily="34" charset="0"/>
              </a:rPr>
              <a:t>Денежная выручка, млрд </a:t>
            </a:r>
            <a:r>
              <a:rPr lang="ru-RU" sz="1800" strike="sngStrike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83872397"/>
              </p:ext>
            </p:extLst>
          </p:nvPr>
        </p:nvGraphicFramePr>
        <p:xfrm>
          <a:off x="993258" y="2286329"/>
          <a:ext cx="3542971" cy="3296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" name="TextBox 59"/>
          <p:cNvSpPr txBox="1"/>
          <p:nvPr/>
        </p:nvSpPr>
        <p:spPr>
          <a:xfrm>
            <a:off x="1523213" y="5463339"/>
            <a:ext cx="95558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33" dirty="0">
                <a:latin typeface="Arial" pitchFamily="34" charset="0"/>
                <a:cs typeface="Arial" pitchFamily="34" charset="0"/>
              </a:rPr>
              <a:t>2018г.</a:t>
            </a:r>
          </a:p>
        </p:txBody>
      </p:sp>
      <p:sp>
        <p:nvSpPr>
          <p:cNvPr id="54" name="TextBox 60"/>
          <p:cNvSpPr txBox="1"/>
          <p:nvPr/>
        </p:nvSpPr>
        <p:spPr>
          <a:xfrm>
            <a:off x="3156494" y="5471743"/>
            <a:ext cx="95558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133" dirty="0">
                <a:latin typeface="Arial" pitchFamily="34" charset="0"/>
                <a:cs typeface="Arial" pitchFamily="34" charset="0"/>
              </a:rPr>
              <a:t>2019г.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75313" y="2694576"/>
            <a:ext cx="1295547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67" dirty="0">
                <a:latin typeface="Arial" pitchFamily="34" charset="0"/>
                <a:cs typeface="Arial" pitchFamily="34" charset="0"/>
              </a:rPr>
              <a:t>103,2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960048" y="2384902"/>
            <a:ext cx="1270989" cy="625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467" dirty="0">
                <a:latin typeface="Arial" pitchFamily="34" charset="0"/>
                <a:cs typeface="Arial" pitchFamily="34" charset="0"/>
              </a:rPr>
              <a:t>119,3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3831" y="3572945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9685" y="3322131"/>
            <a:ext cx="1391920" cy="1321276"/>
          </a:xfrm>
          <a:prstGeom prst="rect">
            <a:avLst/>
          </a:prstGeom>
          <a:solidFill>
            <a:srgbClr val="BCA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5070479" y="3795314"/>
            <a:ext cx="1391915" cy="1632627"/>
          </a:xfrm>
          <a:prstGeom prst="rect">
            <a:avLst/>
          </a:prstGeom>
          <a:solidFill>
            <a:srgbClr val="BCA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6719286" y="3225437"/>
            <a:ext cx="1397246" cy="2202504"/>
          </a:xfrm>
          <a:prstGeom prst="rect">
            <a:avLst/>
          </a:prstGeom>
          <a:solidFill>
            <a:srgbClr val="019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76"/>
          <p:cNvSpPr txBox="1"/>
          <p:nvPr/>
        </p:nvSpPr>
        <p:spPr>
          <a:xfrm>
            <a:off x="5164348" y="4326689"/>
            <a:ext cx="120417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10,1%</a:t>
            </a:r>
          </a:p>
        </p:txBody>
      </p:sp>
      <p:sp>
        <p:nvSpPr>
          <p:cNvPr id="37" name="TextBox 77"/>
          <p:cNvSpPr txBox="1"/>
          <p:nvPr/>
        </p:nvSpPr>
        <p:spPr>
          <a:xfrm>
            <a:off x="6815821" y="4003895"/>
            <a:ext cx="120417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10,5%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49685" y="1958669"/>
            <a:ext cx="3143096" cy="3894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084733" y="1929272"/>
            <a:ext cx="3046053" cy="6932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137" y="1926670"/>
            <a:ext cx="3828863" cy="454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19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767378" y="629769"/>
            <a:ext cx="9299330" cy="1092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ДЕНЕЖНАЯ ВЫРУЧКА ПО ОТРАСЛЯМ, МЛРД Р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680529394"/>
              </p:ext>
            </p:extLst>
          </p:nvPr>
        </p:nvGraphicFramePr>
        <p:xfrm>
          <a:off x="660205" y="1849119"/>
          <a:ext cx="10315388" cy="4351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74771" y="5802121"/>
            <a:ext cx="2459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Денежная выручка, всего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4806" y="2864585"/>
            <a:ext cx="1091114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74,5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67377" y="2391582"/>
            <a:ext cx="1091114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89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40806" y="2168195"/>
            <a:ext cx="1091114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98,6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14235" y="2089506"/>
            <a:ext cx="1091114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100,3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761803" y="1996745"/>
            <a:ext cx="1091114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103,1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409054" y="1613057"/>
            <a:ext cx="1091114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119,3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039475" y="3724275"/>
            <a:ext cx="914400" cy="1638300"/>
          </a:xfrm>
          <a:prstGeom prst="rect">
            <a:avLst/>
          </a:prstGeom>
          <a:solidFill>
            <a:srgbClr val="BCA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951118" y="4371975"/>
            <a:ext cx="1091114" cy="342900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975593" y="5343525"/>
            <a:ext cx="1091114" cy="34290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ЦЕЛЬ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686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00350" y="814890"/>
            <a:ext cx="7039514" cy="861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0" rIns="91439" bIns="0" rtlCol="0" anchor="ctr"/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ГИБЕЛЬ ОЗИМЫХ КУЛЬТУР 2019 ГОДА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2650" y="1717475"/>
            <a:ext cx="1724025" cy="13044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3200"/>
              </a:lnSpc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Посеяно озимых - </a:t>
            </a:r>
          </a:p>
          <a:p>
            <a:pPr algn="ctr">
              <a:lnSpc>
                <a:spcPts val="3200"/>
              </a:lnSpc>
            </a:pPr>
            <a:r>
              <a:rPr lang="ru-RU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577,6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тыс.га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11148" y="1717475"/>
            <a:ext cx="2413319" cy="13044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3200"/>
              </a:lnSpc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Погибло - </a:t>
            </a:r>
          </a:p>
          <a:p>
            <a:pPr algn="ctr">
              <a:lnSpc>
                <a:spcPts val="3200"/>
              </a:lnSpc>
            </a:pP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218,5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тыс.га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3200"/>
              </a:lnSpc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ущерб -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1,4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млрд </a:t>
            </a:r>
            <a:r>
              <a:rPr lang="ru-RU" strike="sngStrik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58940" y="1713691"/>
            <a:ext cx="3432885" cy="13082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3200"/>
              </a:lnSpc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Застраховано - </a:t>
            </a:r>
            <a:r>
              <a:rPr lang="ru-RU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59,7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тыс.га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3200"/>
              </a:lnSpc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Возмещено Минсельхозом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РФ </a:t>
            </a:r>
            <a:b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120,1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млн </a:t>
            </a:r>
            <a:r>
              <a:rPr lang="ru-RU" strike="sngStrik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970376" y="2159806"/>
            <a:ext cx="347071" cy="41597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Стрелка вправо 15"/>
          <p:cNvSpPr/>
          <p:nvPr/>
        </p:nvSpPr>
        <p:spPr>
          <a:xfrm flipH="1">
            <a:off x="6918168" y="2159806"/>
            <a:ext cx="347071" cy="41597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5123" name="Picture 3" descr="C:\Users\user\Desktop\Договор урожай_Страница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4698" y="3373773"/>
            <a:ext cx="2236134" cy="3274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1125" y="4242536"/>
            <a:ext cx="5600700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Агрострахование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– инструмент сохранения финансовой устойчивости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801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15676" y="1017577"/>
            <a:ext cx="9941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ГИБЕЛЬ ОЗИМЫХ ПО ХОЗЯЙСТВАМ ИНВЕСТОРОВ ЗА 2019 ГОД.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369498"/>
              </p:ext>
            </p:extLst>
          </p:nvPr>
        </p:nvGraphicFramePr>
        <p:xfrm>
          <a:off x="1531061" y="1680435"/>
          <a:ext cx="9581497" cy="4942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55693">
                  <a:extLst>
                    <a:ext uri="{9D8B030D-6E8A-4147-A177-3AD203B41FA5}">
                      <a16:colId xmlns:a16="http://schemas.microsoft.com/office/drawing/2014/main" xmlns="" val="4087781322"/>
                    </a:ext>
                  </a:extLst>
                </a:gridCol>
                <a:gridCol w="1602708">
                  <a:extLst>
                    <a:ext uri="{9D8B030D-6E8A-4147-A177-3AD203B41FA5}">
                      <a16:colId xmlns:a16="http://schemas.microsoft.com/office/drawing/2014/main" xmlns="" val="1060581572"/>
                    </a:ext>
                  </a:extLst>
                </a:gridCol>
                <a:gridCol w="1342106">
                  <a:extLst>
                    <a:ext uri="{9D8B030D-6E8A-4147-A177-3AD203B41FA5}">
                      <a16:colId xmlns:a16="http://schemas.microsoft.com/office/drawing/2014/main" xmlns="" val="2331380432"/>
                    </a:ext>
                  </a:extLst>
                </a:gridCol>
                <a:gridCol w="1580990">
                  <a:extLst>
                    <a:ext uri="{9D8B030D-6E8A-4147-A177-3AD203B41FA5}">
                      <a16:colId xmlns:a16="http://schemas.microsoft.com/office/drawing/2014/main" xmlns="" val="3089308344"/>
                    </a:ext>
                  </a:extLst>
                </a:gridCol>
              </a:tblGrid>
              <a:tr h="6085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Инвесторы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4" marR="8644" marT="8644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Гибель, га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4" marR="8644" marT="8644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%, гибели от озимых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4" marR="8644" marT="8644" marB="0" anchor="ctr">
                    <a:solidFill>
                      <a:srgbClr val="366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ущерба, млн </a:t>
                      </a:r>
                      <a:r>
                        <a:rPr lang="ru-RU" sz="160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44" marR="8644" marT="8644" marB="0" anchor="b">
                    <a:solidFill>
                      <a:srgbClr val="36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5632889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ООО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«Агро-Основа»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4 771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86,3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27,9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1424517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АО «РАЦИН»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68,8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13,1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2933177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АО «ХК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«Ак Барс»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34 724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65,9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264,4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560277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АО «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Татагролизинг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65,8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44,2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5969965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ООО «Сервис Агро»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2 165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58,5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8593329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ООО «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Агроинвест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6 064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36,7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52,3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3131841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АО Фирма «Август»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2 178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35,4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1150965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ООО «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Хузангаевское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4 580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34,1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39,9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4803838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АФ «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Чистопольская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33,2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90033660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ООО «АПК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Продпрограмма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2 894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28,4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28,1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345998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ООО «Союз-Агро»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26,2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22,5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4901388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«Красный Восток»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12 472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22,7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106,2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4944010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ООО «АФ «Родные края-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Туган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Як»</a:t>
                      </a:r>
                    </a:p>
                  </a:txBody>
                  <a:tcPr marL="9525" marR="9525" marT="9525" marB="0" anchor="ctr">
                    <a:solidFill>
                      <a:srgbClr val="D4DBC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826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16,9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10,6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7452435"/>
                  </a:ext>
                </a:extLst>
              </a:tr>
              <a:tr h="309571">
                <a:tc>
                  <a:txBody>
                    <a:bodyPr/>
                    <a:lstStyle/>
                    <a:p>
                      <a:pPr marL="108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АО «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Агросила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solidFill>
                      <a:srgbClr val="C2CE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2 034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36,7</a:t>
                      </a:r>
                    </a:p>
                  </a:txBody>
                  <a:tcPr marL="9525" marR="9525" marT="9525" marB="0" anchor="b">
                    <a:solidFill>
                      <a:srgbClr val="DFA8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532358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972550" y="6346825"/>
            <a:ext cx="2743200" cy="365125"/>
          </a:xfrm>
        </p:spPr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71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8276" y="1149414"/>
            <a:ext cx="11322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ТЕКУЩЕЕ СОСТОЯНИЕ ОЗИМОГО КЛИНА 2020 ГОДА.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E3DBA-4EF8-49D9-A4E7-8E0AF2656E6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8649" y="2446029"/>
            <a:ext cx="4246511" cy="31848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353" y="1915215"/>
            <a:ext cx="5662015" cy="4246511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 rot="20747947">
            <a:off x="1660124" y="3524434"/>
            <a:ext cx="941033" cy="11984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 rot="1545052">
            <a:off x="2498505" y="3056850"/>
            <a:ext cx="1323804" cy="166949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 rot="20379824">
            <a:off x="1633837" y="3073374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Х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536228">
            <a:off x="3403254" y="2779361"/>
            <a:ext cx="877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b="1" dirty="0" smtClean="0">
                <a:solidFill>
                  <a:srgbClr val="00B050"/>
                </a:solidFill>
              </a:rPr>
              <a:t> </a:t>
            </a:r>
            <a:endParaRPr lang="ru-RU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04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tWeljqNOE2ZAAg6_MfOq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jEe7YRbt0eu1kvJXrz9sQ"/>
</p:tagLst>
</file>

<file path=ppt/theme/theme1.xml><?xml version="1.0" encoding="utf-8"?>
<a:theme xmlns:a="http://schemas.openxmlformats.org/drawingml/2006/main" name="16_Firm Format - Russian">
  <a:themeElements>
    <a:clrScheme name="Firm Format - Russian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EDFE7"/>
      </a:accent1>
      <a:accent2>
        <a:srgbClr val="8CC742"/>
      </a:accent2>
      <a:accent3>
        <a:srgbClr val="FFFFFF"/>
      </a:accent3>
      <a:accent4>
        <a:srgbClr val="000000"/>
      </a:accent4>
      <a:accent5>
        <a:srgbClr val="ECECF1"/>
      </a:accent5>
      <a:accent6>
        <a:srgbClr val="7EB43B"/>
      </a:accent6>
      <a:hlink>
        <a:srgbClr val="FFAE18"/>
      </a:hlink>
      <a:folHlink>
        <a:srgbClr val="049136"/>
      </a:folHlink>
    </a:clrScheme>
    <a:fontScheme name="Firm Format - Russi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irm Format - Russia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4">
        <a:dk1>
          <a:srgbClr val="000000"/>
        </a:dk1>
        <a:lt1>
          <a:srgbClr val="FFFFFF"/>
        </a:lt1>
        <a:dk2>
          <a:srgbClr val="049136"/>
        </a:dk2>
        <a:lt2>
          <a:srgbClr val="FFFFFF"/>
        </a:lt2>
        <a:accent1>
          <a:srgbClr val="DEDFE7"/>
        </a:accent1>
        <a:accent2>
          <a:srgbClr val="8CC742"/>
        </a:accent2>
        <a:accent3>
          <a:srgbClr val="FFFFFF"/>
        </a:accent3>
        <a:accent4>
          <a:srgbClr val="000000"/>
        </a:accent4>
        <a:accent5>
          <a:srgbClr val="ECECF1"/>
        </a:accent5>
        <a:accent6>
          <a:srgbClr val="7EB43B"/>
        </a:accent6>
        <a:hlink>
          <a:srgbClr val="FFAE18"/>
        </a:hlink>
        <a:folHlink>
          <a:srgbClr val="04913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DEDFE7"/>
        </a:accent1>
        <a:accent2>
          <a:srgbClr val="8CC742"/>
        </a:accent2>
        <a:accent3>
          <a:srgbClr val="FFFFFF"/>
        </a:accent3>
        <a:accent4>
          <a:srgbClr val="000000"/>
        </a:accent4>
        <a:accent5>
          <a:srgbClr val="ECECF1"/>
        </a:accent5>
        <a:accent6>
          <a:srgbClr val="7EB43B"/>
        </a:accent6>
        <a:hlink>
          <a:srgbClr val="FFAE18"/>
        </a:hlink>
        <a:folHlink>
          <a:srgbClr val="04913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34610</TotalTime>
  <Words>2826</Words>
  <Application>Microsoft Office PowerPoint</Application>
  <PresentationFormat>Произвольный</PresentationFormat>
  <Paragraphs>1064</Paragraphs>
  <Slides>45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16_Firm Format - Russian</vt:lpstr>
      <vt:lpstr>Тема Office</vt:lpstr>
      <vt:lpstr>1_Тема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ОСНОВНЫХ ЭЛЕМЕНТОВ ПИТАНИЯ  ОСТАВЛЯЕМЫХ В КОРНЕВЫХ И ПОЖНИВНЫХ ОСТАТКАХ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УРОЖАЙНОСТЬ В ЗАВИСИМОСТИ ОТ ПРЕДШЕСТВЕННИКА</vt:lpstr>
      <vt:lpstr>РЕКОМЕНДУЕМЫЕ ПРЕДШЕСТВЕННИКИ ОСНОВНЫХ КУЛЬТУР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Holopov</dc:creator>
  <cp:lastModifiedBy>User</cp:lastModifiedBy>
  <cp:revision>7004</cp:revision>
  <cp:lastPrinted>2020-07-17T16:34:47Z</cp:lastPrinted>
  <dcterms:created xsi:type="dcterms:W3CDTF">2017-01-20T06:03:46Z</dcterms:created>
  <dcterms:modified xsi:type="dcterms:W3CDTF">2020-07-21T12:52:40Z</dcterms:modified>
</cp:coreProperties>
</file>