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68" r:id="rId2"/>
    <p:sldId id="333" r:id="rId3"/>
    <p:sldId id="358" r:id="rId4"/>
    <p:sldId id="360" r:id="rId5"/>
    <p:sldId id="336" r:id="rId6"/>
    <p:sldId id="376" r:id="rId7"/>
    <p:sldId id="357" r:id="rId8"/>
    <p:sldId id="382" r:id="rId9"/>
    <p:sldId id="370" r:id="rId10"/>
    <p:sldId id="371" r:id="rId11"/>
    <p:sldId id="361" r:id="rId12"/>
    <p:sldId id="362" r:id="rId13"/>
    <p:sldId id="324" r:id="rId14"/>
    <p:sldId id="394" r:id="rId15"/>
    <p:sldId id="398" r:id="rId16"/>
    <p:sldId id="359" r:id="rId17"/>
    <p:sldId id="352" r:id="rId18"/>
    <p:sldId id="365" r:id="rId19"/>
    <p:sldId id="364" r:id="rId20"/>
    <p:sldId id="339" r:id="rId21"/>
    <p:sldId id="389" r:id="rId22"/>
    <p:sldId id="378" r:id="rId23"/>
    <p:sldId id="379" r:id="rId24"/>
    <p:sldId id="380" r:id="rId25"/>
    <p:sldId id="367" r:id="rId26"/>
    <p:sldId id="366" r:id="rId27"/>
    <p:sldId id="397" r:id="rId28"/>
    <p:sldId id="373" r:id="rId29"/>
    <p:sldId id="337" r:id="rId30"/>
    <p:sldId id="390" r:id="rId31"/>
    <p:sldId id="374" r:id="rId32"/>
    <p:sldId id="391" r:id="rId33"/>
    <p:sldId id="393" r:id="rId34"/>
    <p:sldId id="377" r:id="rId35"/>
    <p:sldId id="383" r:id="rId36"/>
    <p:sldId id="385" r:id="rId37"/>
    <p:sldId id="392" r:id="rId38"/>
    <p:sldId id="387" r:id="rId39"/>
    <p:sldId id="395" r:id="rId40"/>
    <p:sldId id="386" r:id="rId41"/>
  </p:sldIdLst>
  <p:sldSz cx="9144000" cy="6858000" type="screen4x3"/>
  <p:notesSz cx="9799638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FF"/>
    <a:srgbClr val="FF9999"/>
    <a:srgbClr val="D0E64A"/>
    <a:srgbClr val="C4C66A"/>
    <a:srgbClr val="FFF708"/>
    <a:srgbClr val="366000"/>
    <a:srgbClr val="D59800"/>
    <a:srgbClr val="446226"/>
    <a:srgbClr val="007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6404" autoAdjust="0"/>
  </p:normalViewPr>
  <p:slideViewPr>
    <p:cSldViewPr snapToGrid="0">
      <p:cViewPr>
        <p:scale>
          <a:sx n="100" d="100"/>
          <a:sy n="100" d="100"/>
        </p:scale>
        <p:origin x="-1944" y="-414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4716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сбор в зерноединицах, млн. 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6CD-44CF-87DA-34B0EC32ED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CD-44CF-87DA-34B0EC32ED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CD-44CF-87DA-34B0EC32ED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CD-44CF-87DA-34B0EC32EDC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CD-44CF-87DA-34B0EC32ED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C4-41B5-9FA2-7A9A40D1BCF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374-4D57-8997-190F06510F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5.9</c:v>
                </c:pt>
                <c:pt idx="1">
                  <c:v>6.6</c:v>
                </c:pt>
                <c:pt idx="2">
                  <c:v>7.1</c:v>
                </c:pt>
                <c:pt idx="3">
                  <c:v>8.6</c:v>
                </c:pt>
                <c:pt idx="4">
                  <c:v>6.8</c:v>
                </c:pt>
                <c:pt idx="5">
                  <c:v>7.6</c:v>
                </c:pt>
                <c:pt idx="6">
                  <c:v>8.6</c:v>
                </c:pt>
                <c:pt idx="7" formatCode="0.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C4-41B5-9FA2-7A9A40D1B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38"/>
        <c:axId val="57483264"/>
        <c:axId val="57484800"/>
      </c:barChart>
      <c:catAx>
        <c:axId val="5748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7484800"/>
        <c:crosses val="autoZero"/>
        <c:auto val="1"/>
        <c:lblAlgn val="ctr"/>
        <c:lblOffset val="100"/>
        <c:noMultiLvlLbl val="0"/>
      </c:catAx>
      <c:valAx>
        <c:axId val="57484800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7483264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57165340427977E-2"/>
          <c:y val="3.0237447292796107E-3"/>
          <c:w val="0.9638856693191441"/>
          <c:h val="0.808107207226511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rgbClr val="BCA05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035780719056653E-4"/>
                  <c:y val="-5.4156407160034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EF4-429A-BECE-3EDA7F521CA0}"/>
                </c:ext>
              </c:extLst>
            </c:dLbl>
            <c:dLbl>
              <c:idx val="1"/>
              <c:layout>
                <c:manualLayout>
                  <c:x val="3.0094927908204666E-17"/>
                  <c:y val="3.023744729279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F4-429A-BECE-3EDA7F521CA0}"/>
                </c:ext>
              </c:extLst>
            </c:dLbl>
            <c:dLbl>
              <c:idx val="3"/>
              <c:layout>
                <c:manualLayout>
                  <c:x val="0"/>
                  <c:y val="3.023744729279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F4-429A-BECE-3EDA7F521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19.600000000000001</c:v>
                </c:pt>
                <c:pt idx="1">
                  <c:v>27.5</c:v>
                </c:pt>
                <c:pt idx="2" formatCode="0.0">
                  <c:v>32</c:v>
                </c:pt>
                <c:pt idx="3" formatCode="0.0">
                  <c:v>30.8</c:v>
                </c:pt>
                <c:pt idx="4">
                  <c:v>34.700000000000003</c:v>
                </c:pt>
                <c:pt idx="5">
                  <c:v>38.6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4B-4A0F-9582-9690D222C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51.2</c:v>
                </c:pt>
                <c:pt idx="1">
                  <c:v>58.4</c:v>
                </c:pt>
                <c:pt idx="2">
                  <c:v>62.7</c:v>
                </c:pt>
                <c:pt idx="3">
                  <c:v>64.400000000000006</c:v>
                </c:pt>
                <c:pt idx="4">
                  <c:v>64.2</c:v>
                </c:pt>
                <c:pt idx="5">
                  <c:v>74.2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4B-4A0F-9582-9690D222C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83856384"/>
        <c:axId val="83862272"/>
      </c:barChart>
      <c:catAx>
        <c:axId val="8385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83862272"/>
        <c:crosses val="autoZero"/>
        <c:auto val="1"/>
        <c:lblAlgn val="ctr"/>
        <c:lblOffset val="0"/>
        <c:noMultiLvlLbl val="0"/>
      </c:catAx>
      <c:valAx>
        <c:axId val="83862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856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776009899351297"/>
          <c:w val="0.30237946423031681"/>
          <c:h val="7.1651321757390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530178799493922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13-426C-93BE-B39FC50A01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100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wdDnDiag">
              <a:fgClr>
                <a:sysClr val="window" lastClr="FFFFFF">
                  <a:lumMod val="75000"/>
                </a:sysClr>
              </a:fgClr>
              <a:bgClr>
                <a:srgbClr val="E7E6E6"/>
              </a:bgClr>
            </a:pattFill>
            <a:ln w="12700">
              <a:solidFill>
                <a:sysClr val="window" lastClr="FFFFFF"/>
              </a:solidFill>
            </a:ln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FB-44D6-AA3F-9A700E951840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13-426C-93BE-B39FC50A01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B-44D6-AA3F-9A700E95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shape val="box"/>
        <c:axId val="127568512"/>
        <c:axId val="134600576"/>
        <c:axId val="0"/>
      </c:bar3DChart>
      <c:catAx>
        <c:axId val="1275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4600576"/>
        <c:crosses val="autoZero"/>
        <c:auto val="1"/>
        <c:lblAlgn val="ctr"/>
        <c:lblOffset val="0"/>
        <c:noMultiLvlLbl val="0"/>
      </c:catAx>
      <c:valAx>
        <c:axId val="1346005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27568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530178799493922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3.879150117917036E-3"/>
                  <c:y val="5.2783778332201138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C0-40BE-8FFE-C79D20BAE96B}"/>
                </c:ext>
              </c:extLst>
            </c:dLbl>
            <c:dLbl>
              <c:idx val="1"/>
              <c:layout>
                <c:manualLayout>
                  <c:x val="1.1637450353750859E-2"/>
                  <c:y val="-2.4843454557296182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FC0-40BE-8FFE-C79D20BAE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95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wdDnDiag">
              <a:fgClr>
                <a:sysClr val="window" lastClr="FFFFFF">
                  <a:lumMod val="75000"/>
                </a:sysClr>
              </a:fgClr>
              <a:bgClr>
                <a:srgbClr val="E7E6E6"/>
              </a:bgClr>
            </a:pattFill>
            <a:ln w="12700">
              <a:solidFill>
                <a:sysClr val="window" lastClr="FFFFFF"/>
              </a:solidFill>
            </a:ln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FB-44D6-AA3F-9A700E951840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0D-4D9F-8256-D06EA3063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B-44D6-AA3F-9A700E95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shape val="box"/>
        <c:axId val="134621056"/>
        <c:axId val="134622592"/>
        <c:axId val="0"/>
      </c:bar3DChart>
      <c:catAx>
        <c:axId val="13462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4622592"/>
        <c:crosses val="autoZero"/>
        <c:auto val="1"/>
        <c:lblAlgn val="ctr"/>
        <c:lblOffset val="0"/>
        <c:noMultiLvlLbl val="0"/>
      </c:catAx>
      <c:valAx>
        <c:axId val="1346225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4621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855572674329382E-2"/>
          <c:y val="9.8256292664552103E-2"/>
          <c:w val="0.96008575812149666"/>
          <c:h val="0.7332177024401365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</c:formatCode>
                <c:ptCount val="2"/>
                <c:pt idx="0">
                  <c:v>95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BE-4E5D-9A65-4A66F210B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wdDnDiag">
              <a:fgClr>
                <a:sysClr val="window" lastClr="FFFFFF">
                  <a:lumMod val="75000"/>
                </a:sysClr>
              </a:fgClr>
              <a:bgClr>
                <a:srgbClr val="E7E6E6"/>
              </a:bgClr>
            </a:pattFill>
            <a:ln w="12700">
              <a:solidFill>
                <a:sysClr val="window" lastClr="FFFFFF"/>
              </a:solidFill>
            </a:ln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FB-44D6-AA3F-9A700E951840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10-4E38-BBEA-7ACBFD924C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+mn-lt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B-44D6-AA3F-9A700E95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shape val="box"/>
        <c:axId val="162561024"/>
        <c:axId val="162571008"/>
        <c:axId val="0"/>
      </c:bar3DChart>
      <c:catAx>
        <c:axId val="16256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2571008"/>
        <c:crosses val="autoZero"/>
        <c:auto val="1"/>
        <c:lblAlgn val="ctr"/>
        <c:lblOffset val="0"/>
        <c:noMultiLvlLbl val="0"/>
      </c:catAx>
      <c:valAx>
        <c:axId val="1625710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2561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4246509" cy="337959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50864" y="2"/>
            <a:ext cx="4246509" cy="337959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DF4F2900-939D-42B7-AD18-86924BE16A91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7" y="6397806"/>
            <a:ext cx="4246509" cy="337958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50864" y="6397806"/>
            <a:ext cx="4246509" cy="337958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1F8DBAA6-7F45-47F8-8302-3F4B68DB6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58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47357" cy="3371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49972" y="0"/>
            <a:ext cx="4247356" cy="3371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0BEED-E76B-4B94-BE97-82834102AB4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84550" y="842963"/>
            <a:ext cx="3030538" cy="2271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79273" y="3241853"/>
            <a:ext cx="7841096" cy="26515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398593"/>
            <a:ext cx="4247357" cy="337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49972" y="6398593"/>
            <a:ext cx="4247356" cy="337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E40F9-F491-4C03-B5F1-190A55672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0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54459A-5E99-43DD-A98A-A08F98886CB1}" type="datetime1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2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983C91D-FEFD-4568-A7EA-818C9D40402D}" type="datetime1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6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BB2617A-1537-4FF4-8498-D025B34273D9}" type="datetime1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0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563832-F4FE-4978-950B-BA97D7B50431}" type="datetime1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4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BFA232-465C-43FF-8F0A-91AB14970D35}" type="datetime1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47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7ECDC6-3E37-41C9-8B51-A12C39D0F8B5}" type="datetime1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2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EA5ABEE-A81F-4325-A4EA-110C6201C228}" type="datetime1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7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9AFE2F-FEDD-48ED-BB4E-7B2B9328AD2A}" type="datetime1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7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0617C59-A12B-4FB3-BA9D-2A1909471016}" type="datetime1">
              <a:rPr lang="ru-RU" smtClean="0"/>
              <a:t>05.11.2020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E0C984-66AF-40D7-9B2E-C75072AA628C}" type="datetime1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29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AF0C42-06E1-41F9-ACC1-17DF23135F17}" type="datetime1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0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7" y="28625"/>
            <a:ext cx="1170873" cy="8781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150" y="270790"/>
            <a:ext cx="1217520" cy="4346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603331" y="241805"/>
            <a:ext cx="4156010" cy="492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AC9054"/>
                </a:solidFill>
              </a:rPr>
              <a:t>Министерство сельского хозяйства</a:t>
            </a:r>
          </a:p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AC9054"/>
                </a:solidFill>
              </a:rPr>
              <a:t>и продовольствия Республики Татарстан</a:t>
            </a:r>
            <a:endParaRPr lang="ru-RU" dirty="0">
              <a:solidFill>
                <a:srgbClr val="AC9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4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2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5.wdp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NUL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9178560077.&#1088;&#1092;/p186121264-emkost-zhd-63m3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85624" y="385161"/>
            <a:ext cx="6729702" cy="1223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</a:rPr>
              <a:t>Пути повышения эффективности растениеводства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</a:rPr>
              <a:t>Через оптимизацию питания и защитных мероприятий</a:t>
            </a:r>
            <a:endParaRPr lang="ru-RU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026" name="Picture 2" descr="Смешиватели транспортировочные комбинированные СТК-5, СТК-11 - ООО «БАТС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3775"/>
          <a:stretch/>
        </p:blipFill>
        <p:spPr bwMode="auto">
          <a:xfrm>
            <a:off x="771611" y="4108566"/>
            <a:ext cx="2960791" cy="167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овичков\Desktop\бюджет\Растворный узел\фото\Атня\ленин\20190515_13523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107" b="15025"/>
          <a:stretch/>
        </p:blipFill>
        <p:spPr bwMode="auto">
          <a:xfrm>
            <a:off x="771611" y="2322673"/>
            <a:ext cx="2960791" cy="164337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www.garagenord.ro/wp-content/uploads/2017/11/3000.png"/>
          <p:cNvSpPr>
            <a:spLocks noChangeAspect="1" noChangeArrowheads="1"/>
          </p:cNvSpPr>
          <p:nvPr/>
        </p:nvSpPr>
        <p:spPr bwMode="auto">
          <a:xfrm>
            <a:off x="-136842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garagenord.ro/wp-content/uploads/2017/11/3000.pn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8279"/>
          <a:stretch/>
        </p:blipFill>
        <p:spPr bwMode="auto">
          <a:xfrm>
            <a:off x="3890911" y="2322673"/>
            <a:ext cx="5005261" cy="345643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0600" y="63817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20998" y="1756852"/>
            <a:ext cx="2396829" cy="3849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20564205"/>
              </p:ext>
            </p:extLst>
          </p:nvPr>
        </p:nvGraphicFramePr>
        <p:xfrm>
          <a:off x="6463266" y="1740390"/>
          <a:ext cx="2556375" cy="4381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02765" y="1296002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456" y="569434"/>
            <a:ext cx="7639247" cy="71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препарата от качества воды, %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0284" y="3692160"/>
            <a:ext cx="98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cs typeface="Arial" pitchFamily="34" charset="0"/>
              </a:rPr>
              <a:t>100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37709" y="1611396"/>
            <a:ext cx="2768262" cy="4456748"/>
            <a:chOff x="1714501" y="1464845"/>
            <a:chExt cx="3326287" cy="55555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14501" y="1660291"/>
              <a:ext cx="3184700" cy="47982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3" name="Диаграмма 12"/>
            <p:cNvGraphicFramePr/>
            <p:nvPr>
              <p:extLst/>
            </p:nvPr>
          </p:nvGraphicFramePr>
          <p:xfrm>
            <a:off x="1920149" y="1577496"/>
            <a:ext cx="2981394" cy="5442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8955" y="1464845"/>
              <a:ext cx="1231833" cy="1370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213458" y="6005373"/>
              <a:ext cx="1446543" cy="46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15-20 </a:t>
              </a:r>
              <a:r>
                <a:rPr lang="ru-RU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09693" y="6005373"/>
              <a:ext cx="1004716" cy="46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&lt;5 </a:t>
              </a:r>
              <a:r>
                <a:rPr lang="ru-RU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121" y="1448357"/>
            <a:ext cx="1079165" cy="123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59769" y="1771086"/>
            <a:ext cx="2800005" cy="3851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171892" y="527492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0171" y="527492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719367079"/>
              </p:ext>
            </p:extLst>
          </p:nvPr>
        </p:nvGraphicFramePr>
        <p:xfrm>
          <a:off x="3643210" y="1720562"/>
          <a:ext cx="2716564" cy="445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2496" y="1720562"/>
            <a:ext cx="1239603" cy="98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32621" y="5275751"/>
            <a:ext cx="11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4,5-5,0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2888" y="5275751"/>
            <a:ext cx="11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7,5-8,0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484148" y="1987286"/>
            <a:ext cx="37485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Цель создания стационарных растворных комплексов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(центров подготовки воды) – более профессионально управлять формированием урожая через подготовку рабочих растворов для защиты и питания растений в период вегетации</a:t>
            </a:r>
          </a:p>
        </p:txBody>
      </p:sp>
      <p:pic>
        <p:nvPicPr>
          <p:cNvPr id="4" name="Рисунок 3" descr="Машины для внесения удобрений и защиты растений от компании ИП (Самара) Прайс-лист Машины для внесения удобрений и защиты растен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88" t="11682" r="18886" b="7679"/>
          <a:stretch/>
        </p:blipFill>
        <p:spPr bwMode="auto">
          <a:xfrm>
            <a:off x="6486554" y="3986067"/>
            <a:ext cx="2419843" cy="146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534" t="56962" r="13711" b="9584"/>
          <a:stretch/>
        </p:blipFill>
        <p:spPr bwMode="auto">
          <a:xfrm flipH="1">
            <a:off x="4232702" y="1928778"/>
            <a:ext cx="4673696" cy="199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208" y="3981649"/>
            <a:ext cx="2161230" cy="14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97547" y="740800"/>
            <a:ext cx="568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defTabSz="914377"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Ни одна тонна воды на поля без предварительной подготовки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505526" y="2422992"/>
            <a:ext cx="3442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Механизм решения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̶  на каждое хозяйство </a:t>
            </a:r>
          </a:p>
          <a:p>
            <a:pPr marL="177796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площадью свыше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500 га посевов создать стационарный растворный комплекс.</a:t>
            </a:r>
          </a:p>
        </p:txBody>
      </p:sp>
      <p:pic>
        <p:nvPicPr>
          <p:cNvPr id="4" name="Picture 2" descr="C:\Users\Новичков\Desktop\бюджет\Растворный узел\фото\Арск\игенче\2f429df9-bd2c-40b3-a1e9-9b04fc53e8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576" y="1833456"/>
            <a:ext cx="2463021" cy="155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714"/>
          <a:stretch/>
        </p:blipFill>
        <p:spPr>
          <a:xfrm>
            <a:off x="4169572" y="3392491"/>
            <a:ext cx="4809987" cy="2322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974"/>
          <a:stretch/>
        </p:blipFill>
        <p:spPr>
          <a:xfrm>
            <a:off x="6642230" y="1843843"/>
            <a:ext cx="2319463" cy="1548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5234" y="761213"/>
            <a:ext cx="577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Схемы создания растворных узлов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13" y="2044350"/>
            <a:ext cx="4112678" cy="438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366" y="2044350"/>
            <a:ext cx="4388195" cy="4371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9579" y="1808408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вариант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76094" y="1782322"/>
            <a:ext cx="12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вариант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1956" y="790676"/>
            <a:ext cx="7439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Построенные растворные комплексы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7" t="19019" b="18286"/>
          <a:stretch/>
        </p:blipFill>
        <p:spPr>
          <a:xfrm>
            <a:off x="855807" y="4200855"/>
            <a:ext cx="3607838" cy="18121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84" y="2004502"/>
            <a:ext cx="3607840" cy="18005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95595" y="3435351"/>
            <a:ext cx="309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«Авангард» </a:t>
            </a:r>
            <a:r>
              <a:rPr lang="ru-RU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Буинского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р-на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9284" y="5616264"/>
            <a:ext cx="371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Калмурзино»Мензелинского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р-на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29723" r="13047" b="16944"/>
          <a:stretch/>
        </p:blipFill>
        <p:spPr bwMode="auto">
          <a:xfrm>
            <a:off x="4818069" y="2010659"/>
            <a:ext cx="3882261" cy="178821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26667" r="9531" b="15167"/>
          <a:stretch/>
        </p:blipFill>
        <p:spPr bwMode="auto">
          <a:xfrm>
            <a:off x="4818068" y="4200856"/>
            <a:ext cx="3882261" cy="181215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80771" y="3412524"/>
            <a:ext cx="1905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 «</a:t>
            </a:r>
            <a:r>
              <a:rPr lang="ru-RU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Агроинвест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54493" y="5616264"/>
            <a:ext cx="1905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 «</a:t>
            </a:r>
            <a:r>
              <a:rPr lang="ru-RU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Агроинвест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41237" y="663890"/>
            <a:ext cx="715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экспресс-лабораторий </a:t>
            </a:r>
          </a:p>
          <a:p>
            <a:pPr marL="177796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помощь хозяйствам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P72801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33" y="2321679"/>
            <a:ext cx="1286583" cy="17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72801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77" y="2321679"/>
            <a:ext cx="1286583" cy="17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943108"/>
              </p:ext>
            </p:extLst>
          </p:nvPr>
        </p:nvGraphicFramePr>
        <p:xfrm>
          <a:off x="725217" y="2321678"/>
          <a:ext cx="5218386" cy="1886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19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6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4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экспресс-лабораторий, шт.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ООО «Сервис Агро»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АО «Татагрохим-сервис»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ЦАС «Татарский»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АСА «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Альметьевская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7161"/>
          <a:stretch/>
        </p:blipFill>
        <p:spPr bwMode="auto">
          <a:xfrm>
            <a:off x="6171133" y="4067294"/>
            <a:ext cx="2622927" cy="196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400" y="4431902"/>
            <a:ext cx="5017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Активно пользуются услугами лабораторий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районы: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Атнинский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Буинский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Мензелинский, Елабужский, </a:t>
            </a:r>
            <a:r>
              <a:rPr lang="tt-RU" sz="1400" b="1" dirty="0" smtClean="0">
                <a:latin typeface="Arial" pitchFamily="34" charset="0"/>
                <a:cs typeface="Arial" pitchFamily="34" charset="0"/>
              </a:rPr>
              <a:t>Тетюшский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, Тюлячинский, Спасский</a:t>
            </a:r>
          </a:p>
          <a:p>
            <a:pPr>
              <a:spcAft>
                <a:spcPts val="600"/>
              </a:spcAft>
            </a:pPr>
            <a:r>
              <a:rPr lang="tt-RU" sz="1400" dirty="0">
                <a:latin typeface="Arial" pitchFamily="34" charset="0"/>
                <a:cs typeface="Arial" pitchFamily="34" charset="0"/>
              </a:rPr>
              <a:t>инвесторы: 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АО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Агросила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, АО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АгроИнвест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,</a:t>
            </a:r>
            <a:br>
              <a:rPr lang="tt-RU" sz="1400" b="1" dirty="0">
                <a:latin typeface="Arial" pitchFamily="34" charset="0"/>
                <a:cs typeface="Arial" pitchFamily="34" charset="0"/>
              </a:rPr>
            </a:br>
            <a:r>
              <a:rPr lang="tt-RU" sz="1400" b="1" dirty="0">
                <a:latin typeface="Arial" pitchFamily="34" charset="0"/>
                <a:cs typeface="Arial" pitchFamily="34" charset="0"/>
              </a:rPr>
              <a:t>ООО АПК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Продпрограмма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, ООО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tt-RU" sz="1400" b="1" dirty="0">
                <a:latin typeface="Arial" pitchFamily="34" charset="0"/>
                <a:cs typeface="Arial" pitchFamily="34" charset="0"/>
              </a:rPr>
              <a:t>Хузангаевское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16278" y="774142"/>
            <a:ext cx="892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defTabSz="914377"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Составляющие урожая зерновых культур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393"/>
          <a:stretch/>
        </p:blipFill>
        <p:spPr>
          <a:xfrm>
            <a:off x="742950" y="2347643"/>
            <a:ext cx="7896225" cy="32721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5743" y="2779148"/>
            <a:ext cx="7728707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Зерновые и зернобобовые – 3;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Рапс – 4;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Подсолнечник – 2;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Кукуруза на зерно – 2;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Сахарная свекла или картофель – 3;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Другие культуры – определяются самим хозяйством.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8168" y="855138"/>
            <a:ext cx="6509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Рекомендуемая минимальная кратность обработок растений по листу (приложение 5)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02766" y="1159522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2766" y="1159522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2766" y="981952"/>
            <a:ext cx="7063435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9725" y="656942"/>
            <a:ext cx="6753225" cy="876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Расчет объемов защитных мероприятий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республике Татарстан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50723"/>
              </p:ext>
            </p:extLst>
          </p:nvPr>
        </p:nvGraphicFramePr>
        <p:xfrm>
          <a:off x="703359" y="2060712"/>
          <a:ext cx="8143875" cy="24576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9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31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9209"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Посевная площадь, га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Кратность обработок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 условных обработок,  тыс. га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Зерновые и зернобобовые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1554,7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4664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Рапс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121,8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487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Подсолнечник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112,4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225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Кукуруза на зерно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43,4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542335313"/>
                  </a:ext>
                </a:extLst>
              </a:tr>
              <a:tr h="26306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Кукуруза на корм</a:t>
                      </a:r>
                      <a:endParaRPr lang="ru-RU" sz="14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144,3</a:t>
                      </a:r>
                      <a:endParaRPr lang="ru-RU" sz="14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46767090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Сахарная свекла и картофель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53,5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160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063608237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Другие культуры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200,0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774888831"/>
                  </a:ext>
                </a:extLst>
              </a:tr>
              <a:tr h="23383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ИТОГО</a:t>
                      </a:r>
                      <a:r>
                        <a:rPr lang="ru-RU" sz="1600" baseline="0" dirty="0" smtClean="0"/>
                        <a:t> по РТ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6000 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8656040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514244" y="4764675"/>
            <a:ext cx="652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опрыскивателей? Нагрузка на опрыскиватель?</a:t>
            </a:r>
          </a:p>
        </p:txBody>
      </p:sp>
      <p:pic>
        <p:nvPicPr>
          <p:cNvPr id="5122" name="Picture 2" descr="Смешиватели транспортировочные комбинированные СТК-5, СТК-11 - ООО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r="16975"/>
          <a:stretch/>
        </p:blipFill>
        <p:spPr bwMode="auto">
          <a:xfrm>
            <a:off x="1514244" y="5186825"/>
            <a:ext cx="2488407" cy="14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Опрыскиватель самоходный ос-3000 &quot;Барс&quot; купить в Краснодарском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b="17465"/>
          <a:stretch/>
        </p:blipFill>
        <p:spPr bwMode="auto">
          <a:xfrm>
            <a:off x="5063282" y="5186825"/>
            <a:ext cx="3366344" cy="143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13974" y="785689"/>
            <a:ext cx="7425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Формула расчета объемов емкости растворных комплексов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475" y="2156494"/>
            <a:ext cx="76157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Расчетный га обработок/ 50 дней на опрыскивание =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Площадь обработок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Площадь обработок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X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Расход воды =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Суточная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потребность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Суточная потребность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X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2 =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Min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объем емкости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Цилиндр 6"/>
          <p:cNvSpPr/>
          <p:nvPr/>
        </p:nvSpPr>
        <p:spPr>
          <a:xfrm>
            <a:off x="1007079" y="1750893"/>
            <a:ext cx="2252072" cy="1511453"/>
          </a:xfrm>
          <a:prstGeom prst="can">
            <a:avLst>
              <a:gd name="adj" fmla="val 28865"/>
            </a:avLst>
          </a:prstGeom>
          <a:blipFill>
            <a:blip r:embed="rId2" cstate="print"/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694" y="3245667"/>
            <a:ext cx="2091272" cy="1107994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Зерно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5,36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млн.тн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(35,5 ц/га)</a:t>
            </a:r>
          </a:p>
        </p:txBody>
      </p:sp>
      <p:sp>
        <p:nvSpPr>
          <p:cNvPr id="9" name="Цилиндр 8"/>
          <p:cNvSpPr/>
          <p:nvPr/>
        </p:nvSpPr>
        <p:spPr>
          <a:xfrm>
            <a:off x="3737167" y="1767478"/>
            <a:ext cx="2247932" cy="1478281"/>
          </a:xfrm>
          <a:prstGeom prst="can">
            <a:avLst>
              <a:gd name="adj" fmla="val 28865"/>
            </a:avLst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4630" y="3286277"/>
            <a:ext cx="2293250" cy="1107994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Сахарная свекла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2,2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млн.тн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(448 ц/га)</a:t>
            </a:r>
          </a:p>
        </p:txBody>
      </p:sp>
      <p:sp>
        <p:nvSpPr>
          <p:cNvPr id="11" name="Цилиндр 10"/>
          <p:cNvSpPr/>
          <p:nvPr/>
        </p:nvSpPr>
        <p:spPr>
          <a:xfrm>
            <a:off x="6463115" y="1807104"/>
            <a:ext cx="2247932" cy="1478281"/>
          </a:xfrm>
          <a:prstGeom prst="can">
            <a:avLst>
              <a:gd name="adj" fmla="val 28865"/>
            </a:avLst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8748" y="3285385"/>
            <a:ext cx="1801128" cy="800217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Картофель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1,2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млн.тн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Цилиндр 12"/>
          <p:cNvSpPr/>
          <p:nvPr/>
        </p:nvSpPr>
        <p:spPr>
          <a:xfrm>
            <a:off x="1007079" y="4394271"/>
            <a:ext cx="2252072" cy="1466255"/>
          </a:xfrm>
          <a:prstGeom prst="can">
            <a:avLst>
              <a:gd name="adj" fmla="val 28865"/>
            </a:avLst>
          </a:pr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9694" y="5875222"/>
            <a:ext cx="2959913" cy="800217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Овощи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300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тыс.тн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Цилиндр 14"/>
          <p:cNvSpPr/>
          <p:nvPr/>
        </p:nvSpPr>
        <p:spPr>
          <a:xfrm>
            <a:off x="3761235" y="4399733"/>
            <a:ext cx="2247932" cy="1464475"/>
          </a:xfrm>
          <a:prstGeom prst="can">
            <a:avLst>
              <a:gd name="adj" fmla="val 28865"/>
            </a:avLst>
          </a:prstGeom>
          <a:blipFill>
            <a:blip r:embed="rId7" cstate="print"/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8636" y="5858635"/>
            <a:ext cx="5647764" cy="800217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Заготовлено кормов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1,9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млн.тн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к.ед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усл.гол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скота </a:t>
            </a:r>
            <a:r>
              <a:rPr lang="ru-RU" sz="2000" dirty="0">
                <a:solidFill>
                  <a:srgbClr val="0067B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ц.к.ед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2284" y="733423"/>
            <a:ext cx="8187364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</a:rPr>
              <a:t>Производство продукции растениеводства в 2020 г. (Предварительные итоги)</a:t>
            </a:r>
            <a:endParaRPr lang="ru-RU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10600" y="63817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6698"/>
              </p:ext>
            </p:extLst>
          </p:nvPr>
        </p:nvGraphicFramePr>
        <p:xfrm>
          <a:off x="595606" y="1981130"/>
          <a:ext cx="8319795" cy="451175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441224">
                  <a:extLst>
                    <a:ext uri="{9D8B030D-6E8A-4147-A177-3AD203B41FA5}">
                      <a16:colId xmlns:a16="http://schemas.microsoft.com/office/drawing/2014/main" xmlns="" val="614934300"/>
                    </a:ext>
                  </a:extLst>
                </a:gridCol>
                <a:gridCol w="1638018">
                  <a:extLst>
                    <a:ext uri="{9D8B030D-6E8A-4147-A177-3AD203B41FA5}">
                      <a16:colId xmlns:a16="http://schemas.microsoft.com/office/drawing/2014/main" xmlns="" val="1738097776"/>
                    </a:ext>
                  </a:extLst>
                </a:gridCol>
                <a:gridCol w="1752413">
                  <a:extLst>
                    <a:ext uri="{9D8B030D-6E8A-4147-A177-3AD203B41FA5}">
                      <a16:colId xmlns:a16="http://schemas.microsoft.com/office/drawing/2014/main" xmlns="" val="1761747791"/>
                    </a:ext>
                  </a:extLst>
                </a:gridCol>
                <a:gridCol w="1649814">
                  <a:extLst>
                    <a:ext uri="{9D8B030D-6E8A-4147-A177-3AD203B41FA5}">
                      <a16:colId xmlns:a16="http://schemas.microsoft.com/office/drawing/2014/main" xmlns="" val="2718654653"/>
                    </a:ext>
                  </a:extLst>
                </a:gridCol>
                <a:gridCol w="1838326">
                  <a:extLst>
                    <a:ext uri="{9D8B030D-6E8A-4147-A177-3AD203B41FA5}">
                      <a16:colId xmlns:a16="http://schemas.microsoft.com/office/drawing/2014/main" xmlns="" val="690733402"/>
                    </a:ext>
                  </a:extLst>
                </a:gridCol>
              </a:tblGrid>
              <a:tr h="618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effectLst/>
                        </a:rPr>
                        <a:t>Инвестор 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effectLst/>
                        </a:rPr>
                        <a:t>Прогнозная площадь обработок (по нормативу), </a:t>
                      </a:r>
                      <a:r>
                        <a:rPr lang="ru-RU" sz="1100" u="none" strike="noStrike" kern="1200" dirty="0" err="1" smtClean="0">
                          <a:effectLst/>
                        </a:rPr>
                        <a:t>тыс.га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effectLst/>
                        </a:rPr>
                        <a:t>Прогнозная площадь обработок в сутки (по нормативу 50 суток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), тыс. </a:t>
                      </a:r>
                      <a:r>
                        <a:rPr lang="ru-RU" sz="1100" u="none" strike="noStrike" kern="1200" dirty="0">
                          <a:effectLst/>
                        </a:rPr>
                        <a:t>га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effectLst/>
                        </a:rPr>
                        <a:t>Потребность воды в сутки </a:t>
                      </a:r>
                      <a:r>
                        <a:rPr lang="ru-RU" sz="1100" u="none" strike="noStrike" kern="1200" dirty="0" err="1" smtClean="0">
                          <a:effectLst/>
                        </a:rPr>
                        <a:t>тыс.тонн</a:t>
                      </a:r>
                      <a:r>
                        <a:rPr lang="ru-RU" sz="1100" u="none" strike="noStrike" kern="1200" dirty="0">
                          <a:effectLst/>
                        </a:rPr>
                        <a:t>, (из расчета 150 л/га)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effectLst/>
                        </a:rPr>
                        <a:t>Потребность емкостей, </a:t>
                      </a:r>
                      <a:r>
                        <a:rPr lang="ru-RU" sz="1100" u="none" strike="noStrike" kern="1200" dirty="0" err="1" smtClean="0">
                          <a:effectLst/>
                        </a:rPr>
                        <a:t>тыс.тонн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100" u="none" strike="noStrike" kern="1200" dirty="0">
                          <a:effectLst/>
                        </a:rPr>
                        <a:t>(из расчета 2 </a:t>
                      </a:r>
                      <a:r>
                        <a:rPr lang="ru-RU" sz="1100" u="none" strike="noStrike" kern="1200" dirty="0" smtClean="0">
                          <a:effectLst/>
                        </a:rPr>
                        <a:t>дневного </a:t>
                      </a:r>
                      <a:r>
                        <a:rPr lang="ru-RU" sz="1100" u="none" strike="noStrike" kern="1200" dirty="0">
                          <a:effectLst/>
                        </a:rPr>
                        <a:t>расхода)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6475056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АО «Агросила»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549,2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1650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3300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645693727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АО «ХК «Ак Барс»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1650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3300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 Красный Восток Агро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990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1980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УК «Август-Агро»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218,0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660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1320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УК «</a:t>
                      </a:r>
                      <a:r>
                        <a:rPr lang="ru-RU" sz="1100" u="none" strike="noStrike" dirty="0" err="1">
                          <a:effectLst/>
                        </a:rPr>
                        <a:t>Агроинвест</a:t>
                      </a:r>
                      <a:r>
                        <a:rPr lang="ru-RU" sz="1100" u="none" strike="noStrike" dirty="0">
                          <a:effectLst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148,1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450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900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431713010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</a:t>
                      </a:r>
                      <a:r>
                        <a:rPr lang="ru-RU" sz="1100" u="none" strike="noStrike" dirty="0" err="1">
                          <a:effectLst/>
                        </a:rPr>
                        <a:t>Хузангаевское</a:t>
                      </a:r>
                      <a:r>
                        <a:rPr lang="ru-RU" sz="1100" u="none" strike="noStrike" dirty="0">
                          <a:effectLst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390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780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АО «КМЭЗ»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375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750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6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«АПК 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Прод</a:t>
                      </a:r>
                      <a:r>
                        <a:rPr lang="ru-RU" sz="1100" u="none" strike="noStrike" dirty="0" smtClean="0">
                          <a:effectLst/>
                        </a:rPr>
                        <a:t>. </a:t>
                      </a:r>
                      <a:r>
                        <a:rPr lang="ru-RU" sz="1100" u="none" strike="noStrike" dirty="0">
                          <a:effectLst/>
                        </a:rPr>
                        <a:t>программа»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285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570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6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«Северная Нива Татарстан»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360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«Сервис Агро»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135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270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6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Агрофирма «</a:t>
                      </a:r>
                      <a:r>
                        <a:rPr lang="ru-RU" sz="1100" u="none" strike="noStrike" dirty="0" err="1">
                          <a:effectLst/>
                        </a:rPr>
                        <a:t>Чистопольская</a:t>
                      </a:r>
                      <a:r>
                        <a:rPr lang="ru-RU" sz="1100" u="none" strike="noStrike" dirty="0">
                          <a:effectLst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135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270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6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</a:t>
                      </a:r>
                      <a:r>
                        <a:rPr lang="ru-RU" sz="1100" u="none" strike="noStrike" dirty="0" smtClean="0">
                          <a:effectLst/>
                        </a:rPr>
                        <a:t>А/Ф «</a:t>
                      </a:r>
                      <a:r>
                        <a:rPr lang="ru-RU" sz="1100" u="none" strike="noStrike" dirty="0">
                          <a:effectLst/>
                        </a:rPr>
                        <a:t>Родные края-Туган Як»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120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21300989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«Агро-Основа»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113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>
                          <a:effectLst/>
                        </a:rPr>
                        <a:t>226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55449525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</a:t>
                      </a:r>
                      <a:r>
                        <a:rPr lang="ru-RU" sz="1100" u="none" strike="noStrike" dirty="0" err="1">
                          <a:effectLst/>
                        </a:rPr>
                        <a:t>Чистай</a:t>
                      </a:r>
                      <a:r>
                        <a:rPr lang="ru-RU" sz="1100" u="none" strike="noStrike" dirty="0">
                          <a:effectLst/>
                        </a:rPr>
                        <a:t>-Агро»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strike="noStrike" kern="1200" dirty="0" smtClean="0">
                          <a:effectLst/>
                        </a:rPr>
                        <a:t>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strike="noStrike" kern="1200" dirty="0" smtClean="0">
                          <a:effectLst/>
                        </a:rPr>
                        <a:t>180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82750562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ООО «</a:t>
                      </a:r>
                      <a:r>
                        <a:rPr lang="ru-RU" sz="1100" u="none" strike="noStrike" dirty="0" err="1">
                          <a:effectLst/>
                        </a:rPr>
                        <a:t>Орсис</a:t>
                      </a:r>
                      <a:r>
                        <a:rPr lang="ru-RU" sz="1100" u="none" strike="noStrike" dirty="0">
                          <a:effectLst/>
                        </a:rPr>
                        <a:t>-Агро»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21,1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strike="noStrike" kern="1200" dirty="0" smtClean="0">
                          <a:effectLst/>
                        </a:rPr>
                        <a:t>120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0727939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97965" y="756433"/>
            <a:ext cx="6841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потребности емкостей для стационарных растворных комплексов (центров подготовки воды)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81498"/>
              </p:ext>
            </p:extLst>
          </p:nvPr>
        </p:nvGraphicFramePr>
        <p:xfrm>
          <a:off x="781053" y="2133603"/>
          <a:ext cx="7734297" cy="425429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308255">
                  <a:extLst>
                    <a:ext uri="{9D8B030D-6E8A-4147-A177-3AD203B41FA5}">
                      <a16:colId xmlns:a16="http://schemas.microsoft.com/office/drawing/2014/main" xmlns="" val="614934300"/>
                    </a:ext>
                  </a:extLst>
                </a:gridCol>
                <a:gridCol w="1267584">
                  <a:extLst>
                    <a:ext uri="{9D8B030D-6E8A-4147-A177-3AD203B41FA5}">
                      <a16:colId xmlns:a16="http://schemas.microsoft.com/office/drawing/2014/main" xmlns="" val="1738097776"/>
                    </a:ext>
                  </a:extLst>
                </a:gridCol>
                <a:gridCol w="1579396">
                  <a:extLst>
                    <a:ext uri="{9D8B030D-6E8A-4147-A177-3AD203B41FA5}">
                      <a16:colId xmlns:a16="http://schemas.microsoft.com/office/drawing/2014/main" xmlns="" val="1761747791"/>
                    </a:ext>
                  </a:extLst>
                </a:gridCol>
                <a:gridCol w="1884430">
                  <a:extLst>
                    <a:ext uri="{9D8B030D-6E8A-4147-A177-3AD203B41FA5}">
                      <a16:colId xmlns:a16="http://schemas.microsoft.com/office/drawing/2014/main" xmlns="" val="2718654653"/>
                    </a:ext>
                  </a:extLst>
                </a:gridCol>
                <a:gridCol w="1694632">
                  <a:extLst>
                    <a:ext uri="{9D8B030D-6E8A-4147-A177-3AD203B41FA5}">
                      <a16:colId xmlns:a16="http://schemas.microsoft.com/office/drawing/2014/main" xmlns="" val="690733402"/>
                    </a:ext>
                  </a:extLst>
                </a:gridCol>
              </a:tblGrid>
              <a:tr h="993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Районы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Прогнозная площадь обработок (по нормативу), </a:t>
                      </a:r>
                      <a:r>
                        <a:rPr lang="ru-RU" sz="1500" u="none" strike="noStrike" kern="1200" dirty="0" err="1" smtClean="0">
                          <a:effectLst/>
                        </a:rPr>
                        <a:t>тыс.га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Прогнозная площадь обработок в сутки (по нормативу 50 суток), тыс. га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Потребность воды в сутки </a:t>
                      </a:r>
                      <a:r>
                        <a:rPr lang="ru-RU" sz="1500" u="none" strike="noStrike" kern="1200" dirty="0" err="1" smtClean="0">
                          <a:effectLst/>
                        </a:rPr>
                        <a:t>тыс.тонн</a:t>
                      </a:r>
                      <a:r>
                        <a:rPr lang="ru-RU" sz="1500" u="none" strike="noStrike" kern="1200" dirty="0">
                          <a:effectLst/>
                        </a:rPr>
                        <a:t>, (из расчета 150 л/га)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Потребность емкостей, </a:t>
                      </a:r>
                      <a:r>
                        <a:rPr lang="ru-RU" sz="1500" u="none" strike="noStrike" kern="1200" dirty="0" err="1" smtClean="0">
                          <a:effectLst/>
                        </a:rPr>
                        <a:t>тыс.тонн</a:t>
                      </a:r>
                      <a:r>
                        <a:rPr lang="ru-RU" sz="1500" u="none" strike="noStrike" kern="1200" dirty="0" smtClean="0">
                          <a:effectLst/>
                        </a:rPr>
                        <a:t> </a:t>
                      </a:r>
                      <a:r>
                        <a:rPr lang="ru-RU" sz="1500" u="none" strike="noStrike" kern="1200" dirty="0">
                          <a:effectLst/>
                        </a:rPr>
                        <a:t>(из расчета 2 </a:t>
                      </a:r>
                      <a:r>
                        <a:rPr lang="ru-RU" sz="1500" u="none" strike="noStrike" kern="1200" dirty="0" smtClean="0">
                          <a:effectLst/>
                        </a:rPr>
                        <a:t>дневного </a:t>
                      </a:r>
                      <a:r>
                        <a:rPr lang="ru-RU" sz="1500" u="none" strike="noStrike" kern="1200" dirty="0">
                          <a:effectLst/>
                        </a:rPr>
                        <a:t>расхода)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6475056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 dirty="0">
                          <a:effectLst/>
                        </a:rPr>
                        <a:t>Тетюшский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169,7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3,4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510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1020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645693727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 dirty="0">
                          <a:effectLst/>
                        </a:rPr>
                        <a:t>Спасский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168,4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effectLst/>
                        </a:rPr>
                        <a:t>3,4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510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1020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Кукморский 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116,9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2,3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345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690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 dirty="0">
                          <a:effectLst/>
                        </a:rPr>
                        <a:t>Высокогорский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112,7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2,3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338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676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Пестречинский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106,1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2,1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315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630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431713010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Балтасинский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102,3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2,0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300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600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Тюлячинский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effectLst/>
                        </a:rPr>
                        <a:t>80,1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1,6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240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480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Сабинский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effectLst/>
                        </a:rPr>
                        <a:t>79,8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1,6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240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480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kern="1200">
                          <a:effectLst/>
                        </a:rPr>
                        <a:t>Ютазинский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effectLst/>
                        </a:rPr>
                        <a:t>70,7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effectLst/>
                        </a:rPr>
                        <a:t>1,4</a:t>
                      </a:r>
                      <a:endParaRPr lang="ru-RU" sz="15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210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 smtClean="0">
                          <a:effectLst/>
                        </a:rPr>
                        <a:t>420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31289" y="815568"/>
            <a:ext cx="6650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потребности емкостей для стационарных растворных комплексов (центров подготовки воды)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182" y="422244"/>
            <a:ext cx="9746429" cy="87674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Ёмкость металлическая 50м³ б/у</a:t>
            </a:r>
          </a:p>
        </p:txBody>
      </p:sp>
      <p:pic>
        <p:nvPicPr>
          <p:cNvPr id="3074" name="Picture 2" descr="Емкость металлическая 50м3, фото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965" y="2304470"/>
            <a:ext cx="4110580" cy="24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1638" y="2264491"/>
            <a:ext cx="3810362" cy="459351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Емкость металлическая горизонтальная,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объем - 50м3;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155 000руб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88919" y="4641917"/>
            <a:ext cx="4345903" cy="6598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 ООО «МСТ»</a:t>
            </a:r>
          </a:p>
        </p:txBody>
      </p:sp>
      <p:pic>
        <p:nvPicPr>
          <p:cNvPr id="6" name="Объект 3"/>
          <p:cNvPicPr>
            <a:picLocks/>
          </p:cNvPicPr>
          <p:nvPr/>
        </p:nvPicPr>
        <p:blipFill rotWithShape="1">
          <a:blip r:embed="rId3"/>
          <a:srcRect l="36632" t="47558" r="41142" b="40451"/>
          <a:stretch/>
        </p:blipFill>
        <p:spPr bwMode="auto">
          <a:xfrm>
            <a:off x="4705833" y="5410200"/>
            <a:ext cx="4202844" cy="1027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22" y="541649"/>
            <a:ext cx="5774280" cy="75841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Ж/д ёмкость СУГ объемом 54куб.м</a:t>
            </a:r>
          </a:p>
        </p:txBody>
      </p:sp>
      <p:pic>
        <p:nvPicPr>
          <p:cNvPr id="4098" name="Picture 2" descr="Ж/д емкость СУГ объемом 54м3, фото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4214" y="1949642"/>
            <a:ext cx="3773816" cy="24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0508" y="2566584"/>
            <a:ext cx="5152912" cy="349816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Длина     10450,0мм.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Ширина  2650,0мм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Высота 2650,0мм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385 000руб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87545" y="3853565"/>
            <a:ext cx="605776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 ООО «МСТ»</a:t>
            </a:r>
          </a:p>
        </p:txBody>
      </p:sp>
      <p:pic>
        <p:nvPicPr>
          <p:cNvPr id="6" name="Объект 3"/>
          <p:cNvPicPr>
            <a:picLocks/>
          </p:cNvPicPr>
          <p:nvPr/>
        </p:nvPicPr>
        <p:blipFill rotWithShape="1">
          <a:blip r:embed="rId3"/>
          <a:srcRect l="36632" t="47558" r="41142" b="40451"/>
          <a:stretch/>
        </p:blipFill>
        <p:spPr bwMode="auto">
          <a:xfrm>
            <a:off x="4934214" y="5284003"/>
            <a:ext cx="4119148" cy="937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25" y="536789"/>
            <a:ext cx="4984875" cy="828339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Ёмкость ж/д 63м³</a:t>
            </a:r>
          </a:p>
        </p:txBody>
      </p:sp>
      <p:pic>
        <p:nvPicPr>
          <p:cNvPr id="2050" name="Picture 2" descr="Емкость ж/д 63м3, фото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1974" y="2018507"/>
            <a:ext cx="3679475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9686" y="2018507"/>
            <a:ext cx="3946640" cy="3799726"/>
          </a:xfrm>
        </p:spPr>
        <p:txBody>
          <a:bodyPr>
            <a:normAutofit/>
          </a:bodyPr>
          <a:lstStyle/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Емкость ж/д (цистерна), объем 63 куб. м.,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толщина 11 мм, чистая, из под светлого нефтепродукта.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Страна производитель: Россия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Грузоподъемность: 60 тонн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от 500 000 руб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381501" y="4063002"/>
            <a:ext cx="4762499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 ООО «МСТ»</a:t>
            </a:r>
          </a:p>
        </p:txBody>
      </p:sp>
      <p:pic>
        <p:nvPicPr>
          <p:cNvPr id="6" name="Объект 3"/>
          <p:cNvPicPr>
            <a:picLocks/>
          </p:cNvPicPr>
          <p:nvPr/>
        </p:nvPicPr>
        <p:blipFill rotWithShape="1">
          <a:blip r:embed="rId4"/>
          <a:srcRect l="36632" t="47558" r="41142" b="40451"/>
          <a:stretch/>
        </p:blipFill>
        <p:spPr bwMode="auto">
          <a:xfrm>
            <a:off x="5101974" y="5439801"/>
            <a:ext cx="3704765" cy="935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4895" y="765507"/>
            <a:ext cx="6483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Потребность инвесторов в растворных комплексах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(Соответствующих требованиям МСХИП РТ)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264404"/>
              </p:ext>
            </p:extLst>
          </p:nvPr>
        </p:nvGraphicFramePr>
        <p:xfrm>
          <a:off x="819150" y="1836934"/>
          <a:ext cx="4610102" cy="465594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xmlns="" val="3730158153"/>
                    </a:ext>
                  </a:extLst>
                </a:gridCol>
                <a:gridCol w="1524002">
                  <a:extLst>
                    <a:ext uri="{9D8B030D-6E8A-4147-A177-3AD203B41FA5}">
                      <a16:colId xmlns:a16="http://schemas.microsoft.com/office/drawing/2014/main" xmlns="" val="1093742344"/>
                    </a:ext>
                  </a:extLst>
                </a:gridCol>
              </a:tblGrid>
              <a:tr h="348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Инвестор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Потребность,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ед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193901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АО «Агросила»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5722570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АО «ХК «Ак Барс»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 Красный Восток Агро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УК «Август-Агро»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УК «</a:t>
                      </a:r>
                      <a:r>
                        <a:rPr lang="ru-RU" sz="1400" u="none" strike="noStrike" dirty="0" err="1">
                          <a:effectLst/>
                        </a:rPr>
                        <a:t>Агроинвест</a:t>
                      </a:r>
                      <a:r>
                        <a:rPr lang="ru-RU" sz="1400" u="none" strike="noStrike" dirty="0">
                          <a:effectLst/>
                        </a:rPr>
                        <a:t>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</a:t>
                      </a:r>
                      <a:r>
                        <a:rPr lang="ru-RU" sz="1400" u="none" strike="noStrike" dirty="0" err="1">
                          <a:effectLst/>
                        </a:rPr>
                        <a:t>Хузангаевское</a:t>
                      </a:r>
                      <a:r>
                        <a:rPr lang="ru-RU" sz="1400" u="none" strike="noStrike" dirty="0">
                          <a:effectLst/>
                        </a:rPr>
                        <a:t>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АО «КМЭЗ»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«АПК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Прод</a:t>
                      </a:r>
                      <a:r>
                        <a:rPr lang="ru-RU" sz="1400" u="none" strike="noStrike" dirty="0" smtClean="0">
                          <a:effectLst/>
                        </a:rPr>
                        <a:t>. </a:t>
                      </a:r>
                      <a:r>
                        <a:rPr lang="ru-RU" sz="1400" u="none" strike="noStrike" dirty="0">
                          <a:effectLst/>
                        </a:rPr>
                        <a:t>программа»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«Сервис Агро»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99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Агрофирма «</a:t>
                      </a:r>
                      <a:r>
                        <a:rPr lang="ru-RU" sz="1400" u="none" strike="noStrike" dirty="0" err="1">
                          <a:effectLst/>
                        </a:rPr>
                        <a:t>Чистопольская</a:t>
                      </a:r>
                      <a:r>
                        <a:rPr lang="ru-RU" sz="1400" u="none" strike="noStrike" dirty="0">
                          <a:effectLst/>
                        </a:rPr>
                        <a:t>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«А/</a:t>
                      </a:r>
                      <a:r>
                        <a:rPr lang="ru-RU" sz="1400" u="none" strike="noStrike" dirty="0" err="1">
                          <a:effectLst/>
                        </a:rPr>
                        <a:t>Ф«Родные</a:t>
                      </a:r>
                      <a:r>
                        <a:rPr lang="ru-RU" sz="1400" u="none" strike="noStrike" dirty="0">
                          <a:effectLst/>
                        </a:rPr>
                        <a:t> края-Туган Як»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«Агро-Основа»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</a:t>
                      </a:r>
                      <a:r>
                        <a:rPr lang="ru-RU" sz="1400" u="none" strike="noStrike" dirty="0" err="1">
                          <a:effectLst/>
                        </a:rPr>
                        <a:t>Чистай</a:t>
                      </a:r>
                      <a:r>
                        <a:rPr lang="ru-RU" sz="1400" u="none" strike="noStrike" dirty="0">
                          <a:effectLst/>
                        </a:rPr>
                        <a:t>-Агро»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6329290"/>
                  </a:ext>
                </a:extLst>
              </a:tr>
              <a:tr h="30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ООО «</a:t>
                      </a:r>
                      <a:r>
                        <a:rPr lang="ru-RU" sz="1400" u="none" strike="noStrike" dirty="0" err="1">
                          <a:effectLst/>
                        </a:rPr>
                        <a:t>Орсис</a:t>
                      </a:r>
                      <a:r>
                        <a:rPr lang="ru-RU" sz="1400" u="none" strike="noStrike" dirty="0">
                          <a:effectLst/>
                        </a:rPr>
                        <a:t>-Агро»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6595906"/>
                  </a:ext>
                </a:extLst>
              </a:tr>
            </a:tbl>
          </a:graphicData>
        </a:graphic>
      </p:graphicFrame>
      <p:pic>
        <p:nvPicPr>
          <p:cNvPr id="1026" name="Picture 2" descr="E:\Рабочий стол. Создал Садыков\бюджет\Растворный узел\фото\Атня\ленин\20190515_135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09" y="1836934"/>
            <a:ext cx="3165541" cy="174933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Рабочий стол. Создал Садыков\бюджет\Растворный узел\фото\Атня\менгер\IMG-20190515-WA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13782" r="2106" b="33301"/>
          <a:stretch/>
        </p:blipFill>
        <p:spPr bwMode="auto">
          <a:xfrm>
            <a:off x="5578408" y="3663321"/>
            <a:ext cx="3165541" cy="175813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26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94925" y="801842"/>
            <a:ext cx="741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Формула расчета дополнительных субсидий из статьи на стимулирование приобретения минеральных удобрений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792" y="1837083"/>
            <a:ext cx="79898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ПКМ №42 от 26.01.2018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Пункт 6. Размер субсидии на финансовое обеспечение части затрат, связанных с приобретением минеральных удобрений, предоставляемой ее получателю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(в рублях) определяется по следующей формуле: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= П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515,0 х 1,3+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сем.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кат. +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ru-RU" sz="2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сем</a:t>
            </a:r>
            <a:r>
              <a: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II кат.,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 - посевы под урожай следующего года у получателя субсидии, гектаров;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515,0 - ставка субсидии, рублей на 1 гектар посевных площадей следующего года;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1,3 – повышающий коэффициент за растворные комплекс.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792" y="5524203"/>
            <a:ext cx="93233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Расчет дополнительных субсидий (или потерь) на каждый гектар: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х 515,0 х 1,3 = 669,5 – 515,0 = 154,5 рублей на каждый гектар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27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0098" y="1738525"/>
            <a:ext cx="78631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 накопления с 01.08.2020 по 01.06.2021 не менее 40 кг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д.в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./га по прогнозным посевным площадям 2021 года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(для доступа к государственной поддержке);</a:t>
            </a:r>
          </a:p>
          <a:p>
            <a:pPr marL="342891" indent="-342891"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не соблюдении 5 летнего цикла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агрохимобследования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не выделяются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891" indent="-342891">
              <a:spcBef>
                <a:spcPts val="1200"/>
              </a:spcBef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Индикаторные условия:</a:t>
            </a:r>
          </a:p>
          <a:p>
            <a:pPr marL="536561" indent="-176209">
              <a:spcBef>
                <a:spcPts val="1200"/>
              </a:spcBef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наличие посевных площадей на уровне не ниже 2020 года;</a:t>
            </a:r>
          </a:p>
          <a:p>
            <a:pPr marL="536561" indent="-176209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внесение минеральных удобрений под урожай 2021 не менее 50 кг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д.в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./га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(не менее 40 кг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д.в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./га за счет собственных средств).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61" indent="-176209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поощряющий коэффициент 1,3, применяется при наличии на 30.11.2020 стационарных растворных комплексов, отвечающим разработанным требованиям МСХиП РТ;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3882" y="743250"/>
            <a:ext cx="5916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предоставления субсидии на покупку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минеральных удобрений под урожай 2021 года: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0251" y="667218"/>
            <a:ext cx="7820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Субсидия по минеральным удобрениям (расчетная)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02610"/>
              </p:ext>
            </p:extLst>
          </p:nvPr>
        </p:nvGraphicFramePr>
        <p:xfrm>
          <a:off x="628649" y="1101357"/>
          <a:ext cx="8362951" cy="54940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19426">
                  <a:extLst>
                    <a:ext uri="{9D8B030D-6E8A-4147-A177-3AD203B41FA5}">
                      <a16:colId xmlns:a16="http://schemas.microsoft.com/office/drawing/2014/main" xmlns="" val="137897075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1751904539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xmlns="" val="3882076143"/>
                    </a:ext>
                  </a:extLst>
                </a:gridCol>
              </a:tblGrid>
              <a:tr h="2834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Инвестор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Плановая посевная</a:t>
                      </a:r>
                      <a:r>
                        <a:rPr lang="ru-RU" sz="1500" baseline="0" dirty="0" smtClean="0"/>
                        <a:t> площадь на 2021, тыс. га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Дополнительная субсидия,</a:t>
                      </a:r>
                      <a:r>
                        <a:rPr lang="ru-RU" sz="1500" baseline="0" dirty="0" smtClean="0"/>
                        <a:t> тыс. </a:t>
                      </a:r>
                      <a:r>
                        <a:rPr lang="ru-RU" sz="1500" baseline="0" dirty="0" err="1" smtClean="0"/>
                        <a:t>руб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431840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«Агросила»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205,2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31 703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4135342082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«ХК «Ак Барс»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245,3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37 899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 Красный Восток Агро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153,3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23 685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УК «Август-Агро»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75,4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11 649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УК «</a:t>
                      </a:r>
                      <a:r>
                        <a:rPr lang="ru-RU" sz="1500" u="none" strike="noStrike" dirty="0" err="1">
                          <a:effectLst/>
                        </a:rPr>
                        <a:t>Агроинвест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66,2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10 228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Хузангаевское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49,6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7 663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«КМЭЗ»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43,5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6 721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17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«АПК Продовольственная программа»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39,9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6 165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«Северная Нива Татарстан»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30,0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4 635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«Сервис 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22,7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3 507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154271331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«Агро-Основа»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22,7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 smtClean="0"/>
                        <a:t>3507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Агрофирма «</a:t>
                      </a:r>
                      <a:r>
                        <a:rPr lang="ru-RU" sz="1500" u="none" strike="noStrike" dirty="0" err="1">
                          <a:effectLst/>
                        </a:rPr>
                        <a:t>Чистопольская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17,4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2 688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380570154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smtClean="0">
                          <a:effectLst/>
                        </a:rPr>
                        <a:t>А/Ф «</a:t>
                      </a:r>
                      <a:r>
                        <a:rPr lang="ru-RU" sz="1500" u="none" strike="noStrike" dirty="0">
                          <a:effectLst/>
                        </a:rPr>
                        <a:t>Родные края-Туган Як»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15,2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2 348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259541256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Чистай</a:t>
                      </a:r>
                      <a:r>
                        <a:rPr lang="ru-RU" sz="1500" u="none" strike="noStrike" dirty="0">
                          <a:effectLst/>
                        </a:rPr>
                        <a:t>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18,8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2 905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630584206"/>
                  </a:ext>
                </a:extLst>
              </a:tr>
              <a:tr h="306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Орсис</a:t>
                      </a:r>
                      <a:r>
                        <a:rPr lang="ru-RU" sz="1500" u="none" strike="noStrike" dirty="0">
                          <a:effectLst/>
                        </a:rPr>
                        <a:t>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11,4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kern="1200" dirty="0"/>
                        <a:t>1 761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6473375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29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304669"/>
              </p:ext>
            </p:extLst>
          </p:nvPr>
        </p:nvGraphicFramePr>
        <p:xfrm>
          <a:off x="630752" y="1882509"/>
          <a:ext cx="8389423" cy="459805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88605">
                  <a:extLst>
                    <a:ext uri="{9D8B030D-6E8A-4147-A177-3AD203B41FA5}">
                      <a16:colId xmlns:a16="http://schemas.microsoft.com/office/drawing/2014/main" xmlns="" val="2491779830"/>
                    </a:ext>
                  </a:extLst>
                </a:gridCol>
                <a:gridCol w="517297">
                  <a:extLst>
                    <a:ext uri="{9D8B030D-6E8A-4147-A177-3AD203B41FA5}">
                      <a16:colId xmlns:a16="http://schemas.microsoft.com/office/drawing/2014/main" xmlns="" val="3675731357"/>
                    </a:ext>
                  </a:extLst>
                </a:gridCol>
                <a:gridCol w="654556">
                  <a:extLst>
                    <a:ext uri="{9D8B030D-6E8A-4147-A177-3AD203B41FA5}">
                      <a16:colId xmlns:a16="http://schemas.microsoft.com/office/drawing/2014/main" xmlns="" val="3289355698"/>
                    </a:ext>
                  </a:extLst>
                </a:gridCol>
                <a:gridCol w="573269">
                  <a:extLst>
                    <a:ext uri="{9D8B030D-6E8A-4147-A177-3AD203B41FA5}">
                      <a16:colId xmlns:a16="http://schemas.microsoft.com/office/drawing/2014/main" xmlns="" val="1898483674"/>
                    </a:ext>
                  </a:extLst>
                </a:gridCol>
                <a:gridCol w="571132">
                  <a:extLst>
                    <a:ext uri="{9D8B030D-6E8A-4147-A177-3AD203B41FA5}">
                      <a16:colId xmlns:a16="http://schemas.microsoft.com/office/drawing/2014/main" xmlns="" val="753526799"/>
                    </a:ext>
                  </a:extLst>
                </a:gridCol>
                <a:gridCol w="504819">
                  <a:extLst>
                    <a:ext uri="{9D8B030D-6E8A-4147-A177-3AD203B41FA5}">
                      <a16:colId xmlns:a16="http://schemas.microsoft.com/office/drawing/2014/main" xmlns="" val="902550609"/>
                    </a:ext>
                  </a:extLst>
                </a:gridCol>
                <a:gridCol w="571782">
                  <a:extLst>
                    <a:ext uri="{9D8B030D-6E8A-4147-A177-3AD203B41FA5}">
                      <a16:colId xmlns:a16="http://schemas.microsoft.com/office/drawing/2014/main" xmlns="" val="2784871542"/>
                    </a:ext>
                  </a:extLst>
                </a:gridCol>
                <a:gridCol w="587591">
                  <a:extLst>
                    <a:ext uri="{9D8B030D-6E8A-4147-A177-3AD203B41FA5}">
                      <a16:colId xmlns:a16="http://schemas.microsoft.com/office/drawing/2014/main" xmlns="" val="2949034432"/>
                    </a:ext>
                  </a:extLst>
                </a:gridCol>
                <a:gridCol w="660972">
                  <a:extLst>
                    <a:ext uri="{9D8B030D-6E8A-4147-A177-3AD203B41FA5}">
                      <a16:colId xmlns:a16="http://schemas.microsoft.com/office/drawing/2014/main" xmlns="" val="979793177"/>
                    </a:ext>
                  </a:extLst>
                </a:gridCol>
                <a:gridCol w="547602">
                  <a:extLst>
                    <a:ext uri="{9D8B030D-6E8A-4147-A177-3AD203B41FA5}">
                      <a16:colId xmlns:a16="http://schemas.microsoft.com/office/drawing/2014/main" xmlns="" val="3675926685"/>
                    </a:ext>
                  </a:extLst>
                </a:gridCol>
                <a:gridCol w="545462">
                  <a:extLst>
                    <a:ext uri="{9D8B030D-6E8A-4147-A177-3AD203B41FA5}">
                      <a16:colId xmlns:a16="http://schemas.microsoft.com/office/drawing/2014/main" xmlns="" val="1933479621"/>
                    </a:ext>
                  </a:extLst>
                </a:gridCol>
                <a:gridCol w="573269">
                  <a:extLst>
                    <a:ext uri="{9D8B030D-6E8A-4147-A177-3AD203B41FA5}">
                      <a16:colId xmlns:a16="http://schemas.microsoft.com/office/drawing/2014/main" xmlns="" val="748000828"/>
                    </a:ext>
                  </a:extLst>
                </a:gridCol>
                <a:gridCol w="571132">
                  <a:extLst>
                    <a:ext uri="{9D8B030D-6E8A-4147-A177-3AD203B41FA5}">
                      <a16:colId xmlns:a16="http://schemas.microsoft.com/office/drawing/2014/main" xmlns="" val="3985849409"/>
                    </a:ext>
                  </a:extLst>
                </a:gridCol>
                <a:gridCol w="521935">
                  <a:extLst>
                    <a:ext uri="{9D8B030D-6E8A-4147-A177-3AD203B41FA5}">
                      <a16:colId xmlns:a16="http://schemas.microsoft.com/office/drawing/2014/main" xmlns="" val="698859674"/>
                    </a:ext>
                  </a:extLst>
                </a:gridCol>
              </a:tblGrid>
              <a:tr h="463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 и зернобобовые              (минимум 3 кратный)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рапс (минимум 4 кратный)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подсолнечник (минимум 2 кратный)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 на зерно (минимум 2 кратный)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свекла или картофель                      (минимум 3 кратный)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прогноз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9214812"/>
                  </a:ext>
                </a:extLst>
              </a:tr>
              <a:tr h="424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2671329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«Агросила»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4007393855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«ХК «Ак Барс»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3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Красный Восток Агро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УК «Август-Агро»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3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УК «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Агроинвест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3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Хузангаевское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«КМЭЗ»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36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«АПК Продовольственная программа»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«Северная Нива Татарстан»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«Сервис Агро»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Агрофирма «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Чистопольская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290728626"/>
                  </a:ext>
                </a:extLst>
              </a:tr>
              <a:tr h="28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«А/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Ф«Родные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края-Туган Як»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623585023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«Агро-Основа»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933074564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Чистай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630234336"/>
                  </a:ext>
                </a:extLst>
              </a:tr>
              <a:tr h="16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Орсис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89950521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68844" y="968632"/>
            <a:ext cx="7832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Прогнозные площади обработок посевов по листу на 2021 г. (Расчет по нормативу)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66438" y="599929"/>
            <a:ext cx="7838715" cy="1092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Производство продукции растениеводства в РТ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2014-2020 годы (в переводе на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зерноединицы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млн.тн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36249789"/>
              </p:ext>
            </p:extLst>
          </p:nvPr>
        </p:nvGraphicFramePr>
        <p:xfrm>
          <a:off x="616791" y="2418459"/>
          <a:ext cx="6093862" cy="2486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890494" y="5083978"/>
            <a:ext cx="364369" cy="2579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354260" y="5034959"/>
            <a:ext cx="217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- валовой сбор,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млн.тн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4296" y="5046268"/>
            <a:ext cx="228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- урожайность, ц/га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2437" y="4576427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91" y="2418459"/>
            <a:ext cx="2015236" cy="26223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329" y="3856381"/>
            <a:ext cx="580667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20,9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566438" y="3788802"/>
            <a:ext cx="560242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22,7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92914" y="3765551"/>
            <a:ext cx="573789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24,2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13145" y="3629837"/>
            <a:ext cx="559419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29,5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57568" y="3807970"/>
            <a:ext cx="549547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480079" y="3702023"/>
            <a:ext cx="543938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27,2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50583" y="3344165"/>
            <a:ext cx="805793" cy="6352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34,5 </a:t>
            </a:r>
            <a:r>
              <a:rPr lang="ru-RU" sz="11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(+16%)</a:t>
            </a:r>
            <a:endParaRPr lang="ru-RU" sz="1400" dirty="0">
              <a:solidFill>
                <a:schemeClr val="tx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77471" y="5078722"/>
            <a:ext cx="366687" cy="2631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10946" y="3595971"/>
            <a:ext cx="547440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31,4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10600" y="63817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75416"/>
              </p:ext>
            </p:extLst>
          </p:nvPr>
        </p:nvGraphicFramePr>
        <p:xfrm>
          <a:off x="571500" y="1956459"/>
          <a:ext cx="8401050" cy="404581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89976">
                  <a:extLst>
                    <a:ext uri="{9D8B030D-6E8A-4147-A177-3AD203B41FA5}">
                      <a16:colId xmlns:a16="http://schemas.microsoft.com/office/drawing/2014/main" xmlns="" val="2491779830"/>
                    </a:ext>
                  </a:extLst>
                </a:gridCol>
                <a:gridCol w="518014">
                  <a:extLst>
                    <a:ext uri="{9D8B030D-6E8A-4147-A177-3AD203B41FA5}">
                      <a16:colId xmlns:a16="http://schemas.microsoft.com/office/drawing/2014/main" xmlns="" val="3675731357"/>
                    </a:ext>
                  </a:extLst>
                </a:gridCol>
                <a:gridCol w="655463">
                  <a:extLst>
                    <a:ext uri="{9D8B030D-6E8A-4147-A177-3AD203B41FA5}">
                      <a16:colId xmlns:a16="http://schemas.microsoft.com/office/drawing/2014/main" xmlns="" val="3289355698"/>
                    </a:ext>
                  </a:extLst>
                </a:gridCol>
                <a:gridCol w="574063">
                  <a:extLst>
                    <a:ext uri="{9D8B030D-6E8A-4147-A177-3AD203B41FA5}">
                      <a16:colId xmlns:a16="http://schemas.microsoft.com/office/drawing/2014/main" xmlns="" val="1898483674"/>
                    </a:ext>
                  </a:extLst>
                </a:gridCol>
                <a:gridCol w="571923">
                  <a:extLst>
                    <a:ext uri="{9D8B030D-6E8A-4147-A177-3AD203B41FA5}">
                      <a16:colId xmlns:a16="http://schemas.microsoft.com/office/drawing/2014/main" xmlns="" val="753526799"/>
                    </a:ext>
                  </a:extLst>
                </a:gridCol>
                <a:gridCol w="505520">
                  <a:extLst>
                    <a:ext uri="{9D8B030D-6E8A-4147-A177-3AD203B41FA5}">
                      <a16:colId xmlns:a16="http://schemas.microsoft.com/office/drawing/2014/main" xmlns="" val="902550609"/>
                    </a:ext>
                  </a:extLst>
                </a:gridCol>
                <a:gridCol w="572575">
                  <a:extLst>
                    <a:ext uri="{9D8B030D-6E8A-4147-A177-3AD203B41FA5}">
                      <a16:colId xmlns:a16="http://schemas.microsoft.com/office/drawing/2014/main" xmlns="" val="2784871542"/>
                    </a:ext>
                  </a:extLst>
                </a:gridCol>
                <a:gridCol w="588405">
                  <a:extLst>
                    <a:ext uri="{9D8B030D-6E8A-4147-A177-3AD203B41FA5}">
                      <a16:colId xmlns:a16="http://schemas.microsoft.com/office/drawing/2014/main" xmlns="" val="2949034432"/>
                    </a:ext>
                  </a:extLst>
                </a:gridCol>
                <a:gridCol w="661888">
                  <a:extLst>
                    <a:ext uri="{9D8B030D-6E8A-4147-A177-3AD203B41FA5}">
                      <a16:colId xmlns:a16="http://schemas.microsoft.com/office/drawing/2014/main" xmlns="" val="979793177"/>
                    </a:ext>
                  </a:extLst>
                </a:gridCol>
                <a:gridCol w="548362">
                  <a:extLst>
                    <a:ext uri="{9D8B030D-6E8A-4147-A177-3AD203B41FA5}">
                      <a16:colId xmlns:a16="http://schemas.microsoft.com/office/drawing/2014/main" xmlns="" val="3675926685"/>
                    </a:ext>
                  </a:extLst>
                </a:gridCol>
                <a:gridCol w="546217">
                  <a:extLst>
                    <a:ext uri="{9D8B030D-6E8A-4147-A177-3AD203B41FA5}">
                      <a16:colId xmlns:a16="http://schemas.microsoft.com/office/drawing/2014/main" xmlns="" val="1933479621"/>
                    </a:ext>
                  </a:extLst>
                </a:gridCol>
                <a:gridCol w="574063">
                  <a:extLst>
                    <a:ext uri="{9D8B030D-6E8A-4147-A177-3AD203B41FA5}">
                      <a16:colId xmlns:a16="http://schemas.microsoft.com/office/drawing/2014/main" xmlns="" val="748000828"/>
                    </a:ext>
                  </a:extLst>
                </a:gridCol>
                <a:gridCol w="571923">
                  <a:extLst>
                    <a:ext uri="{9D8B030D-6E8A-4147-A177-3AD203B41FA5}">
                      <a16:colId xmlns:a16="http://schemas.microsoft.com/office/drawing/2014/main" xmlns="" val="3985849409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xmlns="" val="698859674"/>
                    </a:ext>
                  </a:extLst>
                </a:gridCol>
              </a:tblGrid>
              <a:tr h="5603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 и зернобобовые              (минимум 3 кратный)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рапс (минимум 4 кратный)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подсолнечник (минимум 2 кратный)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 на зерно (минимум 2 кратный)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свекла или картофель                      (минимум 3 кратный)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прогноз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9214812"/>
                  </a:ext>
                </a:extLst>
              </a:tr>
              <a:tr h="512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площадь,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обработки,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3" marR="8843" marT="88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2671329"/>
                  </a:ext>
                </a:extLst>
              </a:tr>
              <a:tr h="197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4007393855"/>
                  </a:ext>
                </a:extLst>
              </a:tr>
              <a:tr h="197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0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 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4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 </a:t>
                      </a: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(+38)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7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37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</a:t>
                      </a:r>
                      <a:r>
                        <a:rPr lang="ru-RU" sz="11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(-21)</a:t>
                      </a:r>
                      <a:endParaRPr lang="ru-RU" sz="11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68843" y="880523"/>
            <a:ext cx="7841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Прогнозные площади обработок посевов по листу на 2021 г. (Расчет по нормативу)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994" y="798878"/>
            <a:ext cx="7235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потребности в опрыскивателях (расчет исходя из норматива обработок)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4344"/>
              </p:ext>
            </p:extLst>
          </p:nvPr>
        </p:nvGraphicFramePr>
        <p:xfrm>
          <a:off x="600075" y="1664631"/>
          <a:ext cx="8410575" cy="480126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082874">
                  <a:extLst>
                    <a:ext uri="{9D8B030D-6E8A-4147-A177-3AD203B41FA5}">
                      <a16:colId xmlns:a16="http://schemas.microsoft.com/office/drawing/2014/main" xmlns="" val="1600709082"/>
                    </a:ext>
                  </a:extLst>
                </a:gridCol>
                <a:gridCol w="2078020">
                  <a:extLst>
                    <a:ext uri="{9D8B030D-6E8A-4147-A177-3AD203B41FA5}">
                      <a16:colId xmlns:a16="http://schemas.microsoft.com/office/drawing/2014/main" xmlns="" val="3484593541"/>
                    </a:ext>
                  </a:extLst>
                </a:gridCol>
                <a:gridCol w="2249681">
                  <a:extLst>
                    <a:ext uri="{9D8B030D-6E8A-4147-A177-3AD203B41FA5}">
                      <a16:colId xmlns:a16="http://schemas.microsoft.com/office/drawing/2014/main" xmlns="" val="3814812718"/>
                    </a:ext>
                  </a:extLst>
                </a:gridCol>
              </a:tblGrid>
              <a:tr h="642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</a:rPr>
                        <a:t>Инвестор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Прогнозная </a:t>
                      </a:r>
                      <a:r>
                        <a:rPr lang="ru-RU" sz="1500" u="none" strike="noStrike" dirty="0" smtClean="0">
                          <a:effectLst/>
                        </a:rPr>
                        <a:t>площадь</a:t>
                      </a:r>
                      <a:r>
                        <a:rPr lang="en-US" sz="1500" u="none" strike="noStrike" dirty="0" smtClean="0">
                          <a:effectLst/>
                        </a:rPr>
                        <a:t> </a:t>
                      </a:r>
                      <a:r>
                        <a:rPr lang="ru-RU" sz="1500" u="none" strike="noStrike" dirty="0" smtClean="0">
                          <a:effectLst/>
                        </a:rPr>
                        <a:t/>
                      </a:r>
                      <a:br>
                        <a:rPr lang="ru-RU" sz="1500" u="none" strike="noStrike" dirty="0" smtClean="0">
                          <a:effectLst/>
                        </a:rPr>
                      </a:br>
                      <a:r>
                        <a:rPr lang="ru-RU" sz="1500" u="none" strike="noStrike" dirty="0" smtClean="0">
                          <a:effectLst/>
                        </a:rPr>
                        <a:t>обработок, 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тыс.га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</a:rPr>
                        <a:t>Требуется опрыскивателей из расчета 9,0 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тыс.га</a:t>
                      </a:r>
                      <a:r>
                        <a:rPr lang="ru-RU" sz="1500" u="none" strike="noStrike" dirty="0" smtClean="0">
                          <a:effectLst/>
                        </a:rPr>
                        <a:t> (по нормативу 50 в суток)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8420320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«Агросила»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549,2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61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614038942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«ХК «Ак Барс»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545,7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61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 Красный Восток Агро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328,8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36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УК «Август-Агро»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218,0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24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УК «</a:t>
                      </a:r>
                      <a:r>
                        <a:rPr lang="ru-RU" sz="1500" u="none" strike="noStrike" dirty="0" err="1">
                          <a:effectLst/>
                        </a:rPr>
                        <a:t>Агроинвест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148,1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16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Хузангаевское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128,0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14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3522525559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АО «КМЭЗ»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125,1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14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398422618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«АПК Продовольственная программа»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94,7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10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313780575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«Северная Нива Татарстан»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58,0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6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3693997393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«Сервис 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44,8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5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44376918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Агрофирма «</a:t>
                      </a:r>
                      <a:r>
                        <a:rPr lang="ru-RU" sz="1500" u="none" strike="noStrike" dirty="0" err="1">
                          <a:effectLst/>
                        </a:rPr>
                        <a:t>Чистопольская</a:t>
                      </a:r>
                      <a:r>
                        <a:rPr lang="ru-RU" sz="1500" u="none" strike="noStrike" dirty="0">
                          <a:effectLst/>
                        </a:rPr>
                        <a:t>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42,6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5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2944526494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smtClean="0">
                          <a:effectLst/>
                        </a:rPr>
                        <a:t>А/Ф «</a:t>
                      </a:r>
                      <a:r>
                        <a:rPr lang="ru-RU" sz="1500" u="none" strike="noStrike" dirty="0">
                          <a:effectLst/>
                        </a:rPr>
                        <a:t>Родные края-Туган Як»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42,2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5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4110419051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«Агро-Основа»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37,6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1477548379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Чистай</a:t>
                      </a:r>
                      <a:r>
                        <a:rPr lang="ru-RU" sz="1500" u="none" strike="noStrike" dirty="0">
                          <a:effectLst/>
                        </a:rPr>
                        <a:t>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34,4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4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4056823517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ООО «</a:t>
                      </a:r>
                      <a:r>
                        <a:rPr lang="ru-RU" sz="1500" u="none" strike="noStrike" dirty="0" err="1">
                          <a:effectLst/>
                        </a:rPr>
                        <a:t>Орсис</a:t>
                      </a:r>
                      <a:r>
                        <a:rPr lang="ru-RU" sz="1500" u="none" strike="noStrike" dirty="0">
                          <a:effectLst/>
                        </a:rPr>
                        <a:t>-Агро»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effectLst/>
                        </a:rPr>
                        <a:t>21,1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kern="1200" dirty="0" smtClean="0">
                          <a:effectLst/>
                        </a:rPr>
                        <a:t>2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b"/>
                </a:tc>
                <a:extLst>
                  <a:ext uri="{0D108BD9-81ED-4DB2-BD59-A6C34878D82A}">
                    <a16:rowId xmlns:a16="http://schemas.microsoft.com/office/drawing/2014/main" xmlns="" val="411657596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2841" y="865021"/>
            <a:ext cx="6921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потребности в опрыскивателях (расчет исходя из норматива обработок)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742492"/>
              </p:ext>
            </p:extLst>
          </p:nvPr>
        </p:nvGraphicFramePr>
        <p:xfrm>
          <a:off x="762001" y="1877710"/>
          <a:ext cx="7915274" cy="467549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33674">
                  <a:extLst>
                    <a:ext uri="{9D8B030D-6E8A-4147-A177-3AD203B41FA5}">
                      <a16:colId xmlns:a16="http://schemas.microsoft.com/office/drawing/2014/main" xmlns="" val="1600709082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xmlns="" val="348459354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xmlns="" val="3814812718"/>
                    </a:ext>
                  </a:extLst>
                </a:gridCol>
              </a:tblGrid>
              <a:tr h="854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 smtClean="0">
                          <a:effectLst/>
                        </a:rPr>
                        <a:t>Районы 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</a:rPr>
                        <a:t>Прогнозная </a:t>
                      </a:r>
                      <a:r>
                        <a:rPr lang="ru-RU" sz="1900" u="none" strike="noStrike" dirty="0" smtClean="0">
                          <a:effectLst/>
                        </a:rPr>
                        <a:t>площадь</a:t>
                      </a:r>
                      <a:r>
                        <a:rPr lang="en-US" sz="1900" u="none" strike="noStrike" dirty="0" smtClean="0">
                          <a:effectLst/>
                        </a:rPr>
                        <a:t> </a:t>
                      </a:r>
                      <a:r>
                        <a:rPr lang="ru-RU" sz="1900" u="none" strike="noStrike" dirty="0" smtClean="0">
                          <a:effectLst/>
                        </a:rPr>
                        <a:t/>
                      </a:r>
                      <a:br>
                        <a:rPr lang="ru-RU" sz="1900" u="none" strike="noStrike" dirty="0" smtClean="0">
                          <a:effectLst/>
                        </a:rPr>
                      </a:br>
                      <a:r>
                        <a:rPr lang="ru-RU" sz="1900" u="none" strike="noStrike" dirty="0" smtClean="0">
                          <a:effectLst/>
                        </a:rPr>
                        <a:t>обработок, </a:t>
                      </a:r>
                      <a:r>
                        <a:rPr lang="ru-RU" sz="1900" u="none" strike="noStrike" dirty="0" err="1" smtClean="0">
                          <a:effectLst/>
                        </a:rPr>
                        <a:t>тыс.га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 smtClean="0">
                          <a:effectLst/>
                        </a:rPr>
                        <a:t>Требуется опрыскивателей из расчета 9,0 </a:t>
                      </a:r>
                      <a:r>
                        <a:rPr lang="ru-RU" sz="1900" u="none" strike="noStrike" dirty="0" err="1" smtClean="0">
                          <a:effectLst/>
                        </a:rPr>
                        <a:t>тыс.га</a:t>
                      </a:r>
                      <a:r>
                        <a:rPr lang="ru-RU" sz="1900" u="none" strike="noStrike" dirty="0" smtClean="0">
                          <a:effectLst/>
                        </a:rPr>
                        <a:t> (по нормативу 50 в суток)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07" marR="9107" marT="91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8420320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Тетюшский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170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19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1614038942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Спасский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168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19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Кукморский 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117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13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Высокогорский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113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12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Пестречинский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106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12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Балтасинский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102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11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3522525559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Тюлячинский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80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9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398422618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Сабинский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80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9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313780575"/>
                  </a:ext>
                </a:extLst>
              </a:tr>
              <a:tr h="389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effectLst/>
                        </a:rPr>
                        <a:t>Ютазинский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 smtClean="0">
                          <a:effectLst/>
                        </a:rPr>
                        <a:t>71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kern="1200" dirty="0" smtClean="0">
                          <a:effectLst/>
                        </a:rPr>
                        <a:t>8</a:t>
                      </a:r>
                      <a:endParaRPr lang="ru-RU" sz="19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7" marR="9107" marT="9107" marB="0" anchor="ctr"/>
                </a:tc>
                <a:extLst>
                  <a:ext uri="{0D108BD9-81ED-4DB2-BD59-A6C34878D82A}">
                    <a16:rowId xmlns:a16="http://schemas.microsoft.com/office/drawing/2014/main" xmlns="" val="369399739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33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s36.ru/upload/iblock/ea5/ea522df215ec1765af4ee5fa9d31d328.jpg"/>
          <p:cNvSpPr>
            <a:spLocks noChangeAspect="1" noChangeArrowheads="1"/>
          </p:cNvSpPr>
          <p:nvPr/>
        </p:nvSpPr>
        <p:spPr bwMode="auto">
          <a:xfrm>
            <a:off x="-136842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s36.ru/upload/iblock/ea5/ea522df215ec1765af4ee5fa9d31d328.jpg"/>
          <p:cNvSpPr>
            <a:spLocks noChangeAspect="1" noChangeArrowheads="1"/>
          </p:cNvSpPr>
          <p:nvPr/>
        </p:nvSpPr>
        <p:spPr bwMode="auto">
          <a:xfrm>
            <a:off x="-121602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tk-chernozem.ru/wp-content/uploads/2019/02/zernovoz.png"/>
          <p:cNvSpPr>
            <a:spLocks noChangeAspect="1" noChangeArrowheads="1"/>
          </p:cNvSpPr>
          <p:nvPr/>
        </p:nvSpPr>
        <p:spPr bwMode="auto">
          <a:xfrm>
            <a:off x="-106362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www.claas.ru/blueprint/servlet/image/1877064/inline_l_s/820/260/d310f8c7739a28b356e0c6aa945dc98f/BY/186611.jpg"/>
          <p:cNvSpPr>
            <a:spLocks noChangeAspect="1" noChangeArrowheads="1"/>
          </p:cNvSpPr>
          <p:nvPr/>
        </p:nvSpPr>
        <p:spPr bwMode="auto">
          <a:xfrm>
            <a:off x="-911225" y="3127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82512" y="764168"/>
            <a:ext cx="7561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 к опрыскивателям планируемых к субсидированию в 2021 году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4251" y="1595627"/>
            <a:ext cx="7778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Опрыскиватель, самоходный, должен быть оснащен: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-  системой спутниковой навигации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GPS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/ГЛОНАСС;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-  подруливающим устройством на электро или гидроприводе.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   Гарантия не менее 2-х лет;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   Клиренс не менее 1 м;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4. Наличие заключения о российском производстве, согласно постановлению Правительства Российской Федерации от 17.07.2015 № 719 «О подтверждении производства промышленной продукции на территории Российской Федерации».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5. Планируется субсидирование 50% стоимости без НДС, до 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        </a:t>
            </a:r>
            <a:endParaRPr lang="ru-RU" sz="1400" dirty="0"/>
          </a:p>
        </p:txBody>
      </p:sp>
      <p:pic>
        <p:nvPicPr>
          <p:cNvPr id="1026" name="Picture 2" descr="http://sht-omsk.ru/js/kcfinder/upload/images/%D0%9E%D0%A1-3000%D0%9C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5" y="4743449"/>
            <a:ext cx="2472126" cy="16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21" y="4743448"/>
            <a:ext cx="2688957" cy="16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energynews.su/uploads/posts/2019-03/155220360810010190001551712954952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9"/>
          <a:stretch/>
        </p:blipFill>
        <p:spPr bwMode="auto">
          <a:xfrm>
            <a:off x="6045459" y="4743450"/>
            <a:ext cx="2922598" cy="16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34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6350" y="857466"/>
            <a:ext cx="6994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Новшества в статье стимулирования приобретения минеральных удобрений в 2022 году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2162" y="1933229"/>
            <a:ext cx="8089932" cy="1143400"/>
          </a:xfrm>
          <a:prstGeom prst="roundRect">
            <a:avLst>
              <a:gd name="adj" fmla="val 77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подтверждении в системе мониторинга опрыскивателей, созданной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АО «РИВЦ», расчетных объемов выполнения работ опрыскивателей, в статье финансирования на стимулирования применения минеральных удобрений с 2022 года будет применятся повышающий коэффициент – 1,5 (2,0)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2275"/>
          <a:stretch/>
        </p:blipFill>
        <p:spPr>
          <a:xfrm>
            <a:off x="740473" y="3541485"/>
            <a:ext cx="8127302" cy="26538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3499" y="829867"/>
            <a:ext cx="632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Алгоритм действий (планируемый):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24800" y="6492877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r"/>
            <a:fld id="{EEFA8949-653F-4DF1-9188-BB3F8B672966}" type="slidenum">
              <a:rPr lang="ru-RU" sz="1200">
                <a:solidFill>
                  <a:prstClr val="black">
                    <a:tint val="75000"/>
                  </a:prstClr>
                </a:solidFill>
              </a:rPr>
              <a:pPr algn="r"/>
              <a:t>35</a:t>
            </a:fld>
            <a:endParaRPr lang="ru-RU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443" y="1864957"/>
            <a:ext cx="74945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индикатора нормативной площади по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сельхозформированию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 наличия растворного узла, отвечающего требованиям;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Обращение с просьбой подключения опрыскивателей, оснащенных ГЛОНАСС,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системе мониторинга АО «РИВЦ» и ф-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«Россельхозцентр» по РТ;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Отчет ф-ла «Россельхозцентр» по РТ о выполнении индикатора;</a:t>
            </a:r>
          </a:p>
          <a:p>
            <a:pPr marL="285744" indent="-285744">
              <a:lnSpc>
                <a:spcPct val="150000"/>
              </a:lnSpc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Получение субсидии с повышающим коэффициентом.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30886" y="734452"/>
            <a:ext cx="715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Ориентировочная сумма субсидий (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при сохранении существующей ставки)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52195"/>
              </p:ext>
            </p:extLst>
          </p:nvPr>
        </p:nvGraphicFramePr>
        <p:xfrm>
          <a:off x="628649" y="1589919"/>
          <a:ext cx="8286751" cy="48664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48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4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66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58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13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8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инвестора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посева,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дополнительной субсидий,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sng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</a:t>
                      </a:r>
                      <a:r>
                        <a:rPr lang="ru-RU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Нормативная площадь обработок (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6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1,5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2,0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«Агросила»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«ХК «Ак Барс»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245,3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126,3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545,7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Красный Восток Агро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153,3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328,8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УК «Август-Агро»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УК «Агроинвест»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148,1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«Хузангаевское»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«КМЭЗ»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125,1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«АПК </a:t>
                      </a:r>
                      <a:r>
                        <a:rPr lang="ru-RU" sz="11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Программа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39,9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94,7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«Северная Нива Татарстан»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«Сервис Агро»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Агрофирма «Чистопольская»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17,4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«А/Ф«Родные края-Туган Як»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«Агро-Основа»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«Чистай-Агро»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18,8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5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Орсис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37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94923" y="776868"/>
            <a:ext cx="748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Ориентировочная сумма субсидий (при сохранении существующей ставки)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173605"/>
              </p:ext>
            </p:extLst>
          </p:nvPr>
        </p:nvGraphicFramePr>
        <p:xfrm>
          <a:off x="838589" y="2069170"/>
          <a:ext cx="7905360" cy="412432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81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9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99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7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378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58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Районы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посева,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дополнительной субсидий,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sng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</a:t>
                      </a:r>
                      <a:r>
                        <a:rPr lang="ru-RU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Нормативная площадь обработок (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61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1,5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2,0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 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75,2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58,6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52,2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24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52,1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4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</a:t>
                      </a:r>
                      <a:endParaRPr lang="ru-RU" sz="1400" u="none" strike="noStrik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38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1068807"/>
            <a:ext cx="7496174" cy="410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42975" y="2643387"/>
            <a:ext cx="7705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ОБЩИМИ УСИЛИЯМИ СПОСОБНЫ ФОРМИРОВАТЬ ТАКИЕ ХЛЕБА!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5475" y="5265043"/>
            <a:ext cx="5800725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результат: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1,5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млн.тн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зерна,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млрд. руб. денежной выручки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39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338" y="843543"/>
            <a:ext cx="665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 smtClean="0">
                <a:latin typeface="Arial" pitchFamily="34" charset="0"/>
                <a:cs typeface="Arial" pitchFamily="34" charset="0"/>
              </a:rPr>
              <a:t>Исполнение пунктов протокола технологического аудита по итогам заслушивания инвесторов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781" y="2580592"/>
            <a:ext cx="4133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Представили на 02.11.2020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Чистай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-Агро»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АО «ХК «ХК Ак Барс»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«Сервис Агро»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АО «КМЭЗ»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Орсис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-Агро»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АФ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Чистопольская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АО «Агросила»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570028"/>
            <a:ext cx="432618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Не представили на 02.11.2020: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ГК «Красный Восток Агро»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«АФ «Родные края-Туган Як»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«АПК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Прод.Программа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«Северная Нива Татарстан»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Хузангаевское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ООО «Закрома»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АО «РАЦИН»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ЗАО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Бирюли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80683" y="547945"/>
            <a:ext cx="6857176" cy="807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Денежная выручка по отраслям, млрд. рублей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26198372"/>
              </p:ext>
            </p:extLst>
          </p:nvPr>
        </p:nvGraphicFramePr>
        <p:xfrm>
          <a:off x="343147" y="2513098"/>
          <a:ext cx="7655715" cy="289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49752" y="5146209"/>
            <a:ext cx="2459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Денежная выручка, всего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6128" y="3086100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74,5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81202" y="2782785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89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04355" y="2611335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98,6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27508" y="2611694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100,3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450661" y="2541938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103,1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698003" y="2268435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119,3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53335" y="3240844"/>
            <a:ext cx="914400" cy="1638300"/>
          </a:xfrm>
          <a:prstGeom prst="rect">
            <a:avLst/>
          </a:prstGeom>
          <a:solidFill>
            <a:srgbClr val="BCA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64978" y="3888544"/>
            <a:ext cx="1091115" cy="34290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50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(130%)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889454" y="4885733"/>
            <a:ext cx="1091115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4875" y="6381750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6362" y="2214607"/>
            <a:ext cx="81081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Всего обрабатываемая площадь, 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 А/Ф.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Нормативная площадь обработок растений по листу,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 А/Ф.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Потребность воды на обработку нормативной площади,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 А/Ф.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Потребность в растворных комплексах,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 А/Ф.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Потребность емкостей для воды по нормативу,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 А/Ф.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Построено  растворных комплексов _____ ед. (__% к потребности),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отвечающих нормативам _____ ед. (с панорамным фото).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Будет  построено  до 01.05.2021 ___ ед.,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по I варианту  ___ ед.</a:t>
            </a:r>
          </a:p>
          <a:p>
            <a:pPr marL="161921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варианту  ___ ед.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Потребность в опрыскивателях ___ ед.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Обеспеченность опрыскивателями ____ ед. ( __%).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 приобретения  самоходных опрыскивателей  до 01.05.2021 ___ед., в т. ч.  (марка, производитель).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Причитающаяся  субсидия при включении в программу стимулирования 2022 года.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Планы компании на 2021 год: </a:t>
            </a:r>
          </a:p>
          <a:p>
            <a:pPr marL="714357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производственным показателям растениеводства: валовый сбор _____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тыс.тн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средняя урожайность ___ ц/га, рентабельность ____%.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9287" y="824492"/>
            <a:ext cx="7659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/>
            <a:r>
              <a:rPr lang="ru-RU" sz="2000" dirty="0">
                <a:latin typeface="Arial" pitchFamily="34" charset="0"/>
                <a:cs typeface="Arial" pitchFamily="34" charset="0"/>
              </a:rPr>
              <a:t>Встреча с участниками семинара (руководителями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компаний) планируется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 26-27 ноября текущего года с информацией (слайдами):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01075" y="6457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41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6849" y="791896"/>
            <a:ext cx="6908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 по растениеводству на 2021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Новичков\Desktop\Видеоконференции\Фотоматериалы\озимые\озим\IMG-20160504-WA0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969" y="1689251"/>
            <a:ext cx="4270170" cy="21083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391999"/>
            <a:ext cx="4270170" cy="21083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129419" y="3409701"/>
            <a:ext cx="5365244" cy="1133475"/>
          </a:xfrm>
          <a:prstGeom prst="roundRect">
            <a:avLst>
              <a:gd name="adj" fmla="val 535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Объемы производства «+10%»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Себестоимость «–10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7275" y="64579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7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1\D\Фото БАЗА\фотоподборка\подсол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806" y="4761528"/>
            <a:ext cx="2947928" cy="15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E:\Видеоконференции\Фотоматериалы\пшену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46" y="4761530"/>
            <a:ext cx="2587991" cy="151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103" y="4761528"/>
            <a:ext cx="2589271" cy="151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96" y="1363995"/>
            <a:ext cx="8230781" cy="27915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77275" y="64579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7475" y="868189"/>
            <a:ext cx="668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Пути повышения эффективности отрасли земледелия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915" y="2313144"/>
            <a:ext cx="37567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1200"/>
              </a:spcBef>
              <a:buFont typeface="+mj-lt"/>
              <a:buAutoNum type="arabicPeriod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Раскисление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почв Республики Татарстан (для повышения усвояемости элементов питания и создания благоприятных условий для развития корневой  системы растений)</a:t>
            </a:r>
          </a:p>
          <a:p>
            <a:pPr marL="342891" indent="-342891">
              <a:spcBef>
                <a:spcPts val="1200"/>
              </a:spcBef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формированием урожая (оснащение растворными комплексами и самоходными опрыскивателями)</a:t>
            </a:r>
          </a:p>
          <a:p>
            <a:pPr marL="342891" indent="-342891">
              <a:spcBef>
                <a:spcPts val="1200"/>
              </a:spcBef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полезащитных лесных полос для снижения эрозионных процессов</a:t>
            </a:r>
          </a:p>
        </p:txBody>
      </p:sp>
      <p:pic>
        <p:nvPicPr>
          <p:cNvPr id="8196" name="Picture 4" descr="ОПРЫСКИВАТЕЛЬ САМОХОДНЫЙ БАРС-30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609" y="2611640"/>
            <a:ext cx="2341925" cy="1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Новичков\Desktop\бюджет\Растворный узел\фото\Арск\игенче\7d6c111a-c761-4cd2-a04c-4410e7ef95b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838" y="4043792"/>
            <a:ext cx="2300275" cy="1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&amp;Lcy;&amp;iecy;&amp;scy;&amp;ocy;&amp;pcy;&amp;ocy;&amp;lcy;&amp;ocy;&amp;scy;&amp;ycy; - &amp;kcy;&amp;acy;&amp;kcy; &amp;fcy;&amp;acy;&amp;kcy;&amp;tcy;&amp;ocy;&amp;rcy; &amp;pcy;&amp;ocy;&amp;vcy;&amp;ycy;&amp;shcy;&amp;iecy;&amp;ncy;&amp;icy;&amp;yacy; &amp;pcy;&amp;rcy;&amp;ocy;&amp;dcy;&amp;ucy;&amp;kcy;&amp;tcy;&amp;icy;&amp;vcy;&amp;ncy;&amp;ocy;&amp;scy;&amp;tcy;&amp;icy; &amp;zcy;&amp;iecy;&amp;mcy;&amp;iecy;&amp;lcy;&amp;softcy; &amp;icy; &amp;ucy;&amp;rcy;&amp;ocy;&amp;zhcy;&amp;acy;&amp;jcy;&amp;ncy;&amp;ocy;&amp;scy;&amp;tcy;&amp;icy; / GEF Small Grants Programme, &amp;Pcy;&amp;rcy;&amp;ocy;&amp;gcy;&amp;rcy;&amp;acy;&amp;mcy;&amp;mcy;&amp;acy; &amp;mcy;&amp;acy;&amp;lcy;&amp;ycy;&amp;khcy; &amp;gcy;&amp;rcy;&amp;acy;&amp;ncy;&amp;tcy;&amp;ocy;&amp;vcy; &amp;vcy; &amp;Ucy;&amp;zcy;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296" y="4043792"/>
            <a:ext cx="1742238" cy="14042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" name="Picture 3" descr="J:\YandexDisk\Документы\для сайта\татагрохим\P_20170907_14272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9"/>
          <a:stretch/>
        </p:blipFill>
        <p:spPr bwMode="auto">
          <a:xfrm>
            <a:off x="4801942" y="2611640"/>
            <a:ext cx="1712707" cy="1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63915" y="3845607"/>
            <a:ext cx="3756712" cy="1204960"/>
          </a:xfrm>
          <a:prstGeom prst="roundRect">
            <a:avLst>
              <a:gd name="adj" fmla="val 1063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677275" y="64579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365" y="831456"/>
            <a:ext cx="8946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Порядок подачи заявки на известкование в 2021 году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845" y="1646231"/>
            <a:ext cx="75056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  <a:tabLst>
                <a:tab pos="8067473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 изменений в постановление Правительства РФ: </a:t>
            </a:r>
          </a:p>
          <a:p>
            <a:pPr>
              <a:buClr>
                <a:srgbClr val="006600"/>
              </a:buClr>
              <a:tabLst>
                <a:tab pos="8067473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«возмещение расходов, произведенных сельскохозяйственными товаропроизводителями в текущем финансовом году и (или) отчетном финансовом году, осуществляется в текущем финансовом году.» 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170" y="3344928"/>
            <a:ext cx="7129721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1800"/>
              </a:spcBef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8067473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Подача заявки на известкование с указанием площадей, контуров полей и размещения культур СХО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Агрохимслужбы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(ЦАС и САС) </a:t>
            </a:r>
            <a:r>
              <a:rPr lang="ru-RU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до 01.11.202</a:t>
            </a: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0</a:t>
            </a:r>
          </a:p>
          <a:p>
            <a:pPr marL="342891" indent="-342891">
              <a:spcBef>
                <a:spcPts val="1800"/>
              </a:spcBef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8067473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Свод заявок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Агрохимслужбами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предоставление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МСХиП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РТ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до 15.11.2020</a:t>
            </a:r>
          </a:p>
          <a:p>
            <a:pPr marL="342891" indent="-342891">
              <a:spcBef>
                <a:spcPts val="1800"/>
              </a:spcBef>
              <a:buClr>
                <a:srgbClr val="006600"/>
              </a:buClr>
              <a:buFont typeface="Arial" panose="020B0604020202020204" pitchFamily="34" charset="0"/>
              <a:buChar char="•"/>
              <a:tabLst>
                <a:tab pos="8067473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Защита Управлениями заявок на 2021 год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до 25.11.2020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7275" y="64579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02765" y="1159522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58575" y="623502"/>
            <a:ext cx="5623276" cy="113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Вклад средств защиты озимой пшеницы от вредных объектов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565" y="2456545"/>
            <a:ext cx="5486383" cy="314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555" y="5944565"/>
            <a:ext cx="6677427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Суммарный защищенный урожай -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50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82565" y="1738543"/>
            <a:ext cx="73789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400" dirty="0">
                <a:solidFill>
                  <a:srgbClr val="FF0000"/>
                </a:solidFill>
                <a:cs typeface="Arial" pitchFamily="34" charset="0"/>
              </a:rPr>
              <a:t>Засоренность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– естественный </a:t>
            </a:r>
            <a:r>
              <a:rPr lang="ru-RU" sz="1400" dirty="0" err="1">
                <a:solidFill>
                  <a:prstClr val="black"/>
                </a:solidFill>
                <a:cs typeface="Arial" pitchFamily="34" charset="0"/>
              </a:rPr>
              <a:t>ценоз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для зоны</a:t>
            </a:r>
          </a:p>
          <a:p>
            <a:r>
              <a:rPr lang="ru-RU" sz="1400" dirty="0">
                <a:solidFill>
                  <a:srgbClr val="FF0000"/>
                </a:solidFill>
                <a:cs typeface="Arial" pitchFamily="34" charset="0"/>
              </a:rPr>
              <a:t>Вредители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– шведская муха, полевые клопы, </a:t>
            </a:r>
            <a:r>
              <a:rPr lang="ru-RU" sz="1400" dirty="0" err="1">
                <a:solidFill>
                  <a:prstClr val="black"/>
                </a:solidFill>
                <a:cs typeface="Arial" pitchFamily="34" charset="0"/>
              </a:rPr>
              <a:t>цикадки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, хлебные блошки,  </a:t>
            </a:r>
            <a:r>
              <a:rPr lang="ru-RU" sz="1400" dirty="0" err="1">
                <a:solidFill>
                  <a:prstClr val="black"/>
                </a:solidFill>
                <a:cs typeface="Arial" pitchFamily="34" charset="0"/>
              </a:rPr>
              <a:t>трипсы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, тли</a:t>
            </a:r>
          </a:p>
          <a:p>
            <a:r>
              <a:rPr lang="ru-RU" sz="1400" dirty="0">
                <a:solidFill>
                  <a:srgbClr val="FF0000"/>
                </a:solidFill>
                <a:cs typeface="Arial" pitchFamily="34" charset="0"/>
              </a:rPr>
              <a:t>Болезни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– бурая ржавчина, септориоз и др. пятнистости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9016" y="4390294"/>
            <a:ext cx="1863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По РТ тратится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свыше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3,2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 млрд </a:t>
            </a:r>
            <a:r>
              <a:rPr lang="ru-RU" sz="2000" strike="sngStrike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Р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по СЗР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7275" y="64579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5372</TotalTime>
  <Words>2958</Words>
  <Application>Microsoft Office PowerPoint</Application>
  <PresentationFormat>Экран (4:3)</PresentationFormat>
  <Paragraphs>1068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Ёмкость металлическая 50м³ б/у</vt:lpstr>
      <vt:lpstr>Ж/д ёмкость СУГ объемом 54куб.м</vt:lpstr>
      <vt:lpstr>Ёмкость ж/д 63м³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Nazipova</dc:creator>
  <cp:lastModifiedBy>User</cp:lastModifiedBy>
  <cp:revision>535</cp:revision>
  <cp:lastPrinted>2020-11-05T04:59:38Z</cp:lastPrinted>
  <dcterms:created xsi:type="dcterms:W3CDTF">2020-04-29T10:08:20Z</dcterms:created>
  <dcterms:modified xsi:type="dcterms:W3CDTF">2020-11-05T13:40:06Z</dcterms:modified>
</cp:coreProperties>
</file>