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handoutMasterIdLst>
    <p:handoutMasterId r:id="rId10"/>
  </p:handoutMasterIdLst>
  <p:sldIdLst>
    <p:sldId id="415" r:id="rId2"/>
    <p:sldId id="418" r:id="rId3"/>
    <p:sldId id="414" r:id="rId4"/>
    <p:sldId id="416" r:id="rId5"/>
    <p:sldId id="417" r:id="rId6"/>
    <p:sldId id="419" r:id="rId7"/>
    <p:sldId id="420" r:id="rId8"/>
  </p:sldIdLst>
  <p:sldSz cx="9906000" cy="6858000" type="A4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66FF"/>
    <a:srgbClr val="FFFF99"/>
    <a:srgbClr val="993300"/>
    <a:srgbClr val="AC0000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60" autoAdjust="0"/>
    <p:restoredTop sz="99880" autoAdjust="0"/>
  </p:normalViewPr>
  <p:slideViewPr>
    <p:cSldViewPr>
      <p:cViewPr>
        <p:scale>
          <a:sx n="125" d="100"/>
          <a:sy n="125" d="100"/>
        </p:scale>
        <p:origin x="-1110" y="16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717817891629236E-3"/>
          <c:y val="7.6787211205043254E-2"/>
          <c:w val="0.91864964884909683"/>
          <c:h val="0.872704189739109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Валовая продукция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explosion val="18"/>
            <c:spPr>
              <a:solidFill>
                <a:srgbClr val="FF0000"/>
              </a:solidFill>
            </c:spPr>
          </c:dPt>
          <c:dPt>
            <c:idx val="2"/>
            <c:bubble3D val="0"/>
            <c:explosion val="11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1261643010781226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/>
                      <a:t>18,5</a:t>
                    </a:r>
                  </a:p>
                  <a:p>
                    <a:r>
                      <a:rPr lang="ru-RU" sz="2000" dirty="0" smtClean="0"/>
                      <a:t>(7,9%)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260543252340779E-2"/>
                  <c:y val="0.15997681818804499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/>
                      <a:t>107,8 (45,8%)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3802085692553046E-2"/>
                  <c:y val="-0.17364286310843971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/>
                      <a:t>108,9 </a:t>
                    </a:r>
                  </a:p>
                  <a:p>
                    <a:r>
                      <a:rPr lang="ru-RU" sz="2000" dirty="0" smtClean="0"/>
                      <a:t>(46,3%)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КФХ</c:v>
                </c:pt>
                <c:pt idx="1">
                  <c:v>ЛПХ</c:v>
                </c:pt>
                <c:pt idx="2">
                  <c:v>СХО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18.5</c:v>
                </c:pt>
                <c:pt idx="1">
                  <c:v>107.8</c:v>
                </c:pt>
                <c:pt idx="2">
                  <c:v>108.9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6591525596157015"/>
          <c:y val="0.3654498203917752"/>
          <c:w val="0.12465405330345215"/>
          <c:h val="0.3009908169799039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8150111727077783E-2"/>
          <c:y val="0.1986449020481619"/>
          <c:w val="0.979694035118442"/>
          <c:h val="0.661384473401424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00"/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498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shape val="box"/>
        <c:axId val="79233024"/>
        <c:axId val="79234560"/>
        <c:axId val="0"/>
      </c:bar3DChart>
      <c:catAx>
        <c:axId val="79233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9234560"/>
        <c:crosses val="autoZero"/>
        <c:auto val="1"/>
        <c:lblAlgn val="ctr"/>
        <c:lblOffset val="100"/>
        <c:noMultiLvlLbl val="0"/>
      </c:catAx>
      <c:valAx>
        <c:axId val="792345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9233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7512805905727046E-3"/>
          <c:y val="0.21686231270279274"/>
          <c:w val="0.979694035118442"/>
          <c:h val="0.648008135409113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EEB500"/>
              </a:solidFill>
              <a:ln w="254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  <a:contourClr>
                  <a:srgbClr val="000000"/>
                </a:contourClr>
              </a:sp3d>
            </c:spPr>
          </c:dPt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463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shape val="box"/>
        <c:axId val="79263232"/>
        <c:axId val="79264768"/>
        <c:axId val="0"/>
      </c:bar3DChart>
      <c:catAx>
        <c:axId val="79263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9264768"/>
        <c:crosses val="autoZero"/>
        <c:auto val="1"/>
        <c:lblAlgn val="ctr"/>
        <c:lblOffset val="100"/>
        <c:noMultiLvlLbl val="0"/>
      </c:catAx>
      <c:valAx>
        <c:axId val="792647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9263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0.979694035118442"/>
          <c:h val="0.864717627993025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2D050"/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254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  <a:contourClr>
                  <a:srgbClr val="000000"/>
                </a:contourClr>
              </a:sp3d>
            </c:spPr>
          </c:dPt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shape val="box"/>
        <c:axId val="79272960"/>
        <c:axId val="80450304"/>
        <c:axId val="0"/>
      </c:bar3DChart>
      <c:catAx>
        <c:axId val="79272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0450304"/>
        <c:crosses val="autoZero"/>
        <c:auto val="1"/>
        <c:lblAlgn val="ctr"/>
        <c:lblOffset val="100"/>
        <c:noMultiLvlLbl val="0"/>
      </c:catAx>
      <c:valAx>
        <c:axId val="804503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9272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100">
                <a:latin typeface="Arial" pitchFamily="34" charset="0"/>
                <a:cs typeface="Arial" pitchFamily="34" charset="0"/>
              </a:defRPr>
            </a:pPr>
            <a:r>
              <a:rPr lang="ru-RU" sz="21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КРС, гол.</a:t>
            </a:r>
            <a:endParaRPr lang="ru-RU" sz="21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2.0017892182035389E-2"/>
          <c:y val="1.1902554989171208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19837296001952"/>
          <c:y val="0.14568151494849199"/>
          <c:w val="0.87436873639600976"/>
          <c:h val="0.691093894052097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2514365097812397E-2"/>
                  <c:y val="-5.791485341322711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297 </a:t>
                    </a:r>
                    <a:r>
                      <a:rPr lang="ru-RU" dirty="0" smtClean="0"/>
                      <a:t>647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783252341028952E-2"/>
                  <c:y val="-5.8818370388305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2016г.</c:v>
                </c:pt>
                <c:pt idx="1">
                  <c:v>2017г.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297840</c:v>
                </c:pt>
                <c:pt idx="1">
                  <c:v>297840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557184"/>
        <c:axId val="80558720"/>
        <c:axId val="0"/>
      </c:bar3DChart>
      <c:catAx>
        <c:axId val="8055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0558720"/>
        <c:crosses val="autoZero"/>
        <c:auto val="1"/>
        <c:lblAlgn val="ctr"/>
        <c:lblOffset val="100"/>
        <c:noMultiLvlLbl val="0"/>
      </c:catAx>
      <c:valAx>
        <c:axId val="8055872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80557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0.56945</cdr:x>
      <cdr:y>0.30781</cdr:y>
    </cdr:from>
    <cdr:to>
      <cdr:x>0.81868</cdr:x>
      <cdr:y>0.48241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2528320" y="894957"/>
          <a:ext cx="1106579" cy="50765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chemeClr val="bg1">
              <a:lumMod val="95000"/>
            </a:schemeClr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700" b="1" kern="12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rPr>
            <a:t>100%</a:t>
          </a:r>
          <a:endParaRPr lang="ru-RU" sz="1700" b="1" kern="1200" dirty="0">
            <a:solidFill>
              <a:srgbClr val="00660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9786" cy="496808"/>
          </a:xfrm>
          <a:prstGeom prst="rect">
            <a:avLst/>
          </a:prstGeom>
        </p:spPr>
        <p:txBody>
          <a:bodyPr vert="horz" lIns="91376" tIns="45687" rIns="91376" bIns="4568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242" y="2"/>
            <a:ext cx="2949785" cy="496808"/>
          </a:xfrm>
          <a:prstGeom prst="rect">
            <a:avLst/>
          </a:prstGeom>
        </p:spPr>
        <p:txBody>
          <a:bodyPr vert="horz" lIns="91376" tIns="45687" rIns="91376" bIns="45687" rtlCol="0"/>
          <a:lstStyle>
            <a:lvl1pPr algn="r">
              <a:defRPr sz="1200"/>
            </a:lvl1pPr>
          </a:lstStyle>
          <a:p>
            <a:fld id="{D49AD729-3C47-4857-988E-EB9AEBC29453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40944"/>
            <a:ext cx="2949786" cy="496808"/>
          </a:xfrm>
          <a:prstGeom prst="rect">
            <a:avLst/>
          </a:prstGeom>
        </p:spPr>
        <p:txBody>
          <a:bodyPr vert="horz" lIns="91376" tIns="45687" rIns="91376" bIns="4568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242" y="9440944"/>
            <a:ext cx="2949785" cy="496808"/>
          </a:xfrm>
          <a:prstGeom prst="rect">
            <a:avLst/>
          </a:prstGeom>
        </p:spPr>
        <p:txBody>
          <a:bodyPr vert="horz" lIns="91376" tIns="45687" rIns="91376" bIns="45687" rtlCol="0" anchor="b"/>
          <a:lstStyle>
            <a:lvl1pPr algn="r">
              <a:defRPr sz="1200"/>
            </a:lvl1pPr>
          </a:lstStyle>
          <a:p>
            <a:fld id="{8EFC63EC-3F2E-438D-A3AA-216153537C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864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9097" cy="496966"/>
          </a:xfrm>
          <a:prstGeom prst="rect">
            <a:avLst/>
          </a:prstGeom>
        </p:spPr>
        <p:txBody>
          <a:bodyPr vert="horz" lIns="92791" tIns="46398" rIns="92791" bIns="4639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4" y="2"/>
            <a:ext cx="2949097" cy="496966"/>
          </a:xfrm>
          <a:prstGeom prst="rect">
            <a:avLst/>
          </a:prstGeom>
        </p:spPr>
        <p:txBody>
          <a:bodyPr vert="horz" lIns="92791" tIns="46398" rIns="92791" bIns="46398" rtlCol="0"/>
          <a:lstStyle>
            <a:lvl1pPr algn="r">
              <a:defRPr sz="1200"/>
            </a:lvl1pPr>
          </a:lstStyle>
          <a:p>
            <a:fld id="{68776C69-A145-4912-ABF2-8F8323F2A4FC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8638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91" tIns="46398" rIns="92791" bIns="4639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1189"/>
            <a:ext cx="5444490" cy="4472701"/>
          </a:xfrm>
          <a:prstGeom prst="rect">
            <a:avLst/>
          </a:prstGeom>
        </p:spPr>
        <p:txBody>
          <a:bodyPr vert="horz" lIns="92791" tIns="46398" rIns="92791" bIns="4639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40648"/>
            <a:ext cx="2949097" cy="496966"/>
          </a:xfrm>
          <a:prstGeom prst="rect">
            <a:avLst/>
          </a:prstGeom>
        </p:spPr>
        <p:txBody>
          <a:bodyPr vert="horz" lIns="92791" tIns="46398" rIns="92791" bIns="4639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4" y="9440648"/>
            <a:ext cx="2949097" cy="496966"/>
          </a:xfrm>
          <a:prstGeom prst="rect">
            <a:avLst/>
          </a:prstGeom>
        </p:spPr>
        <p:txBody>
          <a:bodyPr vert="horz" lIns="92791" tIns="46398" rIns="92791" bIns="46398" rtlCol="0" anchor="b"/>
          <a:lstStyle>
            <a:lvl1pPr algn="r">
              <a:defRPr sz="1200"/>
            </a:lvl1pPr>
          </a:lstStyle>
          <a:p>
            <a:fld id="{4FB7C6F5-A82F-4D05-82F6-B067826A2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376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EFBE5-FDBF-4966-A2DB-E31DDBA5ED2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308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EFBE5-FDBF-4966-A2DB-E31DDBA5ED2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30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611" y="5052546"/>
            <a:ext cx="610676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24C2-912F-49A1-A22F-553284461321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BB55-E0CA-40DB-B6BC-D5DF4751A3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713" y="3132290"/>
            <a:ext cx="7773297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24C2-912F-49A1-A22F-553284461321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BB55-E0CA-40DB-B6BC-D5DF4751A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5" y="376518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3" y="731520"/>
            <a:ext cx="5231728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24C2-912F-49A1-A22F-553284461321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BB55-E0CA-40DB-B6BC-D5DF4751A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24C2-912F-49A1-A22F-553284461321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BB55-E0CA-40DB-B6BC-D5DF4751A3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38250" y="731520"/>
            <a:ext cx="69342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5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24C2-912F-49A1-A22F-553284461321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BB55-E0CA-40DB-B6BC-D5DF4751A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24C2-912F-49A1-A22F-553284461321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BB55-E0CA-40DB-B6BC-D5DF4751A3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38249" y="731519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731520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2818" y="140032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4577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0" y="139903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24C2-912F-49A1-A22F-553284461321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BB55-E0CA-40DB-B6BC-D5DF4751A3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24C2-912F-49A1-A22F-553284461321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BB55-E0CA-40DB-B6BC-D5DF4751A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24C2-912F-49A1-A22F-553284461321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BB55-E0CA-40DB-B6BC-D5DF4751A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020" y="2209801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09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24C2-912F-49A1-A22F-553284461321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BB55-E0CA-40DB-B6BC-D5DF4751A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24C2-912F-49A1-A22F-553284461321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BB55-E0CA-40DB-B6BC-D5DF4751A3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906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2730" y="4372168"/>
            <a:ext cx="705522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2260"/>
            <a:ext cx="69342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9324C2-912F-49A1-A22F-553284461321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6172201"/>
            <a:ext cx="3632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01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0ABB55-E0CA-40DB-B6BC-D5DF4751A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jpeg"/><Relationship Id="rId7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10" Type="http://schemas.openxmlformats.org/officeDocument/2006/relationships/image" Target="../media/image5.jpeg"/><Relationship Id="rId4" Type="http://schemas.openxmlformats.org/officeDocument/2006/relationships/chart" Target="../charts/chart2.xml"/><Relationship Id="rId9" Type="http://schemas.openxmlformats.org/officeDocument/2006/relationships/chart" Target="../charts/char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microsoft.com/office/2007/relationships/hdphoto" Target="../media/hdphoto2.wdp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91892265"/>
              </p:ext>
            </p:extLst>
          </p:nvPr>
        </p:nvGraphicFramePr>
        <p:xfrm>
          <a:off x="490141" y="1557338"/>
          <a:ext cx="9143379" cy="4968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-9713" y="188640"/>
            <a:ext cx="9915712" cy="823472"/>
          </a:xfrm>
          <a:prstGeom prst="rect">
            <a:avLst/>
          </a:prstGeom>
          <a:noFill/>
        </p:spPr>
        <p:txBody>
          <a:bodyPr wrap="square" lIns="83988" tIns="41994" rIns="83988" bIns="41994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Структура валовой продукции сельского хозяйства  </a:t>
            </a:r>
          </a:p>
          <a:p>
            <a:pPr algn="ctr"/>
            <a:r>
              <a:rPr lang="ru-RU" sz="2400" b="1" dirty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 smtClean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Республике Татарстан за 2016 год, </a:t>
            </a:r>
            <a:r>
              <a:rPr lang="ru-RU" sz="2400" b="1" dirty="0" err="1" smtClean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млрд.руб</a:t>
            </a:r>
            <a:r>
              <a:rPr lang="ru-RU" sz="2400" b="1" dirty="0" smtClean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42192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http://fermer02.ru/uploads/posts/2011-08/1312450519_flock_of_shee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184" y="1875232"/>
            <a:ext cx="2349419" cy="176979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groni.ru/wp-content/uploads/2013/06/%D0%92%D1%8B%D1%80%D0%B0%D1%89%D0%B8%D0%B2%D0%B0%D0%BD%D0%B8%D0%B5-%D0%B1%D1%80%D0%BE%D0%B9%D0%BB%D0%B5%D1%80%D0%BE%D0%B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1" r="11327"/>
          <a:stretch/>
        </p:blipFill>
        <p:spPr bwMode="auto">
          <a:xfrm>
            <a:off x="5817096" y="4592626"/>
            <a:ext cx="2454967" cy="171403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2669644505"/>
              </p:ext>
            </p:extLst>
          </p:nvPr>
        </p:nvGraphicFramePr>
        <p:xfrm>
          <a:off x="8501673" y="1560478"/>
          <a:ext cx="1638181" cy="2623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7045033" y="1268760"/>
            <a:ext cx="2471574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Овцы и козы, гол.</a:t>
            </a:r>
            <a:endParaRPr lang="ru-RU" sz="20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716299" y="1880776"/>
            <a:ext cx="1002077" cy="3847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338172</a:t>
            </a:r>
            <a:endParaRPr lang="ru-RU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2003184150"/>
              </p:ext>
            </p:extLst>
          </p:nvPr>
        </p:nvGraphicFramePr>
        <p:xfrm>
          <a:off x="3608720" y="4172443"/>
          <a:ext cx="1638181" cy="2754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1430657" y="4243813"/>
            <a:ext cx="1784271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Свиньи, гол.</a:t>
            </a:r>
            <a:endParaRPr lang="ru-RU" sz="20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25297" y="4683163"/>
            <a:ext cx="865943" cy="3847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tt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48576</a:t>
            </a:r>
            <a:endParaRPr lang="ru-RU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7" name="Диаграмма 46"/>
          <p:cNvGraphicFramePr/>
          <p:nvPr>
            <p:extLst>
              <p:ext uri="{D42A27DB-BD31-4B8C-83A1-F6EECF244321}">
                <p14:modId xmlns:p14="http://schemas.microsoft.com/office/powerpoint/2010/main" val="2727293497"/>
              </p:ext>
            </p:extLst>
          </p:nvPr>
        </p:nvGraphicFramePr>
        <p:xfrm>
          <a:off x="8257661" y="4230632"/>
          <a:ext cx="1638181" cy="2754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6710403" y="4069407"/>
            <a:ext cx="2141677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Птица, тыс.гол.</a:t>
            </a:r>
            <a:endParaRPr lang="ru-RU" sz="20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723932" y="4463352"/>
            <a:ext cx="755335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1865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3767768" y="5430851"/>
            <a:ext cx="1062558" cy="33140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85"/>
          <p:cNvSpPr txBox="1"/>
          <p:nvPr/>
        </p:nvSpPr>
        <p:spPr>
          <a:xfrm>
            <a:off x="3907379" y="5419580"/>
            <a:ext cx="80502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98,6%</a:t>
            </a:r>
            <a:endParaRPr lang="ru-RU" sz="17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8416244" y="5218230"/>
            <a:ext cx="1092121" cy="33140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TextBox 87"/>
          <p:cNvSpPr txBox="1"/>
          <p:nvPr/>
        </p:nvSpPr>
        <p:spPr>
          <a:xfrm>
            <a:off x="8516846" y="5195690"/>
            <a:ext cx="98777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100,2 %</a:t>
            </a:r>
            <a:endParaRPr lang="ru-RU" sz="17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8647603" y="2665549"/>
            <a:ext cx="969040" cy="33140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8744918" y="2643009"/>
            <a:ext cx="80502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98,3%</a:t>
            </a:r>
            <a:endParaRPr lang="ru-RU" sz="17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agroportal-ziz.ru/sites/default/files/images/articles/korova_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799" y="1052737"/>
            <a:ext cx="2322340" cy="194421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C:\Users\InforPc\Desktop\42 сессия 2015 нач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9" t="9994"/>
          <a:stretch/>
        </p:blipFill>
        <p:spPr bwMode="auto">
          <a:xfrm>
            <a:off x="0" y="0"/>
            <a:ext cx="9906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1625180" y="0"/>
            <a:ext cx="7661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Поголовье скота и птицы в ЛПХ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01.04.2017г.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4900402"/>
              </p:ext>
            </p:extLst>
          </p:nvPr>
        </p:nvGraphicFramePr>
        <p:xfrm>
          <a:off x="272480" y="1241553"/>
          <a:ext cx="4439928" cy="2907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2" name="Picture 2" descr="C:\Users\User\Desktop\2.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59" y="4592626"/>
            <a:ext cx="2424269" cy="171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7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569" y="0"/>
            <a:ext cx="8599967" cy="764704"/>
          </a:xfrm>
          <a:ln>
            <a:noFill/>
          </a:ln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Господдержка 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личных подсобных хозяйств </a:t>
            </a:r>
            <a:b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на 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2017 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57583323"/>
              </p:ext>
            </p:extLst>
          </p:nvPr>
        </p:nvGraphicFramePr>
        <p:xfrm>
          <a:off x="128464" y="764703"/>
          <a:ext cx="9649071" cy="4709900"/>
        </p:xfrm>
        <a:graphic>
          <a:graphicData uri="http://schemas.openxmlformats.org/drawingml/2006/table">
            <a:tbl>
              <a:tblPr/>
              <a:tblGrid>
                <a:gridCol w="5904656"/>
                <a:gridCol w="1318866"/>
                <a:gridCol w="1342480"/>
                <a:gridCol w="1083069"/>
              </a:tblGrid>
              <a:tr h="648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поддержки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РТ,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РФ,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Итого, </a:t>
                      </a:r>
                      <a:r>
                        <a:rPr lang="ru-RU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ЛПХ по строительству мини-ферм 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молочного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направления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95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ЛПХ на приобретение товарного 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племенного поголовья нетелей и первотелок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84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ЛПХ на приобретение товарного КРС </a:t>
                      </a:r>
                    </a:p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(коровы, нетели) за пределами Республики Татарстан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74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ЛПХ на приобретение 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молодняка </a:t>
                      </a:r>
                      <a:b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птицы (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индеек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гусей, уток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цыплят-бройлеров)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64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на приобретение кормов для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содержания кобыл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старше 3-х лет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10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ЛПХ на проведение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ветеринарных профи-</a:t>
                      </a:r>
                      <a:r>
                        <a:rPr lang="ru-RU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лактических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мероприятий по обслуживанию коров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1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Кредиты малым формам хозяйствования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31" y="1412776"/>
            <a:ext cx="753389" cy="52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042" y="2505943"/>
            <a:ext cx="624069" cy="54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31" y="3140968"/>
            <a:ext cx="468052" cy="4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886" y="3789040"/>
            <a:ext cx="560369" cy="38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96947" y="4293096"/>
            <a:ext cx="431838" cy="365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556" y="4797152"/>
            <a:ext cx="320402" cy="327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303" y="1964258"/>
            <a:ext cx="624069" cy="54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196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86592" y="692698"/>
            <a:ext cx="2553909" cy="693109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endParaRPr lang="ru-RU" sz="19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ru-RU" sz="1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89104" y="692696"/>
            <a:ext cx="3869558" cy="400721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endParaRPr 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6" descr="http://kukmor.tatarstan.ru/file/photoreport/view_685410_1120593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3368"/>
          <a:stretch>
            <a:fillRect/>
          </a:stretch>
        </p:blipFill>
        <p:spPr bwMode="auto">
          <a:xfrm>
            <a:off x="541705" y="1209564"/>
            <a:ext cx="4127856" cy="2579477"/>
          </a:xfrm>
          <a:prstGeom prst="rect">
            <a:avLst/>
          </a:prstGeom>
          <a:noFill/>
        </p:spPr>
      </p:pic>
      <p:pic>
        <p:nvPicPr>
          <p:cNvPr id="14" name="Picture 8" descr="http://kukmor.tatarstan.ru/file/photoreport/view_685410_1120585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 bwMode="auto">
          <a:xfrm>
            <a:off x="541704" y="3967477"/>
            <a:ext cx="4156533" cy="2557867"/>
          </a:xfrm>
          <a:prstGeom prst="rect">
            <a:avLst/>
          </a:prstGeom>
          <a:noFill/>
        </p:spPr>
      </p:pic>
      <p:pic>
        <p:nvPicPr>
          <p:cNvPr id="15" name="Picture 4" descr="http://kukmor.tatarstan.ru/file/photoreport/view_685410_1120589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 bwMode="auto">
          <a:xfrm>
            <a:off x="5262565" y="1214423"/>
            <a:ext cx="4256514" cy="2571768"/>
          </a:xfrm>
          <a:prstGeom prst="rect">
            <a:avLst/>
          </a:prstGeom>
          <a:noFill/>
        </p:spPr>
      </p:pic>
      <p:sp>
        <p:nvSpPr>
          <p:cNvPr id="17" name="Скругленный прямоугольник 16"/>
          <p:cNvSpPr/>
          <p:nvPr/>
        </p:nvSpPr>
        <p:spPr>
          <a:xfrm>
            <a:off x="3782870" y="3284984"/>
            <a:ext cx="156017" cy="72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pic>
        <p:nvPicPr>
          <p:cNvPr id="16" name="Picture 2" descr="C:\Users\InforPc\Desktop\42 сессия 2015 нач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9" t="9994"/>
          <a:stretch/>
        </p:blipFill>
        <p:spPr bwMode="auto">
          <a:xfrm>
            <a:off x="0" y="0"/>
            <a:ext cx="9906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702571" y="210705"/>
            <a:ext cx="7042596" cy="61616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Строительство мини-ферм</a:t>
            </a: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4953000" y="3967478"/>
            <a:ext cx="4805662" cy="2629873"/>
          </a:xfrm>
          <a:prstGeom prst="round2DiagRect">
            <a:avLst/>
          </a:prstGeom>
          <a:solidFill>
            <a:srgbClr val="FFFF99"/>
          </a:solidFill>
          <a:ln>
            <a:solidFill>
              <a:srgbClr val="FFFF99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Получили субсидии на строительство мини-ферм:</a:t>
            </a:r>
          </a:p>
          <a:p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2015г 351</a:t>
            </a:r>
            <a:r>
              <a:rPr lang="ru-RU" b="1" dirty="0">
                <a:solidFill>
                  <a:srgbClr val="008E40"/>
                </a:solidFill>
                <a:latin typeface="Arial" pitchFamily="34" charset="0"/>
                <a:cs typeface="Arial" pitchFamily="34" charset="0"/>
              </a:rPr>
              <a:t> ЛПХ на 70 </a:t>
            </a:r>
            <a:r>
              <a:rPr lang="ru-RU" b="1" dirty="0" err="1">
                <a:solidFill>
                  <a:srgbClr val="008E40"/>
                </a:solidFill>
                <a:latin typeface="Arial" pitchFamily="34" charset="0"/>
                <a:cs typeface="Arial" pitchFamily="34" charset="0"/>
              </a:rPr>
              <a:t>млн.р</a:t>
            </a:r>
            <a:r>
              <a:rPr lang="ru-RU" b="1" dirty="0">
                <a:solidFill>
                  <a:srgbClr val="008E4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2016г 473</a:t>
            </a:r>
            <a:r>
              <a:rPr lang="ru-RU" b="1" dirty="0">
                <a:solidFill>
                  <a:srgbClr val="008E40"/>
                </a:solidFill>
                <a:latin typeface="Arial" pitchFamily="34" charset="0"/>
                <a:cs typeface="Arial" pitchFamily="34" charset="0"/>
              </a:rPr>
              <a:t> ЛПХ на 80 </a:t>
            </a:r>
            <a:r>
              <a:rPr lang="ru-RU" b="1" dirty="0" err="1">
                <a:solidFill>
                  <a:srgbClr val="008E40"/>
                </a:solidFill>
                <a:latin typeface="Arial" pitchFamily="34" charset="0"/>
                <a:cs typeface="Arial" pitchFamily="34" charset="0"/>
              </a:rPr>
              <a:t>млн.р</a:t>
            </a:r>
            <a:r>
              <a:rPr lang="ru-RU" b="1" dirty="0">
                <a:solidFill>
                  <a:srgbClr val="008E4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9377481" y="6516551"/>
            <a:ext cx="206700" cy="252000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8275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86592" y="692698"/>
            <a:ext cx="2553909" cy="693109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endParaRPr lang="ru-RU" sz="19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ru-RU" sz="1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89104" y="692696"/>
            <a:ext cx="3869558" cy="400721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endParaRPr 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6" descr="http://kukmor.tatarstan.ru/file/photoreport/view_685410_11205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366458" y="1214423"/>
            <a:ext cx="4509153" cy="2719503"/>
          </a:xfrm>
          <a:prstGeom prst="rect">
            <a:avLst/>
          </a:prstGeom>
          <a:noFill/>
        </p:spPr>
      </p:pic>
      <p:pic>
        <p:nvPicPr>
          <p:cNvPr id="13" name="Picture 2" descr="http://kukmor.tatarstan.ru/file/photoreport/view_690285_11533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5417349" y="4071943"/>
            <a:ext cx="4179122" cy="2580157"/>
          </a:xfrm>
          <a:prstGeom prst="rect">
            <a:avLst/>
          </a:prstGeom>
          <a:noFill/>
        </p:spPr>
      </p:pic>
      <p:pic>
        <p:nvPicPr>
          <p:cNvPr id="15" name="Picture 4" descr="http://kukmor.tatarstan.ru/file/photoreport/view_685410_112058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5417347" y="1142984"/>
            <a:ext cx="4182720" cy="2786083"/>
          </a:xfrm>
          <a:prstGeom prst="rect">
            <a:avLst/>
          </a:prstGeom>
          <a:noFill/>
        </p:spPr>
      </p:pic>
      <p:pic>
        <p:nvPicPr>
          <p:cNvPr id="16" name="Picture 2" descr="C:\Users\InforPc\Desktop\42 сессия 2015 нач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9" t="9994"/>
          <a:stretch/>
        </p:blipFill>
        <p:spPr bwMode="auto">
          <a:xfrm>
            <a:off x="0" y="0"/>
            <a:ext cx="9906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405478" y="210705"/>
            <a:ext cx="8267400" cy="646943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pPr algn="ctr"/>
            <a:r>
              <a:rPr lang="ru-RU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Субсидии на приобретение нетелей</a:t>
            </a:r>
          </a:p>
        </p:txBody>
      </p: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>
            <a:off x="386921" y="4071944"/>
            <a:ext cx="4488688" cy="2500329"/>
          </a:xfrm>
          <a:prstGeom prst="snip2DiagRect">
            <a:avLst/>
          </a:prstGeom>
          <a:solidFill>
            <a:srgbClr val="FFFF99"/>
          </a:solidFill>
          <a:ln>
            <a:solidFill>
              <a:srgbClr val="FFFF9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2015-2016 годы </a:t>
            </a:r>
            <a:r>
              <a:rPr lang="ru-RU" sz="2500" b="1" dirty="0">
                <a:solidFill>
                  <a:srgbClr val="008E40"/>
                </a:solidFill>
                <a:latin typeface="Arial" pitchFamily="34" charset="0"/>
                <a:cs typeface="Arial" pitchFamily="34" charset="0"/>
              </a:rPr>
              <a:t> ЛПХ приобретено 917 голов нетелей и первотелок  с субсидированием их стоимости на 14,1 </a:t>
            </a:r>
            <a:r>
              <a:rPr lang="ru-RU" sz="2500" b="1" dirty="0" err="1">
                <a:solidFill>
                  <a:srgbClr val="008E40"/>
                </a:solidFill>
                <a:latin typeface="Arial" pitchFamily="34" charset="0"/>
                <a:cs typeface="Arial" pitchFamily="34" charset="0"/>
              </a:rPr>
              <a:t>млн.руб</a:t>
            </a:r>
            <a:r>
              <a:rPr lang="ru-RU" sz="2500" b="1" dirty="0">
                <a:solidFill>
                  <a:srgbClr val="008E4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23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9377481" y="6516551"/>
            <a:ext cx="206700" cy="252000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37926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8715" y="188641"/>
            <a:ext cx="54954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Строительство мини-ферм  ЛПХ (МФ)</a:t>
            </a:r>
            <a:endParaRPr lang="ru-RU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6354" y="809818"/>
            <a:ext cx="2579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Предельный размер субсидий:</a:t>
            </a:r>
            <a:endParaRPr lang="ru-RU" sz="1200" b="1" i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7156" y="1079282"/>
            <a:ext cx="34480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1600" indent="-101600" algn="just">
              <a:buFontTx/>
              <a:buChar char="-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для МФ по содержанию не менее </a:t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8 коров – 200 тыс. </a:t>
            </a:r>
            <a:r>
              <a:rPr lang="ru-RU" sz="1200" strike="sngStrike" dirty="0" smtClean="0"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 marL="101600" indent="-101600" algn="just">
              <a:buFontTx/>
              <a:buChar char="-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для МФ по содержанию не менее </a:t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5 коров – 120 тыс. </a:t>
            </a:r>
            <a:r>
              <a:rPr lang="ru-RU" sz="1200" strike="sngStrike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не более 70% от смет. стоимости строительства.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1351" y="2068136"/>
            <a:ext cx="3069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Основные условия предоставления </a:t>
            </a:r>
          </a:p>
          <a:p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субсидий:</a:t>
            </a:r>
            <a:endParaRPr lang="ru-RU" sz="1200" b="1" i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7156" y="2442368"/>
            <a:ext cx="34480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1600" indent="-101600" algn="just">
              <a:buFontTx/>
              <a:buChar char="-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новое строительство не ранее 2016 года</a:t>
            </a:r>
          </a:p>
          <a:p>
            <a:pPr marL="101600" indent="-101600" algn="just">
              <a:buFontTx/>
              <a:buChar char="-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капитальное строение на ленточном фундаменте и из новых материалов</a:t>
            </a:r>
          </a:p>
          <a:p>
            <a:pPr marL="101600" indent="-101600" algn="just">
              <a:buFontTx/>
              <a:buChar char="-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отдельно стоящее здание с готовностью не менее 50% строительства</a:t>
            </a:r>
          </a:p>
          <a:p>
            <a:pPr marL="101600" indent="-101600" algn="just">
              <a:buFontTx/>
              <a:buChar char="-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наличие коров на 1 янв. 2017г.:</a:t>
            </a:r>
          </a:p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  + для МФ по содержанию не менее </a:t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       8 коров – 3 головы</a:t>
            </a:r>
          </a:p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  + для МФ по содержанию не менее </a:t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       5 коров – 2 головы</a:t>
            </a:r>
          </a:p>
          <a:p>
            <a:pPr marL="101600" indent="-101600" algn="just">
              <a:buFontTx/>
              <a:buChar char="-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завершение строительства в течении </a:t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6 месяцев после получения субсидий</a:t>
            </a:r>
          </a:p>
          <a:p>
            <a:pPr marL="101600" indent="-101600" algn="just">
              <a:buFontTx/>
              <a:buChar char="-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наполнение скотом по мощности </a:t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в течении последующих 6 месяцев:</a:t>
            </a:r>
          </a:p>
          <a:p>
            <a:pPr marL="101600" indent="-101600" algn="just">
              <a:buFontTx/>
              <a:buChar char="-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для МФ по содержанию не менее </a:t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8 голов – дополнительно 5 головами коров</a:t>
            </a:r>
          </a:p>
          <a:p>
            <a:pPr marL="101600" indent="-101600" algn="just">
              <a:buFontTx/>
              <a:buChar char="-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для МФ по содержанию не менее </a:t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5 голов – дополнительно не менее </a:t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3 головами коров</a:t>
            </a:r>
          </a:p>
          <a:p>
            <a:pPr marL="101600" indent="-101600" algn="just">
              <a:buFontTx/>
              <a:buChar char="-"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обязательств сохранения поголовья ЛПХ в течение 5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лет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221962" y="1080370"/>
            <a:ext cx="6081782" cy="5372966"/>
            <a:chOff x="175966" y="1700808"/>
            <a:chExt cx="4828082" cy="438486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827584" y="1700808"/>
              <a:ext cx="1008112" cy="7200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7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ЛПХ</a:t>
              </a:r>
              <a:endParaRPr 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23528" y="4005064"/>
              <a:ext cx="1224136" cy="1296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7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Исполнит. Комитет</a:t>
              </a:r>
            </a:p>
            <a:p>
              <a:pPr algn="ctr"/>
              <a:r>
                <a:rPr lang="ru-RU" sz="17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сельского</a:t>
              </a:r>
            </a:p>
            <a:p>
              <a:pPr algn="ctr"/>
              <a:r>
                <a:rPr lang="ru-RU" sz="17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или городского поселения</a:t>
              </a:r>
              <a:endParaRPr 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383408" y="4005064"/>
              <a:ext cx="620640" cy="1296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7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МСХ и П </a:t>
              </a:r>
            </a:p>
            <a:p>
              <a:pPr algn="ctr"/>
              <a:r>
                <a:rPr lang="ru-RU" sz="17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РТ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77706" y="2293422"/>
              <a:ext cx="781607" cy="401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300" b="1" i="1" dirty="0" smtClean="0">
                  <a:latin typeface="Arial" pitchFamily="34" charset="0"/>
                  <a:cs typeface="Arial" pitchFamily="34" charset="0"/>
                </a:rPr>
                <a:t>районная</a:t>
              </a:r>
            </a:p>
            <a:p>
              <a:r>
                <a:rPr lang="ru-RU" sz="1300" b="1" i="1" dirty="0" smtClean="0">
                  <a:latin typeface="Arial" pitchFamily="34" charset="0"/>
                  <a:cs typeface="Arial" pitchFamily="34" charset="0"/>
                </a:rPr>
                <a:t>комиссия</a:t>
              </a:r>
              <a:endParaRPr lang="ru-RU" sz="1300" b="1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rot="16200000">
              <a:off x="-164921" y="3003824"/>
              <a:ext cx="1655981" cy="39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300" b="1" i="1" dirty="0" smtClean="0">
                  <a:latin typeface="Arial" pitchFamily="34" charset="0"/>
                  <a:cs typeface="Arial" pitchFamily="34" charset="0"/>
                </a:rPr>
                <a:t>соответствие</a:t>
              </a:r>
            </a:p>
            <a:p>
              <a:pPr algn="ctr"/>
              <a:r>
                <a:rPr lang="ru-RU" sz="1300" b="1" i="1" dirty="0" smtClean="0">
                  <a:latin typeface="Arial" pitchFamily="34" charset="0"/>
                  <a:cs typeface="Arial" pitchFamily="34" charset="0"/>
                </a:rPr>
                <a:t>условиям программы</a:t>
              </a:r>
              <a:endParaRPr lang="ru-RU" sz="1300" b="1" i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>
              <a:off x="1835696" y="2289231"/>
              <a:ext cx="883718" cy="0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2717391" y="2285784"/>
              <a:ext cx="0" cy="34474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177248" y="1988840"/>
              <a:ext cx="650336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177248" y="1996903"/>
              <a:ext cx="0" cy="37363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 rot="16200000">
              <a:off x="-188402" y="3051547"/>
              <a:ext cx="960852" cy="232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300" b="1" i="1" dirty="0" smtClean="0">
                  <a:latin typeface="Arial" pitchFamily="34" charset="0"/>
                  <a:cs typeface="Arial" pitchFamily="34" charset="0"/>
                </a:rPr>
                <a:t>документы</a:t>
              </a:r>
              <a:endParaRPr lang="ru-RU" sz="1300" b="1" i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>
              <a:off x="1547664" y="4595971"/>
              <a:ext cx="909816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1547664" y="4744434"/>
              <a:ext cx="909816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323528" y="4664156"/>
              <a:ext cx="1224136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1537487" y="4348331"/>
              <a:ext cx="934670" cy="238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300" b="1" i="1" dirty="0" smtClean="0">
                  <a:latin typeface="Arial" pitchFamily="34" charset="0"/>
                  <a:cs typeface="Arial" pitchFamily="34" charset="0"/>
                </a:rPr>
                <a:t>документы</a:t>
              </a:r>
              <a:endParaRPr lang="ru-RU" sz="1300" b="1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47479" y="4751751"/>
              <a:ext cx="647987" cy="238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300" b="1" i="1" dirty="0" smtClean="0">
                  <a:latin typeface="Arial" pitchFamily="34" charset="0"/>
                  <a:cs typeface="Arial" pitchFamily="34" charset="0"/>
                </a:rPr>
                <a:t>10 дней</a:t>
              </a:r>
              <a:endParaRPr lang="ru-RU" sz="1300" b="1" i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8" name="Прямая соединительная линия 57"/>
            <p:cNvCxnSpPr/>
            <p:nvPr/>
          </p:nvCxnSpPr>
          <p:spPr>
            <a:xfrm>
              <a:off x="3463749" y="4595971"/>
              <a:ext cx="909816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>
              <a:off x="3463749" y="4744434"/>
              <a:ext cx="909816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3453573" y="4348331"/>
              <a:ext cx="934670" cy="238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300" b="1" i="1" dirty="0" smtClean="0">
                  <a:latin typeface="Arial" pitchFamily="34" charset="0"/>
                  <a:cs typeface="Arial" pitchFamily="34" charset="0"/>
                </a:rPr>
                <a:t>документы</a:t>
              </a:r>
              <a:endParaRPr lang="ru-RU" sz="1300" b="1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563564" y="4751751"/>
              <a:ext cx="647987" cy="238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300" b="1" i="1" dirty="0" smtClean="0">
                  <a:latin typeface="Arial" pitchFamily="34" charset="0"/>
                  <a:cs typeface="Arial" pitchFamily="34" charset="0"/>
                </a:rPr>
                <a:t>10 дней</a:t>
              </a:r>
              <a:endParaRPr lang="ru-RU" sz="1300" b="1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457480" y="4005064"/>
              <a:ext cx="1008112" cy="1296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sz="17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УСХиП</a:t>
              </a:r>
              <a:endParaRPr lang="ru-RU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7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муницип</a:t>
              </a:r>
              <a:r>
                <a:rPr lang="ru-RU" sz="17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 района</a:t>
              </a:r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>
            <a:xfrm flipV="1">
              <a:off x="3232828" y="5301208"/>
              <a:ext cx="0" cy="432048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flipV="1">
              <a:off x="177248" y="5734897"/>
              <a:ext cx="2540143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flipV="1">
              <a:off x="3232828" y="5734898"/>
              <a:ext cx="146090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flipV="1">
              <a:off x="4693728" y="5301208"/>
              <a:ext cx="0" cy="432048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364583" y="5520529"/>
              <a:ext cx="2165490" cy="565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300" b="1" i="1" dirty="0" smtClean="0">
                  <a:latin typeface="Arial" pitchFamily="34" charset="0"/>
                  <a:cs typeface="Arial" pitchFamily="34" charset="0"/>
                </a:rPr>
                <a:t>перечисление субсидий</a:t>
              </a:r>
            </a:p>
            <a:p>
              <a:pPr algn="ctr"/>
              <a:r>
                <a:rPr lang="ru-RU" sz="1300" b="1" i="1" dirty="0" smtClean="0">
                  <a:latin typeface="Arial" pitchFamily="34" charset="0"/>
                  <a:cs typeface="Arial" pitchFamily="34" charset="0"/>
                </a:rPr>
                <a:t>на лицевые банковские счета</a:t>
              </a:r>
            </a:p>
            <a:p>
              <a:pPr algn="ctr"/>
              <a:r>
                <a:rPr lang="ru-RU" sz="1300" b="1" i="1" dirty="0" smtClean="0">
                  <a:latin typeface="Arial" pitchFamily="34" charset="0"/>
                  <a:cs typeface="Arial" pitchFamily="34" charset="0"/>
                </a:rPr>
                <a:t>ЛПХ-2 </a:t>
              </a:r>
              <a:r>
                <a:rPr lang="ru-RU" sz="1300" b="1" i="1" dirty="0" err="1" smtClean="0">
                  <a:latin typeface="Arial" pitchFamily="34" charset="0"/>
                  <a:cs typeface="Arial" pitchFamily="34" charset="0"/>
                </a:rPr>
                <a:t>дн</a:t>
              </a:r>
              <a:endParaRPr lang="ru-RU" sz="1300" b="1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406375" y="5520527"/>
              <a:ext cx="1113795" cy="565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300" b="1" i="1" dirty="0" smtClean="0">
                  <a:latin typeface="Arial" pitchFamily="34" charset="0"/>
                  <a:cs typeface="Arial" pitchFamily="34" charset="0"/>
                </a:rPr>
                <a:t>перечисление </a:t>
              </a:r>
            </a:p>
            <a:p>
              <a:pPr algn="ctr"/>
              <a:r>
                <a:rPr lang="ru-RU" sz="1300" b="1" i="1" dirty="0" smtClean="0">
                  <a:latin typeface="Arial" pitchFamily="34" charset="0"/>
                  <a:cs typeface="Arial" pitchFamily="34" charset="0"/>
                </a:rPr>
                <a:t> субсидий</a:t>
              </a:r>
            </a:p>
            <a:p>
              <a:pPr algn="ctr"/>
              <a:r>
                <a:rPr lang="ru-RU" sz="1300" b="1" i="1" dirty="0" smtClean="0">
                  <a:latin typeface="Arial" pitchFamily="34" charset="0"/>
                  <a:cs typeface="Arial" pitchFamily="34" charset="0"/>
                </a:rPr>
                <a:t>3 </a:t>
              </a:r>
              <a:r>
                <a:rPr lang="ru-RU" sz="1300" b="1" i="1" dirty="0" err="1" smtClean="0">
                  <a:latin typeface="Arial" pitchFamily="34" charset="0"/>
                  <a:cs typeface="Arial" pitchFamily="34" charset="0"/>
                </a:rPr>
                <a:t>дн</a:t>
              </a:r>
              <a:endParaRPr lang="ru-RU" sz="1300" b="1" i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" name="Прямая со стрелкой 2"/>
          <p:cNvCxnSpPr/>
          <p:nvPr/>
        </p:nvCxnSpPr>
        <p:spPr>
          <a:xfrm>
            <a:off x="589328" y="1797166"/>
            <a:ext cx="0" cy="21067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589328" y="1797166"/>
            <a:ext cx="4534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496616" y="1962715"/>
            <a:ext cx="0" cy="19411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583297" y="2631477"/>
            <a:ext cx="9845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i="1" dirty="0" smtClean="0">
                <a:latin typeface="Arial" pitchFamily="34" charset="0"/>
                <a:cs typeface="Arial" pitchFamily="34" charset="0"/>
              </a:rPr>
              <a:t>районная</a:t>
            </a:r>
          </a:p>
          <a:p>
            <a:r>
              <a:rPr lang="ru-RU" sz="1300" b="1" i="1" dirty="0" smtClean="0">
                <a:latin typeface="Arial" pitchFamily="34" charset="0"/>
                <a:cs typeface="Arial" pitchFamily="34" charset="0"/>
              </a:rPr>
              <a:t>комиссия</a:t>
            </a:r>
            <a:endParaRPr lang="ru-RU" sz="13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37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9192" y="101644"/>
            <a:ext cx="63979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Покупка товарного и племенного поголовья</a:t>
            </a:r>
          </a:p>
          <a:p>
            <a:pPr algn="ctr"/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нетелей и первотелок ЛПХ</a:t>
            </a:r>
            <a:endParaRPr lang="ru-RU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6354" y="1080953"/>
            <a:ext cx="2579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Предельный размер субсидий:</a:t>
            </a:r>
            <a:endParaRPr lang="ru-RU" sz="1200" b="1" i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7156" y="1386062"/>
            <a:ext cx="3448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1600" indent="-101600" algn="just">
              <a:buFontTx/>
              <a:buChar char="-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товарной нетели и первотелки – </a:t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15 тыс. </a:t>
            </a:r>
            <a:r>
              <a:rPr lang="ru-RU" sz="1200" strike="sngStrike" dirty="0" smtClean="0"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 marL="101600" indent="-101600" algn="just">
              <a:buFontTx/>
              <a:buChar char="-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племенной нетели и первотелки – </a:t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20 тыс. </a:t>
            </a:r>
            <a:r>
              <a:rPr lang="ru-RU" sz="1200" strike="sngStrike" dirty="0" smtClean="0"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 marL="101600" indent="-101600" algn="just">
              <a:buFontTx/>
              <a:buChar char="-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приобретение товарной и племенной нетели и первотелки за пределами РТ – </a:t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30 тыс. </a:t>
            </a:r>
            <a:r>
              <a:rPr lang="ru-RU" sz="1200" strike="sngStrike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но не более 50% затрат от стоимости приобретенного поголовья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1101" y="3130763"/>
            <a:ext cx="3069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Основные условия предоставления </a:t>
            </a:r>
          </a:p>
          <a:p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субсидий:</a:t>
            </a:r>
            <a:endParaRPr lang="ru-RU" sz="1200" b="1" i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7156" y="3519006"/>
            <a:ext cx="34480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1600" indent="-101600" algn="just">
              <a:buFontTx/>
              <a:buChar char="-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документы, подтверждающие затраты: копии договора купли-продажи, товарно-транспортной накладной, платежных документов, заверенных банком-плательщиком, акта приема-передачи, дополнительно ЛПХ представляет: </a:t>
            </a:r>
          </a:p>
          <a:p>
            <a:pPr marL="101600" indent="-101600" algn="just">
              <a:buFontTx/>
              <a:buChar char="-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копию ветеринарной справки и свидетельства</a:t>
            </a:r>
          </a:p>
          <a:p>
            <a:pPr marL="101600" indent="-101600" algn="just">
              <a:buFontTx/>
              <a:buChar char="-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покупка скота в 2017 году только через </a:t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с/х организации, имеющие статус ЮЛ</a:t>
            </a:r>
          </a:p>
          <a:p>
            <a:pPr marL="101600" indent="-101600" algn="just">
              <a:buFontTx/>
              <a:buChar char="-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предельное количество приобретаемого поголовья не более 5 голов на одно ЛПХ</a:t>
            </a:r>
          </a:p>
          <a:p>
            <a:pPr marL="101600" indent="-101600" algn="just">
              <a:buFontTx/>
              <a:buChar char="-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Обязательство сохранить поголовье </a:t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в течении 5 лет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270028" y="1052736"/>
            <a:ext cx="6017416" cy="5589734"/>
            <a:chOff x="177248" y="1015747"/>
            <a:chExt cx="4826800" cy="5180533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827584" y="2604972"/>
              <a:ext cx="1512168" cy="6209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7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ЛПХ</a:t>
              </a:r>
              <a:endParaRPr 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23528" y="3996754"/>
              <a:ext cx="1224136" cy="142360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7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Исполнит. Комитет</a:t>
              </a:r>
            </a:p>
            <a:p>
              <a:pPr algn="ctr"/>
              <a:r>
                <a:rPr lang="ru-RU" sz="17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сельского</a:t>
              </a:r>
            </a:p>
            <a:p>
              <a:pPr algn="ctr"/>
              <a:r>
                <a:rPr lang="ru-RU" sz="17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или городского поселения</a:t>
              </a:r>
              <a:endParaRPr 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383408" y="3996754"/>
              <a:ext cx="620640" cy="142360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7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МСХ и П </a:t>
              </a:r>
            </a:p>
            <a:p>
              <a:pPr algn="ctr"/>
              <a:r>
                <a:rPr lang="ru-RU" sz="17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РТ</a:t>
              </a: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922966" y="3229655"/>
              <a:ext cx="0" cy="758791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047375" y="3287969"/>
              <a:ext cx="1292376" cy="641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00" b="1" i="1" dirty="0" smtClean="0">
                  <a:latin typeface="Arial" pitchFamily="34" charset="0"/>
                  <a:cs typeface="Arial" pitchFamily="34" charset="0"/>
                </a:rPr>
                <a:t>Заявление с приложением документов</a:t>
              </a:r>
              <a:endParaRPr lang="ru-RU" sz="1300" b="1" i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>
              <a:off x="177248" y="2921062"/>
              <a:ext cx="650336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177248" y="2921062"/>
              <a:ext cx="0" cy="28703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1547664" y="4644831"/>
              <a:ext cx="909816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1547664" y="4793294"/>
              <a:ext cx="909816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323528" y="4720918"/>
              <a:ext cx="1224136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1532775" y="4371271"/>
              <a:ext cx="944417" cy="2709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300" b="1" i="1" dirty="0" smtClean="0">
                  <a:latin typeface="Arial" pitchFamily="34" charset="0"/>
                  <a:cs typeface="Arial" pitchFamily="34" charset="0"/>
                </a:rPr>
                <a:t>документы</a:t>
              </a:r>
              <a:endParaRPr lang="ru-RU" sz="1300" b="1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44100" y="4793295"/>
              <a:ext cx="654744" cy="2709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300" b="1" i="1" dirty="0" smtClean="0">
                  <a:latin typeface="Arial" pitchFamily="34" charset="0"/>
                  <a:cs typeface="Arial" pitchFamily="34" charset="0"/>
                </a:rPr>
                <a:t>10 дней</a:t>
              </a:r>
              <a:endParaRPr lang="ru-RU" sz="1300" b="1" i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8" name="Прямая соединительная линия 57"/>
            <p:cNvCxnSpPr/>
            <p:nvPr/>
          </p:nvCxnSpPr>
          <p:spPr>
            <a:xfrm>
              <a:off x="3463749" y="4644831"/>
              <a:ext cx="909816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>
              <a:off x="3463749" y="4793294"/>
              <a:ext cx="909816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3448860" y="4371271"/>
              <a:ext cx="944417" cy="2709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300" b="1" i="1" dirty="0" smtClean="0">
                  <a:latin typeface="Arial" pitchFamily="34" charset="0"/>
                  <a:cs typeface="Arial" pitchFamily="34" charset="0"/>
                </a:rPr>
                <a:t>документы</a:t>
              </a:r>
              <a:endParaRPr lang="ru-RU" sz="1300" b="1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560185" y="4793295"/>
              <a:ext cx="654744" cy="2709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300" b="1" i="1" dirty="0" smtClean="0">
                  <a:latin typeface="Arial" pitchFamily="34" charset="0"/>
                  <a:cs typeface="Arial" pitchFamily="34" charset="0"/>
                </a:rPr>
                <a:t>10 дней</a:t>
              </a:r>
              <a:endParaRPr lang="ru-RU" sz="1300" b="1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457480" y="3996754"/>
              <a:ext cx="1008112" cy="142360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sz="17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УСХиП</a:t>
              </a:r>
              <a:endParaRPr lang="ru-RU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7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муницип</a:t>
              </a:r>
              <a:r>
                <a:rPr lang="ru-RU" sz="17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 района</a:t>
              </a:r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>
            <a:xfrm flipV="1">
              <a:off x="3232828" y="5420361"/>
              <a:ext cx="0" cy="371056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flipV="1">
              <a:off x="177248" y="5801367"/>
              <a:ext cx="2540143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flipV="1">
              <a:off x="3232828" y="5795859"/>
              <a:ext cx="146090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>
              <a:endCxn id="12" idx="2"/>
            </p:cNvCxnSpPr>
            <p:nvPr/>
          </p:nvCxnSpPr>
          <p:spPr>
            <a:xfrm flipV="1">
              <a:off x="4693728" y="5420361"/>
              <a:ext cx="0" cy="371056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196420" y="5554478"/>
              <a:ext cx="2501814" cy="641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300" b="1" i="1" dirty="0" smtClean="0">
                  <a:latin typeface="Arial" pitchFamily="34" charset="0"/>
                  <a:cs typeface="Arial" pitchFamily="34" charset="0"/>
                </a:rPr>
                <a:t>перечисление субсидий</a:t>
              </a:r>
            </a:p>
            <a:p>
              <a:pPr algn="ctr"/>
              <a:r>
                <a:rPr lang="ru-RU" sz="1300" b="1" i="1" dirty="0" smtClean="0">
                  <a:latin typeface="Arial" pitchFamily="34" charset="0"/>
                  <a:cs typeface="Arial" pitchFamily="34" charset="0"/>
                </a:rPr>
                <a:t>на </a:t>
              </a:r>
              <a:r>
                <a:rPr lang="ru-RU" sz="1300" b="1" i="1" dirty="0" smtClean="0">
                  <a:latin typeface="Arial" pitchFamily="34" charset="0"/>
                  <a:cs typeface="Arial" pitchFamily="34" charset="0"/>
                </a:rPr>
                <a:t>лицевые банковские </a:t>
              </a:r>
              <a:r>
                <a:rPr lang="ru-RU" sz="1300" b="1" i="1" dirty="0" smtClean="0">
                  <a:latin typeface="Arial" pitchFamily="34" charset="0"/>
                  <a:cs typeface="Arial" pitchFamily="34" charset="0"/>
                </a:rPr>
                <a:t>счета ЛПХ</a:t>
              </a:r>
            </a:p>
            <a:p>
              <a:pPr algn="ctr"/>
              <a:r>
                <a:rPr lang="ru-RU" sz="1300" b="1" i="1" dirty="0" smtClean="0">
                  <a:latin typeface="Arial" pitchFamily="34" charset="0"/>
                  <a:cs typeface="Arial" pitchFamily="34" charset="0"/>
                </a:rPr>
                <a:t>2 </a:t>
              </a:r>
              <a:r>
                <a:rPr lang="ru-RU" sz="1300" b="1" i="1" dirty="0" err="1" smtClean="0">
                  <a:latin typeface="Arial" pitchFamily="34" charset="0"/>
                  <a:cs typeface="Arial" pitchFamily="34" charset="0"/>
                </a:rPr>
                <a:t>дн</a:t>
              </a:r>
              <a:endParaRPr lang="ru-RU" sz="1300" b="1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396790" y="5553835"/>
              <a:ext cx="1132970" cy="641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300" b="1" i="1" dirty="0" smtClean="0">
                  <a:latin typeface="Arial" pitchFamily="34" charset="0"/>
                  <a:cs typeface="Arial" pitchFamily="34" charset="0"/>
                </a:rPr>
                <a:t>перечисление </a:t>
              </a:r>
            </a:p>
            <a:p>
              <a:pPr algn="ctr"/>
              <a:r>
                <a:rPr lang="ru-RU" sz="1300" b="1" i="1" dirty="0" smtClean="0">
                  <a:latin typeface="Arial" pitchFamily="34" charset="0"/>
                  <a:cs typeface="Arial" pitchFamily="34" charset="0"/>
                </a:rPr>
                <a:t>субсидий</a:t>
              </a:r>
            </a:p>
            <a:p>
              <a:pPr algn="ctr"/>
              <a:r>
                <a:rPr lang="ru-RU" sz="1300" b="1" i="1" dirty="0" smtClean="0">
                  <a:latin typeface="Arial" pitchFamily="34" charset="0"/>
                  <a:cs typeface="Arial" pitchFamily="34" charset="0"/>
                </a:rPr>
                <a:t>3 </a:t>
              </a:r>
              <a:r>
                <a:rPr lang="ru-RU" sz="1300" b="1" i="1" dirty="0" err="1" smtClean="0">
                  <a:latin typeface="Arial" pitchFamily="34" charset="0"/>
                  <a:cs typeface="Arial" pitchFamily="34" charset="0"/>
                </a:rPr>
                <a:t>дн</a:t>
              </a:r>
              <a:endParaRPr lang="ru-RU" sz="1300" b="1" i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1052573" y="3229655"/>
              <a:ext cx="0" cy="758791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Прямоугольник 46"/>
            <p:cNvSpPr/>
            <p:nvPr/>
          </p:nvSpPr>
          <p:spPr>
            <a:xfrm>
              <a:off x="827584" y="1015747"/>
              <a:ext cx="1512168" cy="107541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7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С/х организация,</a:t>
              </a:r>
            </a:p>
            <a:p>
              <a:pPr algn="ctr"/>
              <a:r>
                <a:rPr lang="ru-RU" sz="17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имеющая статус ЮЛ</a:t>
              </a:r>
              <a:endParaRPr 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0" name="Прямая соединительная линия 49"/>
            <p:cNvCxnSpPr/>
            <p:nvPr/>
          </p:nvCxnSpPr>
          <p:spPr>
            <a:xfrm>
              <a:off x="1549278" y="2090865"/>
              <a:ext cx="0" cy="509264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1678885" y="2090865"/>
              <a:ext cx="0" cy="509264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1683468" y="2142747"/>
              <a:ext cx="683753" cy="456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t-RU" sz="1300" b="1" i="1" dirty="0" smtClean="0">
                  <a:latin typeface="Arial" pitchFamily="34" charset="0"/>
                  <a:cs typeface="Arial" pitchFamily="34" charset="0"/>
                </a:rPr>
                <a:t>покупка</a:t>
              </a:r>
            </a:p>
            <a:p>
              <a:pPr algn="ctr"/>
              <a:r>
                <a:rPr lang="tt-RU" sz="1300" b="1" i="1" dirty="0" smtClean="0">
                  <a:latin typeface="Arial" pitchFamily="34" charset="0"/>
                  <a:cs typeface="Arial" pitchFamily="34" charset="0"/>
                </a:rPr>
                <a:t>скота</a:t>
              </a:r>
              <a:endParaRPr lang="ru-RU" sz="1300" b="1" i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2717391" y="5420361"/>
              <a:ext cx="0" cy="371059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59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3695</TotalTime>
  <Words>426</Words>
  <Application>Microsoft Office PowerPoint</Application>
  <PresentationFormat>Лист A4 (210x297 мм)</PresentationFormat>
  <Paragraphs>168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Господдержка личных подсобных хозяйств  на 2017 год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ПИТ-1</dc:creator>
  <cp:lastModifiedBy>MolokinPC</cp:lastModifiedBy>
  <cp:revision>410</cp:revision>
  <cp:lastPrinted>2017-03-24T12:10:07Z</cp:lastPrinted>
  <dcterms:created xsi:type="dcterms:W3CDTF">2015-03-17T07:40:13Z</dcterms:created>
  <dcterms:modified xsi:type="dcterms:W3CDTF">2017-04-19T06:07:01Z</dcterms:modified>
</cp:coreProperties>
</file>